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6" r:id="rId3"/>
    <p:sldId id="270" r:id="rId4"/>
    <p:sldId id="271" r:id="rId5"/>
    <p:sldId id="268" r:id="rId6"/>
    <p:sldId id="267" r:id="rId7"/>
    <p:sldId id="273" r:id="rId8"/>
    <p:sldId id="274" r:id="rId9"/>
    <p:sldId id="272" r:id="rId10"/>
    <p:sldId id="275" r:id="rId11"/>
    <p:sldId id="269" r:id="rId12"/>
    <p:sldId id="276" r:id="rId13"/>
    <p:sldId id="27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-1338" y="-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108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067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707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424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859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906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442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9717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7036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257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7509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9D8BC-3F7A-4360-BB6D-F1FCB3470FB4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49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step-into-the-future.ru/node/185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man-svb@mail.ru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tep-into-the-future.ru/node/18" TargetMode="External"/><Relationship Id="rId2" Type="http://schemas.openxmlformats.org/officeDocument/2006/relationships/hyperlink" Target="http://step-into-the-future.ru/node/185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&#1096;&#1072;&#1075;&#1074;&#1073;&#1091;&#1076;&#1091;&#1097;&#1077;&#1077;.&#1088;&#1092;/registration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286" y="3135080"/>
            <a:ext cx="7282543" cy="1826555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2333" y="4707466"/>
            <a:ext cx="6070600" cy="1439333"/>
          </a:xfrm>
        </p:spPr>
        <p:txBody>
          <a:bodyPr>
            <a:normAutofit fontScale="92500" lnSpcReduction="20000"/>
          </a:bodyPr>
          <a:lstStyle/>
          <a:p>
            <a:r>
              <a:rPr lang="ru-RU" sz="2500" b="1" dirty="0" smtClean="0">
                <a:solidFill>
                  <a:srgbClr val="002060"/>
                </a:solidFill>
              </a:rPr>
              <a:t>ВСЕРОССИЙСКИЙ ФОРУМ НАУЧНОЙ МОЛОДЕЖИ «ШАГ В БУДУЩЕЕ – 2020г.»</a:t>
            </a:r>
          </a:p>
          <a:p>
            <a:endParaRPr lang="ru-RU" sz="2500" b="1" dirty="0" smtClean="0">
              <a:solidFill>
                <a:srgbClr val="002060"/>
              </a:solidFill>
            </a:endParaRPr>
          </a:p>
          <a:p>
            <a:r>
              <a:rPr lang="ru-RU" sz="2500" b="1" dirty="0" smtClean="0">
                <a:solidFill>
                  <a:srgbClr val="002060"/>
                </a:solidFill>
              </a:rPr>
              <a:t>22-28 марта 2020г.</a:t>
            </a:r>
            <a:endParaRPr lang="en-US" sz="2500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E:\Я.Диск\!17_FPG\Бренд\page\pgrants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3023" y="398383"/>
            <a:ext cx="3384376" cy="1188763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4963" y="1676400"/>
            <a:ext cx="2971485" cy="2980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7773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71450"/>
            <a:ext cx="7886700" cy="9048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Текст описания </a:t>
            </a:r>
            <a:br>
              <a:rPr lang="ru-RU" b="1" dirty="0" smtClean="0"/>
            </a:br>
            <a:r>
              <a:rPr lang="ru-RU" b="1" dirty="0" smtClean="0"/>
              <a:t>(отдельный файл)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066800"/>
            <a:ext cx="8153400" cy="5648325"/>
          </a:xfrm>
        </p:spPr>
        <p:txBody>
          <a:bodyPr>
            <a:normAutofit fontScale="77500" lnSpcReduction="20000"/>
          </a:bodyPr>
          <a:lstStyle/>
          <a:p>
            <a:r>
              <a:rPr lang="ru-RU" b="1" u="sng" dirty="0" smtClean="0"/>
              <a:t>Научная статья</a:t>
            </a:r>
            <a:r>
              <a:rPr lang="ru-RU" b="1" dirty="0" smtClean="0"/>
              <a:t> </a:t>
            </a:r>
            <a:r>
              <a:rPr lang="ru-RU" dirty="0" smtClean="0"/>
              <a:t>(описание работы). Статья в сопровождении иллюстраций </a:t>
            </a:r>
            <a:r>
              <a:rPr lang="ru-RU" i="1" dirty="0" smtClean="0"/>
              <a:t>(чертежи, графики, таблицы, фотографии) </a:t>
            </a:r>
            <a:r>
              <a:rPr lang="ru-RU" dirty="0" smtClean="0"/>
              <a:t>представляет собой описание исследовательской </a:t>
            </a:r>
            <a:r>
              <a:rPr lang="ru-RU" i="1" dirty="0" smtClean="0"/>
              <a:t>(творческой)</a:t>
            </a:r>
            <a:r>
              <a:rPr lang="ru-RU" dirty="0" smtClean="0"/>
              <a:t> работы. Все сокращения в тексте должны быть расшифрованы. </a:t>
            </a:r>
          </a:p>
          <a:p>
            <a:r>
              <a:rPr lang="ru-RU" dirty="0" smtClean="0"/>
              <a:t>Основной текст нумеруется арабскими цифрами, страницы иллюстраций – римскими цифрами. </a:t>
            </a:r>
          </a:p>
          <a:p>
            <a:r>
              <a:rPr lang="ru-RU" b="1" dirty="0" smtClean="0"/>
              <a:t>Титульный лист :</a:t>
            </a:r>
            <a:r>
              <a:rPr lang="ru-RU" dirty="0" smtClean="0"/>
              <a:t> название форума, работы, страны и населенного пункта; сведения об авторе </a:t>
            </a:r>
            <a:r>
              <a:rPr lang="ru-RU" i="1" dirty="0" smtClean="0"/>
              <a:t>(фамилия, имя, отчество, учебное заведение, класс/курс),</a:t>
            </a:r>
            <a:r>
              <a:rPr lang="ru-RU" dirty="0" smtClean="0"/>
              <a:t> научных руководителях </a:t>
            </a:r>
            <a:r>
              <a:rPr lang="ru-RU" i="1" dirty="0" smtClean="0"/>
              <a:t>(фамилия, имя, отчество, ученая степень, должность, место работы), </a:t>
            </a:r>
            <a:r>
              <a:rPr lang="ru-RU" dirty="0" smtClean="0"/>
              <a:t>а также резолюцию научного руководителя (</a:t>
            </a:r>
            <a:r>
              <a:rPr lang="ru-RU" i="1" dirty="0" smtClean="0"/>
              <a:t>оформление см. ниже</a:t>
            </a:r>
            <a:r>
              <a:rPr lang="ru-RU" dirty="0" smtClean="0"/>
              <a:t>)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i="1" dirty="0" smtClean="0"/>
              <a:t>я, ___________________________, подтверждаю, что 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            ФИО научного руководителя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данный проект содержит не более 10 страниц текста и не более 10 страниц иллюстраций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_______________________________________________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                                    подпись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r>
              <a:rPr lang="ru-RU" b="1" dirty="0" smtClean="0"/>
              <a:t>Методические рекомендации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сайте программы «Шаг в будущее» </a:t>
            </a:r>
            <a:r>
              <a:rPr lang="en-US" u="sng" dirty="0" smtClean="0">
                <a:hlinkClick r:id="rId2"/>
              </a:rPr>
              <a:t>http</a:t>
            </a:r>
            <a:r>
              <a:rPr lang="ru-RU" u="sng" dirty="0" smtClean="0">
                <a:hlinkClick r:id="rId2"/>
              </a:rPr>
              <a:t>://</a:t>
            </a:r>
            <a:r>
              <a:rPr lang="en-US" u="sng" dirty="0" smtClean="0">
                <a:hlinkClick r:id="rId2"/>
              </a:rPr>
              <a:t>step</a:t>
            </a:r>
            <a:r>
              <a:rPr lang="ru-RU" u="sng" dirty="0" smtClean="0">
                <a:hlinkClick r:id="rId2"/>
              </a:rPr>
              <a:t>-</a:t>
            </a:r>
            <a:r>
              <a:rPr lang="en-US" u="sng" dirty="0" smtClean="0">
                <a:hlinkClick r:id="rId2"/>
              </a:rPr>
              <a:t>into</a:t>
            </a:r>
            <a:r>
              <a:rPr lang="ru-RU" u="sng" dirty="0" smtClean="0">
                <a:hlinkClick r:id="rId2"/>
              </a:rPr>
              <a:t>-</a:t>
            </a:r>
            <a:r>
              <a:rPr lang="en-US" u="sng" dirty="0" smtClean="0">
                <a:hlinkClick r:id="rId2"/>
              </a:rPr>
              <a:t>the</a:t>
            </a:r>
            <a:r>
              <a:rPr lang="ru-RU" u="sng" dirty="0" smtClean="0">
                <a:hlinkClick r:id="rId2"/>
              </a:rPr>
              <a:t>-</a:t>
            </a:r>
            <a:r>
              <a:rPr lang="en-US" u="sng" dirty="0" smtClean="0">
                <a:hlinkClick r:id="rId2"/>
              </a:rPr>
              <a:t>future</a:t>
            </a:r>
            <a:r>
              <a:rPr lang="ru-RU" u="sng" dirty="0" smtClean="0">
                <a:hlinkClick r:id="rId2"/>
              </a:rPr>
              <a:t>.</a:t>
            </a:r>
            <a:r>
              <a:rPr lang="en-US" u="sng" dirty="0" err="1" smtClean="0">
                <a:hlinkClick r:id="rId2"/>
              </a:rPr>
              <a:t>ru</a:t>
            </a:r>
            <a:r>
              <a:rPr lang="ru-RU" u="sng" dirty="0" smtClean="0">
                <a:hlinkClick r:id="rId2"/>
              </a:rPr>
              <a:t>/</a:t>
            </a:r>
            <a:r>
              <a:rPr lang="en-US" u="sng" dirty="0" smtClean="0">
                <a:hlinkClick r:id="rId2"/>
              </a:rPr>
              <a:t>node</a:t>
            </a:r>
            <a:r>
              <a:rPr lang="ru-RU" u="sng" dirty="0" smtClean="0">
                <a:hlinkClick r:id="rId2"/>
              </a:rPr>
              <a:t>/185</a:t>
            </a:r>
            <a:r>
              <a:rPr lang="en-US" dirty="0" smtClean="0"/>
              <a:t> </a:t>
            </a:r>
            <a:r>
              <a:rPr lang="ru-RU" dirty="0" smtClean="0"/>
              <a:t>в разделе «Методические рекомендации» содержится дополнительная информация о требованиях к статье, аннотации, презентации, а также материалы секций, которые необходимы для успешной защиты работ.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</a:t>
            </a:r>
            <a:r>
              <a:rPr lang="ru-RU" b="1" dirty="0" smtClean="0"/>
              <a:t>Данные координатора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E-mail: </a:t>
            </a:r>
            <a:r>
              <a:rPr lang="en-US" dirty="0" smtClean="0">
                <a:hlinkClick r:id="rId2"/>
              </a:rPr>
              <a:t>man-svb@mail.ru</a:t>
            </a:r>
            <a:endParaRPr lang="en-US" dirty="0" smtClean="0"/>
          </a:p>
          <a:p>
            <a:r>
              <a:rPr lang="ru-RU" dirty="0" err="1" smtClean="0"/>
              <a:t>Протодьяконова</a:t>
            </a:r>
            <a:r>
              <a:rPr lang="ru-RU" dirty="0" smtClean="0"/>
              <a:t> Анна Николаевна, методист НМО МАН РС(Я)</a:t>
            </a:r>
          </a:p>
          <a:p>
            <a:r>
              <a:rPr lang="ru-RU" dirty="0" smtClean="0"/>
              <a:t>Тел. +7 914 236-25-92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657349"/>
            <a:ext cx="7772400" cy="1852613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СПАСИБО ЗА ВНИМАНИЕ!</a:t>
            </a:r>
            <a:endParaRPr lang="ru-RU" sz="4000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70 </a:t>
            </a:r>
          </a:p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</a:rPr>
              <a:t>заявок</a:t>
            </a:r>
          </a:p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</a:rPr>
              <a:t>от МАН</a:t>
            </a:r>
          </a:p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</a:rPr>
              <a:t>РС(Я)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90500"/>
            <a:ext cx="5210175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</a:t>
            </a:r>
            <a:r>
              <a:rPr lang="ru-RU" b="1" dirty="0" smtClean="0"/>
              <a:t>Форма 1А</a:t>
            </a:r>
            <a:r>
              <a:rPr lang="ru-RU" b="1" cap="all" dirty="0" smtClean="0"/>
              <a:t> </a:t>
            </a:r>
            <a:r>
              <a:rPr lang="ru-RU" cap="all" dirty="0" smtClean="0"/>
              <a:t>заявка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участие в конкурсном отборе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Наименование работы</a:t>
            </a:r>
          </a:p>
          <a:p>
            <a:r>
              <a:rPr lang="ru-RU" dirty="0" smtClean="0"/>
              <a:t>Индекс и наименование направления форума </a:t>
            </a:r>
            <a:r>
              <a:rPr lang="ru-RU" i="1" u="sng" dirty="0" smtClean="0">
                <a:solidFill>
                  <a:schemeClr val="accent5">
                    <a:lumMod val="75000"/>
                  </a:schemeClr>
                </a:solidFill>
                <a:hlinkClick r:id="rId2"/>
              </a:rPr>
              <a:t>http://step-into-the-future.ru/node/185</a:t>
            </a:r>
            <a:endParaRPr lang="ru-RU" i="1" u="sng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dirty="0" smtClean="0"/>
              <a:t>Личные данные участника, руководителя</a:t>
            </a:r>
          </a:p>
          <a:p>
            <a:r>
              <a:rPr lang="ru-RU" dirty="0" smtClean="0"/>
              <a:t>Согласие на обработку данных и т.д.</a:t>
            </a:r>
          </a:p>
          <a:p>
            <a:endParaRPr lang="ru-RU" dirty="0" smtClean="0"/>
          </a:p>
          <a:p>
            <a:pPr>
              <a:buNone/>
            </a:pPr>
            <a:r>
              <a:rPr lang="ru-RU" b="1" dirty="0" smtClean="0"/>
              <a:t>   Макет формы 1 А и форма Согласия на обработку персональных данных выставлены на сайте Малой академии наук РС(Я)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>
              <a:hlinkClick r:id="rId3"/>
            </a:endParaRPr>
          </a:p>
          <a:p>
            <a:pPr>
              <a:buNone/>
            </a:pPr>
            <a:endParaRPr lang="ru-RU" dirty="0" smtClean="0">
              <a:hlinkClick r:id="rId3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4929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r>
              <a:rPr lang="ru-RU" b="1" dirty="0" smtClean="0"/>
              <a:t>Оригиналы (бумажный вариант)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276350"/>
            <a:ext cx="7886700" cy="4900613"/>
          </a:xfrm>
        </p:spPr>
        <p:txBody>
          <a:bodyPr/>
          <a:lstStyle/>
          <a:p>
            <a:r>
              <a:rPr lang="ru-RU" dirty="0" smtClean="0"/>
              <a:t>Бумажный вариант формы 1А (оригинал)</a:t>
            </a:r>
          </a:p>
          <a:p>
            <a:pPr lvl="0"/>
            <a:r>
              <a:rPr lang="ru-RU" dirty="0" smtClean="0"/>
              <a:t>ксерокопия второго, третьего листа паспорта авторов работ (с фотографией и пропиской) или свидетельства о рождении;</a:t>
            </a:r>
          </a:p>
          <a:p>
            <a:pPr lvl="0"/>
            <a:r>
              <a:rPr lang="ru-RU" dirty="0" smtClean="0"/>
              <a:t>форма – согласие на обработку персональных данных на каждого участника.</a:t>
            </a:r>
          </a:p>
          <a:p>
            <a:pPr lvl="0"/>
            <a:endParaRPr lang="ru-RU" dirty="0" smtClean="0"/>
          </a:p>
          <a:p>
            <a:pPr lvl="0">
              <a:buNone/>
            </a:pPr>
            <a:r>
              <a:rPr lang="ru-RU" b="1" dirty="0" smtClean="0"/>
              <a:t>Сдать до </a:t>
            </a:r>
            <a:r>
              <a:rPr lang="ru-RU" b="1" dirty="0" smtClean="0"/>
              <a:t>14 </a:t>
            </a:r>
            <a:r>
              <a:rPr lang="ru-RU" b="1" dirty="0" smtClean="0"/>
              <a:t>января 2020г. г.Якутск </a:t>
            </a:r>
            <a:r>
              <a:rPr lang="ru-RU" b="1" dirty="0" err="1" smtClean="0"/>
              <a:t>ул.Аммосова</a:t>
            </a:r>
            <a:r>
              <a:rPr lang="ru-RU" b="1" dirty="0" smtClean="0"/>
              <a:t> 18 каб.502 </a:t>
            </a:r>
            <a:r>
              <a:rPr lang="ru-RU" b="1" dirty="0" err="1" smtClean="0"/>
              <a:t>Протодьяконовой</a:t>
            </a:r>
            <a:r>
              <a:rPr lang="ru-RU" b="1" dirty="0" smtClean="0"/>
              <a:t> Анне Николаевне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         Регистрация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Все участники должны самостоятельно зарегистрироваться по ссылке </a:t>
            </a:r>
            <a:r>
              <a:rPr lang="ru-RU" u="sng" dirty="0" smtClean="0">
                <a:hlinkClick r:id="rId2"/>
              </a:rPr>
              <a:t>http://шагвбудущее.рф/registration</a:t>
            </a:r>
            <a:endParaRPr lang="ru-RU" u="sng" dirty="0" smtClean="0"/>
          </a:p>
          <a:p>
            <a:r>
              <a:rPr lang="ru-RU" b="1" dirty="0" smtClean="0"/>
              <a:t>Регистрация</a:t>
            </a:r>
            <a:r>
              <a:rPr lang="ru-RU" dirty="0" smtClean="0"/>
              <a:t> только для Якутии будет открыта по дополнительной ссылке</a:t>
            </a:r>
            <a:r>
              <a:rPr lang="ru-RU" b="1" dirty="0" smtClean="0"/>
              <a:t> </a:t>
            </a:r>
            <a:r>
              <a:rPr lang="ru-RU" b="1" dirty="0" smtClean="0"/>
              <a:t>до </a:t>
            </a:r>
            <a:r>
              <a:rPr lang="ru-RU" b="1" u="sng" dirty="0" smtClean="0"/>
              <a:t>17 </a:t>
            </a:r>
            <a:r>
              <a:rPr lang="ru-RU" b="1" u="sng" dirty="0" smtClean="0"/>
              <a:t>января 2020г.</a:t>
            </a:r>
            <a:endParaRPr lang="ru-RU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</a:t>
            </a:r>
            <a:r>
              <a:rPr lang="ru-RU" b="1" dirty="0" smtClean="0"/>
              <a:t>Загрузка при регистрации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476376"/>
            <a:ext cx="7886700" cy="5210174"/>
          </a:xfrm>
        </p:spPr>
        <p:txBody>
          <a:bodyPr>
            <a:normAutofit/>
          </a:bodyPr>
          <a:lstStyle/>
          <a:p>
            <a:r>
              <a:rPr lang="ru-RU" b="1" dirty="0" smtClean="0"/>
              <a:t>аннотация на русском и английском </a:t>
            </a:r>
            <a:r>
              <a:rPr lang="ru-RU" dirty="0" smtClean="0"/>
              <a:t>языках, оформленные по правилам;</a:t>
            </a:r>
          </a:p>
          <a:p>
            <a:pPr lvl="0"/>
            <a:r>
              <a:rPr lang="ru-RU" b="1" dirty="0" smtClean="0"/>
              <a:t>текст  описания исследовательской работы</a:t>
            </a:r>
            <a:r>
              <a:rPr lang="ru-RU" dirty="0" smtClean="0"/>
              <a:t>, подготовленный и оформленный в соответствии с правилами; </a:t>
            </a:r>
          </a:p>
          <a:p>
            <a:pPr lvl="0"/>
            <a:r>
              <a:rPr lang="ru-RU" b="1" dirty="0" smtClean="0"/>
              <a:t>цветная фотография автора </a:t>
            </a:r>
            <a:r>
              <a:rPr lang="ru-RU" dirty="0" smtClean="0"/>
              <a:t>работы с расширением не менее 150 точек на дюйм и размером 10х15 см;</a:t>
            </a:r>
          </a:p>
          <a:p>
            <a:r>
              <a:rPr lang="ru-RU" dirty="0" smtClean="0"/>
              <a:t> </a:t>
            </a:r>
            <a:r>
              <a:rPr lang="ru-RU" b="1" dirty="0" smtClean="0"/>
              <a:t>По завершении регистрации</a:t>
            </a:r>
            <a:r>
              <a:rPr lang="ru-RU" dirty="0" smtClean="0"/>
              <a:t>, обязательно проверить себя на сайте </a:t>
            </a:r>
            <a:r>
              <a:rPr lang="ru-RU" b="1" dirty="0" smtClean="0"/>
              <a:t>http://www.шагвбудущее.рф </a:t>
            </a:r>
            <a:r>
              <a:rPr lang="ru-RU" dirty="0" smtClean="0"/>
              <a:t>в списках зарегистрированных.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8742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Аннотация </a:t>
            </a:r>
            <a:br>
              <a:rPr lang="ru-RU" b="1" dirty="0" smtClean="0"/>
            </a:br>
            <a:r>
              <a:rPr lang="ru-RU" b="1" dirty="0" smtClean="0"/>
              <a:t>(отдельный файл)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523999"/>
            <a:ext cx="7886700" cy="4652963"/>
          </a:xfrm>
        </p:spPr>
        <p:txBody>
          <a:bodyPr>
            <a:normAutofit/>
          </a:bodyPr>
          <a:lstStyle/>
          <a:p>
            <a:r>
              <a:rPr lang="ru-RU" i="1" dirty="0" smtClean="0"/>
              <a:t>Объем</a:t>
            </a:r>
            <a:r>
              <a:rPr lang="ru-RU" dirty="0" smtClean="0"/>
              <a:t> от 20 строк до 1 стандартной страницы (60 знаков в строке с учетом пробелов);</a:t>
            </a:r>
          </a:p>
          <a:p>
            <a:r>
              <a:rPr lang="ru-RU" i="1" dirty="0" smtClean="0"/>
              <a:t>Текст аннотации</a:t>
            </a:r>
            <a:r>
              <a:rPr lang="ru-RU" dirty="0" smtClean="0"/>
              <a:t>: </a:t>
            </a:r>
          </a:p>
          <a:p>
            <a:pPr>
              <a:buFontTx/>
              <a:buChar char="-"/>
            </a:pPr>
            <a:r>
              <a:rPr lang="ru-RU" dirty="0" smtClean="0"/>
              <a:t>цель работы; </a:t>
            </a:r>
          </a:p>
          <a:p>
            <a:pPr>
              <a:buFontTx/>
              <a:buChar char="-"/>
            </a:pPr>
            <a:r>
              <a:rPr lang="ru-RU" dirty="0" smtClean="0"/>
              <a:t>методы и приемы; </a:t>
            </a:r>
          </a:p>
          <a:p>
            <a:pPr>
              <a:buFontTx/>
              <a:buChar char="-"/>
            </a:pPr>
            <a:r>
              <a:rPr lang="ru-RU" dirty="0" smtClean="0"/>
              <a:t>полученные данные; </a:t>
            </a:r>
          </a:p>
          <a:p>
            <a:pPr>
              <a:buFontTx/>
              <a:buChar char="-"/>
            </a:pPr>
            <a:r>
              <a:rPr lang="ru-RU" dirty="0" smtClean="0"/>
              <a:t>выводы. </a:t>
            </a:r>
          </a:p>
          <a:p>
            <a:r>
              <a:rPr lang="ru-RU" dirty="0" smtClean="0"/>
              <a:t>не должна включать благодарностей и описания работы, выполненной руководителем.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r>
              <a:rPr lang="ru-RU" b="1" dirty="0" smtClean="0"/>
              <a:t>Оформление аннотации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первой странице каждой части сначала печатается название  работы,  затем  посередине фамилия и.о. автора, ниже указывается страна, область либо республика, город (поселок), учебное заведение, номер школы, класс (курс). </a:t>
            </a:r>
            <a:r>
              <a:rPr lang="ru-RU" b="1" dirty="0" smtClean="0"/>
              <a:t>В названии работы сокращения не допускаются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Далее идет сам текст аннотации.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    </a:t>
            </a:r>
            <a:r>
              <a:rPr lang="ru-RU" b="1" dirty="0" smtClean="0"/>
              <a:t>Текст описания. Технические требования 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362075"/>
            <a:ext cx="7886700" cy="5105400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Объем текста</a:t>
            </a:r>
            <a:r>
              <a:rPr lang="ru-RU" dirty="0" smtClean="0"/>
              <a:t>, включая формулы и список литературы, не должен превышать </a:t>
            </a:r>
            <a:r>
              <a:rPr lang="ru-RU" b="1" dirty="0" smtClean="0"/>
              <a:t>10 стандартных страниц</a:t>
            </a:r>
            <a:r>
              <a:rPr lang="ru-RU" dirty="0" smtClean="0"/>
              <a:t>. </a:t>
            </a:r>
          </a:p>
          <a:p>
            <a:r>
              <a:rPr lang="ru-RU" b="1" dirty="0" smtClean="0"/>
              <a:t>Для иллюстраций</a:t>
            </a:r>
            <a:r>
              <a:rPr lang="ru-RU" dirty="0" smtClean="0"/>
              <a:t> может быть отведено дополнительно не более </a:t>
            </a:r>
            <a:r>
              <a:rPr lang="ru-RU" b="1" dirty="0" smtClean="0"/>
              <a:t>10 стандартных страниц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Иллюстрации выполняются на отдельных страницах, которые размещаются после ссылок в основном тексте. </a:t>
            </a:r>
          </a:p>
          <a:p>
            <a:r>
              <a:rPr lang="ru-RU" dirty="0" smtClean="0"/>
              <a:t>Не допускается увеличение формата страниц.</a:t>
            </a:r>
          </a:p>
          <a:p>
            <a:r>
              <a:rPr lang="ru-RU" dirty="0" smtClean="0"/>
              <a:t> Нумерация страниц производится в правом верхнем углу.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</TotalTime>
  <Words>553</Words>
  <Application>Microsoft Office PowerPoint</Application>
  <PresentationFormat>Экран (4:3)</PresentationFormat>
  <Paragraphs>65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 </vt:lpstr>
      <vt:lpstr>Слайд 2</vt:lpstr>
      <vt:lpstr>    Форма 1А заявка на участие в конкурсном отборе</vt:lpstr>
      <vt:lpstr> Оригиналы (бумажный вариант)</vt:lpstr>
      <vt:lpstr>              Регистрация</vt:lpstr>
      <vt:lpstr>      Загрузка при регистрации</vt:lpstr>
      <vt:lpstr>Аннотация  (отдельный файл)</vt:lpstr>
      <vt:lpstr>   Оформление аннотации</vt:lpstr>
      <vt:lpstr>        Текст описания. Технические требования  </vt:lpstr>
      <vt:lpstr>Текст описания  (отдельный файл)</vt:lpstr>
      <vt:lpstr>   Методические рекомендации</vt:lpstr>
      <vt:lpstr>   Данные координатора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Пользователь Windows</cp:lastModifiedBy>
  <cp:revision>71</cp:revision>
  <dcterms:created xsi:type="dcterms:W3CDTF">2019-02-21T15:01:25Z</dcterms:created>
  <dcterms:modified xsi:type="dcterms:W3CDTF">2020-01-11T01:55:53Z</dcterms:modified>
</cp:coreProperties>
</file>