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64" r:id="rId3"/>
    <p:sldId id="258" r:id="rId4"/>
    <p:sldId id="259" r:id="rId5"/>
    <p:sldId id="260" r:id="rId6"/>
    <p:sldId id="272" r:id="rId7"/>
    <p:sldId id="263" r:id="rId8"/>
    <p:sldId id="265" r:id="rId9"/>
    <p:sldId id="266" r:id="rId10"/>
    <p:sldId id="267" r:id="rId11"/>
    <p:sldId id="269" r:id="rId12"/>
    <p:sldId id="271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76B70-9DFB-49D9-84C6-1E3B72AF4C76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EB3F2-52F6-43BF-9DE3-F0DBA05D9B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EB3F2-52F6-43BF-9DE3-F0DBA05D9B6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F679-DBBC-4A13-9946-19D9BA375A7E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5E968-BFF5-4D4C-8CC6-802C778213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F679-DBBC-4A13-9946-19D9BA375A7E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5E968-BFF5-4D4C-8CC6-802C778213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F679-DBBC-4A13-9946-19D9BA375A7E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5E968-BFF5-4D4C-8CC6-802C778213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F679-DBBC-4A13-9946-19D9BA375A7E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5E968-BFF5-4D4C-8CC6-802C778213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F679-DBBC-4A13-9946-19D9BA375A7E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5E968-BFF5-4D4C-8CC6-802C778213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F679-DBBC-4A13-9946-19D9BA375A7E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5E968-BFF5-4D4C-8CC6-802C778213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F679-DBBC-4A13-9946-19D9BA375A7E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5E968-BFF5-4D4C-8CC6-802C778213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F679-DBBC-4A13-9946-19D9BA375A7E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5E968-BFF5-4D4C-8CC6-802C778213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F679-DBBC-4A13-9946-19D9BA375A7E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5E968-BFF5-4D4C-8CC6-802C778213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F679-DBBC-4A13-9946-19D9BA375A7E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5E968-BFF5-4D4C-8CC6-802C778213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F679-DBBC-4A13-9946-19D9BA375A7E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65E968-BFF5-4D4C-8CC6-802C778213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54F679-DBBC-4A13-9946-19D9BA375A7E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65E968-BFF5-4D4C-8CC6-802C778213F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00034" y="2285992"/>
            <a:ext cx="76320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Всероссийские конференции: </a:t>
            </a:r>
          </a:p>
          <a:p>
            <a:pPr algn="ctr"/>
            <a:r>
              <a:rPr lang="ru-RU" sz="4400" b="1" dirty="0" smtClean="0"/>
              <a:t>итоги, проблемы, планы</a:t>
            </a:r>
            <a:endParaRPr lang="ru-RU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14810" y="5143512"/>
            <a:ext cx="833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2019 г.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4397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Подготовка к Всероссийским конференциям</a:t>
            </a:r>
            <a:endParaRPr lang="ru-RU" sz="2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5" y="648674"/>
          <a:ext cx="8786874" cy="5486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9095"/>
                <a:gridCol w="2081234"/>
                <a:gridCol w="1071570"/>
                <a:gridCol w="1214446"/>
                <a:gridCol w="642942"/>
                <a:gridCol w="3357587"/>
              </a:tblGrid>
              <a:tr h="28575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Конференция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Дата</a:t>
                      </a:r>
                      <a:r>
                        <a:rPr lang="ru-RU" sz="1200" baseline="0" dirty="0" smtClean="0"/>
                        <a:t> проведения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Место проведения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Охват детей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46910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latin typeface="+mj-lt"/>
                        </a:rPr>
                        <a:t>XV </a:t>
                      </a:r>
                      <a:r>
                        <a:rPr lang="ru-RU" sz="1200" u="none" strike="noStrike" dirty="0">
                          <a:latin typeface="+mj-lt"/>
                        </a:rPr>
                        <a:t>Балтийский научно-инженерный </a:t>
                      </a:r>
                      <a:r>
                        <a:rPr lang="ru-RU" sz="1200" u="none" strike="noStrike" dirty="0" smtClean="0">
                          <a:latin typeface="+mj-lt"/>
                        </a:rPr>
                        <a:t>конкурс (4-7 февраля)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2 февраля 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latin typeface="+mj-lt"/>
                        </a:rPr>
                        <a:t>Якутск, Детский технопарк «</a:t>
                      </a:r>
                      <a:r>
                        <a:rPr lang="ru-RU" sz="1200" kern="1200" dirty="0" err="1" smtClean="0">
                          <a:latin typeface="+mj-lt"/>
                        </a:rPr>
                        <a:t>Кванториум</a:t>
                      </a:r>
                      <a:r>
                        <a:rPr lang="ru-RU" sz="1200" kern="1200" dirty="0" smtClean="0">
                          <a:latin typeface="+mj-lt"/>
                        </a:rPr>
                        <a:t> РС (Я)»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6 (8)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j-lt"/>
                        </a:rPr>
                        <a:t>Филиппова В.В., </a:t>
                      </a:r>
                      <a:r>
                        <a:rPr lang="ru-RU" sz="1200" dirty="0" smtClean="0">
                          <a:latin typeface="+mj-lt"/>
                        </a:rPr>
                        <a:t>к.ф.н., начальник  НМО </a:t>
                      </a:r>
                      <a:r>
                        <a:rPr lang="ru-RU" sz="1200" kern="1200" dirty="0" smtClean="0">
                          <a:latin typeface="+mj-lt"/>
                        </a:rPr>
                        <a:t>ГАУ ДО РС (Я) «Малая академия наук РС (Я)»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46910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+mj-lt"/>
                        </a:rPr>
                        <a:t>XXVII Конкурс-конференция одаренных школьников "</a:t>
                      </a:r>
                      <a:r>
                        <a:rPr lang="ru-RU" sz="1200" u="none" strike="noStrike" dirty="0" smtClean="0">
                          <a:latin typeface="+mj-lt"/>
                        </a:rPr>
                        <a:t>Intel-Авангард« (с 23-25 февраля)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С 19-20 февраля 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КФЕН</a:t>
                      </a:r>
                      <a:r>
                        <a:rPr lang="ru-RU" sz="1200" baseline="0" dirty="0" smtClean="0">
                          <a:latin typeface="+mj-lt"/>
                        </a:rPr>
                        <a:t> СВФУ (индивидуальные консультации)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2 (4)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46910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+mj-lt"/>
                        </a:rPr>
                        <a:t>Всероссийский форум научной молодежи "Шаг в будущее" </a:t>
                      </a:r>
                      <a:r>
                        <a:rPr lang="ru-RU" sz="1200" u="none" strike="noStrike" dirty="0" smtClean="0">
                          <a:latin typeface="+mj-lt"/>
                        </a:rPr>
                        <a:t>  (с 18-22</a:t>
                      </a:r>
                      <a:r>
                        <a:rPr lang="ru-RU" sz="1200" u="none" strike="noStrike" baseline="0" dirty="0" smtClean="0">
                          <a:latin typeface="+mj-lt"/>
                        </a:rPr>
                        <a:t> марта</a:t>
                      </a:r>
                      <a:r>
                        <a:rPr lang="ru-RU" sz="1200" u="none" strike="noStrike" dirty="0" smtClean="0">
                          <a:latin typeface="+mj-lt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С 13 по 15 марта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latin typeface="+mj-lt"/>
                        </a:rPr>
                        <a:t>ГАУ ДО РС (Я) «Малая академия наук РС (Я)»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17 (44)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err="1" smtClean="0">
                          <a:latin typeface="+mj-lt"/>
                        </a:rPr>
                        <a:t>Черосов</a:t>
                      </a:r>
                      <a:r>
                        <a:rPr lang="ru-RU" sz="1200" b="1" kern="1200" dirty="0" smtClean="0">
                          <a:latin typeface="+mj-lt"/>
                        </a:rPr>
                        <a:t> Михаил Михайлович, </a:t>
                      </a:r>
                      <a:r>
                        <a:rPr lang="ru-RU" sz="1200" kern="1200" dirty="0" smtClean="0">
                          <a:latin typeface="+mj-lt"/>
                        </a:rPr>
                        <a:t>д.б.н., зав.</a:t>
                      </a:r>
                      <a:r>
                        <a:rPr lang="ru-RU" sz="1200" kern="1200" baseline="0" dirty="0" smtClean="0">
                          <a:latin typeface="+mj-lt"/>
                        </a:rPr>
                        <a:t> </a:t>
                      </a:r>
                      <a:r>
                        <a:rPr lang="ru-RU" sz="1200" kern="1200" dirty="0" smtClean="0">
                          <a:latin typeface="+mj-lt"/>
                        </a:rPr>
                        <a:t>лабораторией  Института биологических проблем </a:t>
                      </a:r>
                      <a:r>
                        <a:rPr lang="ru-RU" sz="1200" kern="1200" dirty="0" err="1" smtClean="0">
                          <a:latin typeface="+mj-lt"/>
                        </a:rPr>
                        <a:t>криолитозоны</a:t>
                      </a:r>
                      <a:r>
                        <a:rPr lang="ru-RU" sz="1200" kern="1200" dirty="0" smtClean="0">
                          <a:latin typeface="+mj-lt"/>
                        </a:rPr>
                        <a:t> СО РАН, исполнительный секретарь Координационного Совета научно-социальной программы «Шаг в будущее» в Республике Саха (Якутия),</a:t>
                      </a:r>
                    </a:p>
                    <a:p>
                      <a:r>
                        <a:rPr lang="ru-RU" sz="1200" b="1" kern="1200" dirty="0" smtClean="0">
                          <a:latin typeface="+mj-lt"/>
                        </a:rPr>
                        <a:t>Кириллина Мария Афанасьевна, </a:t>
                      </a:r>
                      <a:r>
                        <a:rPr lang="ru-RU" sz="1200" kern="1200" dirty="0" smtClean="0">
                          <a:latin typeface="+mj-lt"/>
                        </a:rPr>
                        <a:t>к.ф.н., старший научный сотрудник Института гуманитарных исследований и проблем малочисленных народов Севера СО РАН,</a:t>
                      </a:r>
                    </a:p>
                    <a:p>
                      <a:r>
                        <a:rPr lang="ru-RU" sz="1200" b="1" kern="1200" dirty="0" err="1" smtClean="0">
                          <a:latin typeface="+mj-lt"/>
                        </a:rPr>
                        <a:t>Балаценко</a:t>
                      </a:r>
                      <a:r>
                        <a:rPr lang="ru-RU" sz="1200" b="1" kern="1200" dirty="0" smtClean="0">
                          <a:latin typeface="+mj-lt"/>
                        </a:rPr>
                        <a:t> Мария Ионовна, </a:t>
                      </a:r>
                      <a:r>
                        <a:rPr lang="ru-RU" sz="1200" kern="1200" dirty="0" smtClean="0">
                          <a:latin typeface="+mj-lt"/>
                        </a:rPr>
                        <a:t>к.г.н., доцент эколого-географического отделения Института естественных наук СВФУ,</a:t>
                      </a:r>
                    </a:p>
                    <a:p>
                      <a:r>
                        <a:rPr lang="ru-RU" sz="1200" b="1" kern="1200" dirty="0" smtClean="0">
                          <a:latin typeface="+mj-lt"/>
                        </a:rPr>
                        <a:t>Егоров Игорь Антонович,</a:t>
                      </a:r>
                      <a:r>
                        <a:rPr lang="ru-RU" sz="1200" kern="1200" dirty="0" smtClean="0">
                          <a:latin typeface="+mj-lt"/>
                        </a:rPr>
                        <a:t> ведущий инженер кафедры «</a:t>
                      </a:r>
                      <a:r>
                        <a:rPr lang="ru-RU" sz="1200" kern="1200" dirty="0" err="1" smtClean="0">
                          <a:latin typeface="+mj-lt"/>
                        </a:rPr>
                        <a:t>Недропользование</a:t>
                      </a:r>
                      <a:r>
                        <a:rPr lang="ru-RU" sz="1200" kern="1200" dirty="0" smtClean="0">
                          <a:latin typeface="+mj-lt"/>
                        </a:rPr>
                        <a:t>» Геологоразведочного факультета СВФУ.</a:t>
                      </a:r>
                    </a:p>
                    <a:p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485796"/>
          <a:ext cx="8786874" cy="5394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9095"/>
                <a:gridCol w="1938359"/>
                <a:gridCol w="857256"/>
                <a:gridCol w="1285884"/>
                <a:gridCol w="857256"/>
                <a:gridCol w="3429024"/>
              </a:tblGrid>
              <a:tr h="46910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4</a:t>
                      </a:r>
                      <a:endParaRPr lang="ru-RU" sz="12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+mj-lt"/>
                        </a:rPr>
                        <a:t>Всероссийский фестиваль творческих открытий и инициатив "Леонардо" </a:t>
                      </a:r>
                      <a:r>
                        <a:rPr lang="ru-RU" sz="1200" u="none" strike="noStrike" dirty="0" smtClean="0">
                          <a:latin typeface="+mj-lt"/>
                        </a:rPr>
                        <a:t> (с 29-31 марта)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С 25-27 марта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latin typeface="+mj-lt"/>
                        </a:rPr>
                        <a:t>Якутск, Детский технопарк «</a:t>
                      </a:r>
                      <a:r>
                        <a:rPr lang="ru-RU" sz="1200" kern="1200" dirty="0" err="1" smtClean="0">
                          <a:latin typeface="+mj-lt"/>
                        </a:rPr>
                        <a:t>Кванториум</a:t>
                      </a:r>
                      <a:r>
                        <a:rPr lang="ru-RU" sz="1200" kern="1200" dirty="0" smtClean="0">
                          <a:latin typeface="+mj-lt"/>
                        </a:rPr>
                        <a:t> РС (Я)»</a:t>
                      </a:r>
                      <a:endParaRPr lang="ru-RU" sz="1200" dirty="0" smtClean="0">
                        <a:latin typeface="+mj-lt"/>
                      </a:endParaRPr>
                    </a:p>
                    <a:p>
                      <a:endParaRPr lang="ru-RU" sz="12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5 (8)</a:t>
                      </a:r>
                      <a:endParaRPr lang="ru-RU" sz="12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latin typeface="+mj-lt"/>
                        </a:rPr>
                        <a:t>Гоголева </a:t>
                      </a:r>
                      <a:r>
                        <a:rPr lang="ru-RU" sz="1200" kern="1200" dirty="0" err="1" smtClean="0">
                          <a:latin typeface="+mj-lt"/>
                        </a:rPr>
                        <a:t>Парасковья</a:t>
                      </a:r>
                      <a:r>
                        <a:rPr lang="ru-RU" sz="1200" kern="1200" dirty="0" smtClean="0">
                          <a:latin typeface="+mj-lt"/>
                        </a:rPr>
                        <a:t> Алексеевна, </a:t>
                      </a:r>
                      <a:r>
                        <a:rPr lang="ru-RU" sz="1200" b="0" kern="1200" dirty="0" smtClean="0">
                          <a:latin typeface="+mj-lt"/>
                        </a:rPr>
                        <a:t>к.б.н., профессор- исследователь эколого-географического отделения ИЕН СВФУ</a:t>
                      </a:r>
                    </a:p>
                    <a:p>
                      <a:r>
                        <a:rPr lang="ru-RU" sz="1200" kern="1200" dirty="0" smtClean="0">
                          <a:latin typeface="+mj-lt"/>
                        </a:rPr>
                        <a:t>Николаев Егор Николаевич, </a:t>
                      </a:r>
                      <a:r>
                        <a:rPr lang="ru-RU" sz="1200" b="0" kern="1200" dirty="0" smtClean="0">
                          <a:latin typeface="+mj-lt"/>
                        </a:rPr>
                        <a:t>младший научный сотрудник отдела археологии и этнографии </a:t>
                      </a:r>
                      <a:r>
                        <a:rPr lang="ru-RU" sz="1200" b="0" kern="1200" dirty="0" err="1" smtClean="0">
                          <a:latin typeface="+mj-lt"/>
                        </a:rPr>
                        <a:t>ИГИиПМНС</a:t>
                      </a:r>
                      <a:r>
                        <a:rPr lang="ru-RU" sz="1200" b="0" kern="1200" dirty="0" smtClean="0">
                          <a:latin typeface="+mj-lt"/>
                        </a:rPr>
                        <a:t> СО РАН</a:t>
                      </a:r>
                    </a:p>
                    <a:p>
                      <a:r>
                        <a:rPr lang="ru-RU" sz="1200" dirty="0" smtClean="0">
                          <a:latin typeface="+mj-lt"/>
                        </a:rPr>
                        <a:t>Николаев Петр Николаевич, </a:t>
                      </a:r>
                      <a:r>
                        <a:rPr lang="ru-RU" sz="1200" b="0" kern="1200" dirty="0" smtClean="0">
                          <a:latin typeface="+mj-lt"/>
                        </a:rPr>
                        <a:t>методист по научно-просветительской деятельности Исторического музейного парка «Россия – моя история»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46910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5</a:t>
                      </a:r>
                      <a:endParaRPr lang="ru-RU" sz="12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+mj-lt"/>
                        </a:rPr>
                        <a:t>Всероссийская научная </a:t>
                      </a:r>
                      <a:r>
                        <a:rPr lang="ru-RU" sz="1200" u="none" strike="noStrike" dirty="0" smtClean="0">
                          <a:latin typeface="+mj-lt"/>
                        </a:rPr>
                        <a:t>конференция </a:t>
                      </a:r>
                      <a:r>
                        <a:rPr lang="ru-RU" sz="1200" u="none" strike="noStrike" dirty="0">
                          <a:latin typeface="+mj-lt"/>
                        </a:rPr>
                        <a:t>учащихся им. Н.И. </a:t>
                      </a:r>
                      <a:r>
                        <a:rPr lang="ru-RU" sz="1200" u="none" strike="noStrike" dirty="0" smtClean="0">
                          <a:latin typeface="+mj-lt"/>
                        </a:rPr>
                        <a:t>Лобачевского (с </a:t>
                      </a:r>
                      <a:r>
                        <a:rPr lang="ru-RU" sz="1200" u="none" strike="noStrike" dirty="0">
                          <a:latin typeface="+mj-lt"/>
                        </a:rPr>
                        <a:t>30 марта по 01 </a:t>
                      </a:r>
                      <a:r>
                        <a:rPr lang="ru-RU" sz="1200" u="none" strike="noStrike" dirty="0" smtClean="0">
                          <a:latin typeface="+mj-lt"/>
                        </a:rPr>
                        <a:t>апреля)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С 25-27 марта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latin typeface="+mj-lt"/>
                        </a:rPr>
                        <a:t>Якутск, Детский технопарк «</a:t>
                      </a:r>
                      <a:r>
                        <a:rPr lang="ru-RU" sz="1200" kern="1200" dirty="0" err="1" smtClean="0">
                          <a:latin typeface="+mj-lt"/>
                        </a:rPr>
                        <a:t>Кванториум</a:t>
                      </a:r>
                      <a:r>
                        <a:rPr lang="ru-RU" sz="1200" kern="1200" dirty="0" smtClean="0">
                          <a:latin typeface="+mj-lt"/>
                        </a:rPr>
                        <a:t> РС (Я)»</a:t>
                      </a:r>
                      <a:endParaRPr lang="ru-RU" sz="1200" dirty="0" smtClean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4 (7)</a:t>
                      </a:r>
                      <a:endParaRPr lang="ru-RU" sz="12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latin typeface="+mj-lt"/>
                        </a:rPr>
                        <a:t>Афанасьев </a:t>
                      </a:r>
                      <a:r>
                        <a:rPr lang="ru-RU" sz="1200" b="1" kern="1200" dirty="0" err="1" smtClean="0">
                          <a:latin typeface="+mj-lt"/>
                        </a:rPr>
                        <a:t>Ньургун</a:t>
                      </a:r>
                      <a:r>
                        <a:rPr lang="ru-RU" sz="1200" b="1" kern="1200" dirty="0" smtClean="0">
                          <a:latin typeface="+mj-lt"/>
                        </a:rPr>
                        <a:t> Вячеславович, </a:t>
                      </a:r>
                      <a:r>
                        <a:rPr lang="ru-RU" sz="1200" kern="1200" dirty="0" smtClean="0">
                          <a:latin typeface="+mj-lt"/>
                        </a:rPr>
                        <a:t>заведующий кафедрой «Фольклор и культура»  ИЯКН СВ РФ СВФУ</a:t>
                      </a:r>
                    </a:p>
                    <a:p>
                      <a:r>
                        <a:rPr lang="ru-RU" sz="1200" b="1" kern="1200" dirty="0" smtClean="0">
                          <a:latin typeface="+mj-lt"/>
                        </a:rPr>
                        <a:t>Макарова Розалия Петровна, </a:t>
                      </a:r>
                      <a:r>
                        <a:rPr lang="ru-RU" sz="1200" kern="1200" dirty="0" smtClean="0">
                          <a:latin typeface="+mj-lt"/>
                        </a:rPr>
                        <a:t>к.п.н., ФЛФ СВФУ</a:t>
                      </a:r>
                    </a:p>
                    <a:p>
                      <a:r>
                        <a:rPr lang="ru-RU" sz="1200" b="1" kern="1200" dirty="0" smtClean="0">
                          <a:latin typeface="+mj-lt"/>
                        </a:rPr>
                        <a:t>Филиппова Варвара</a:t>
                      </a:r>
                      <a:r>
                        <a:rPr lang="ru-RU" sz="1200" b="1" kern="1200" baseline="0" dirty="0" smtClean="0">
                          <a:latin typeface="+mj-lt"/>
                        </a:rPr>
                        <a:t> Васильевна,</a:t>
                      </a:r>
                      <a:r>
                        <a:rPr lang="ru-RU" sz="1200" kern="1200" baseline="0" dirty="0" smtClean="0">
                          <a:latin typeface="+mj-lt"/>
                        </a:rPr>
                        <a:t> </a:t>
                      </a:r>
                      <a:r>
                        <a:rPr lang="ru-RU" sz="1200" dirty="0" smtClean="0">
                          <a:latin typeface="+mj-lt"/>
                        </a:rPr>
                        <a:t>к.ф.н., начальник  НМО </a:t>
                      </a:r>
                      <a:r>
                        <a:rPr lang="ru-RU" sz="1200" kern="1200" dirty="0" smtClean="0">
                          <a:latin typeface="+mj-lt"/>
                        </a:rPr>
                        <a:t>ГАУ ДО РС (Я) «Малая академия наук РС (Я)»</a:t>
                      </a:r>
                      <a:endParaRPr lang="ru-RU" sz="12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8973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6</a:t>
                      </a:r>
                      <a:endParaRPr lang="ru-RU" sz="12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+mj-lt"/>
                        </a:rPr>
                        <a:t>XV Всероссийского конкурса юношеских исследовательских работ им. В.И. Вернадского </a:t>
                      </a:r>
                      <a:r>
                        <a:rPr lang="ru-RU" sz="1200" u="none" strike="noStrike" dirty="0" smtClean="0">
                          <a:latin typeface="+mj-lt"/>
                        </a:rPr>
                        <a:t> (с 7-13 апреля)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1245" marR="1245" marT="1245" marB="0" anchor="ctr"/>
                </a:tc>
                <a:tc rowSpan="2"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С 5-6 апреля</a:t>
                      </a:r>
                      <a:endParaRPr lang="ru-RU" sz="1200" dirty="0"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+mj-lt"/>
                      </a:endParaRPr>
                    </a:p>
                    <a:p>
                      <a:endParaRPr lang="ru-RU" sz="12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latin typeface="+mj-lt"/>
                        </a:rPr>
                        <a:t>Якутск, Детский технопарк «</a:t>
                      </a:r>
                      <a:r>
                        <a:rPr lang="ru-RU" sz="1200" kern="1200" dirty="0" err="1" smtClean="0">
                          <a:latin typeface="+mj-lt"/>
                        </a:rPr>
                        <a:t>Кванториум</a:t>
                      </a:r>
                      <a:r>
                        <a:rPr lang="ru-RU" sz="1200" kern="1200" dirty="0" smtClean="0">
                          <a:latin typeface="+mj-lt"/>
                        </a:rPr>
                        <a:t> РС (Я)»</a:t>
                      </a:r>
                      <a:endParaRPr lang="ru-RU" sz="12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3 (6)</a:t>
                      </a:r>
                      <a:endParaRPr lang="ru-RU" sz="12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err="1" smtClean="0">
                          <a:latin typeface="+mj-lt"/>
                        </a:rPr>
                        <a:t>Балаценко</a:t>
                      </a:r>
                      <a:r>
                        <a:rPr lang="ru-RU" sz="1200" b="1" kern="1200" dirty="0" smtClean="0">
                          <a:latin typeface="+mj-lt"/>
                        </a:rPr>
                        <a:t> Мария </a:t>
                      </a:r>
                      <a:r>
                        <a:rPr lang="ru-RU" sz="1200" b="1" kern="1200" dirty="0" smtClean="0">
                          <a:latin typeface="+mj-lt"/>
                        </a:rPr>
                        <a:t>Ионовна, </a:t>
                      </a:r>
                      <a:r>
                        <a:rPr lang="ru-RU" sz="1200" kern="1200" dirty="0" smtClean="0">
                          <a:latin typeface="+mj-lt"/>
                        </a:rPr>
                        <a:t>к.г.н., доцент эколого-географического отделения ИЕН СВФУ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latin typeface="+mj-lt"/>
                        </a:rPr>
                        <a:t>Яковлева Александра</a:t>
                      </a:r>
                      <a:r>
                        <a:rPr lang="ru-RU" sz="1200" b="1" kern="1200" baseline="0" dirty="0" smtClean="0">
                          <a:latin typeface="+mj-lt"/>
                        </a:rPr>
                        <a:t> Васильевна, </a:t>
                      </a:r>
                      <a:r>
                        <a:rPr lang="ru-RU" sz="1200" kern="1200" baseline="0" dirty="0" smtClean="0">
                          <a:latin typeface="+mj-lt"/>
                        </a:rPr>
                        <a:t>к.п.н. доцент </a:t>
                      </a:r>
                      <a:r>
                        <a:rPr lang="ru-RU" sz="1200" kern="1200" dirty="0" smtClean="0">
                          <a:latin typeface="+mj-lt"/>
                        </a:rPr>
                        <a:t>педагогического отделения института естественных наук СВФУ, проректор ГАУ ДО РС (Я) «Малая академия наук РС (Я)»</a:t>
                      </a:r>
                    </a:p>
                    <a:p>
                      <a:r>
                        <a:rPr lang="ru-RU" sz="1200" b="1" kern="1200" dirty="0" smtClean="0">
                          <a:latin typeface="+mj-lt"/>
                        </a:rPr>
                        <a:t>Григорьев Александр Виссарионович, </a:t>
                      </a:r>
                      <a:r>
                        <a:rPr lang="ru-RU" sz="1200" kern="1200" dirty="0" err="1" smtClean="0">
                          <a:latin typeface="+mj-lt"/>
                        </a:rPr>
                        <a:t>к.ф</a:t>
                      </a:r>
                      <a:r>
                        <a:rPr lang="ru-RU" sz="1200" kern="1200" dirty="0" err="1" smtClean="0">
                          <a:latin typeface="+mj-lt"/>
                        </a:rPr>
                        <a:t>.-м.н</a:t>
                      </a:r>
                      <a:r>
                        <a:rPr lang="ru-RU" sz="1200" kern="1200" dirty="0" smtClean="0">
                          <a:latin typeface="+mj-lt"/>
                        </a:rPr>
                        <a:t>., доцент-исследователь научно-исследовательской кафедры ИМИ СВФУ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latin typeface="+mj-lt"/>
                        </a:rPr>
                        <a:t>Филиппова Варвара</a:t>
                      </a:r>
                      <a:r>
                        <a:rPr lang="ru-RU" sz="1200" b="1" kern="1200" baseline="0" dirty="0" smtClean="0">
                          <a:latin typeface="+mj-lt"/>
                        </a:rPr>
                        <a:t> Васильевна, </a:t>
                      </a:r>
                      <a:r>
                        <a:rPr lang="ru-RU" sz="1200" dirty="0" smtClean="0">
                          <a:latin typeface="+mj-lt"/>
                        </a:rPr>
                        <a:t>к.ф.н., начальник  НМО </a:t>
                      </a:r>
                      <a:r>
                        <a:rPr lang="ru-RU" sz="1200" kern="1200" dirty="0" smtClean="0">
                          <a:latin typeface="+mj-lt"/>
                        </a:rPr>
                        <a:t>ГАУ ДО РС (Я) «Малая академия наук РС (Я)»</a:t>
                      </a:r>
                      <a:endParaRPr lang="ru-RU" sz="12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3439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7</a:t>
                      </a:r>
                      <a:endParaRPr lang="ru-RU" sz="12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latin typeface="+mj-lt"/>
                        </a:rPr>
                        <a:t>Всероссийский конкурс исследовательских работ учащихся 5-7-х классов  "Тропой открытий В. И. Вернадского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1245" marR="1245" marT="1245" marB="0" anchor="b"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5 (10)</a:t>
                      </a:r>
                      <a:endParaRPr lang="ru-RU" sz="12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26" y="1474480"/>
          <a:ext cx="8215401" cy="3017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1838"/>
                <a:gridCol w="2698646"/>
                <a:gridCol w="783444"/>
                <a:gridCol w="1135462"/>
                <a:gridCol w="601127"/>
                <a:gridCol w="2604884"/>
              </a:tblGrid>
              <a:tr h="46910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8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+mj-lt"/>
                        </a:rPr>
                        <a:t>ХХII Российская научная конференция школьников "Открытие" с 19 - 21 апреля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245" marR="1245" marT="1245" marB="0" anchor="ctr"/>
                </a:tc>
                <a:tc rowSpan="2">
                  <a:txBody>
                    <a:bodyPr/>
                    <a:lstStyle/>
                    <a:p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200" kern="1200" dirty="0" err="1" smtClean="0">
                          <a:latin typeface="+mj-lt"/>
                        </a:rPr>
                        <a:t>Чирикова</a:t>
                      </a:r>
                      <a:r>
                        <a:rPr lang="ru-RU" sz="1200" kern="1200" dirty="0" smtClean="0">
                          <a:latin typeface="+mj-lt"/>
                        </a:rPr>
                        <a:t> Надежда Константиновна, </a:t>
                      </a:r>
                      <a:r>
                        <a:rPr lang="ru-RU" sz="1200" b="0" kern="1200" dirty="0" smtClean="0">
                          <a:latin typeface="+mj-lt"/>
                        </a:rPr>
                        <a:t>доктор фарм. наук, ведущий научный сотрудник ИЕН </a:t>
                      </a:r>
                    </a:p>
                    <a:p>
                      <a:r>
                        <a:rPr lang="ru-RU" sz="1200" kern="1200" dirty="0" smtClean="0">
                          <a:latin typeface="+mj-lt"/>
                        </a:rPr>
                        <a:t>Григорьев Александр Виссарионович, </a:t>
                      </a:r>
                      <a:r>
                        <a:rPr lang="ru-RU" sz="1200" b="0" kern="1200" dirty="0" err="1" smtClean="0">
                          <a:latin typeface="+mj-lt"/>
                        </a:rPr>
                        <a:t>к.ф.-м.н</a:t>
                      </a:r>
                      <a:r>
                        <a:rPr lang="ru-RU" sz="1200" b="0" kern="1200" dirty="0" smtClean="0">
                          <a:latin typeface="+mj-lt"/>
                        </a:rPr>
                        <a:t>., доцент-исследователь научно-исследовательской кафедры ИМИ СВФУ</a:t>
                      </a:r>
                      <a:endParaRPr lang="ru-RU" sz="1200" b="0" dirty="0">
                        <a:latin typeface="+mj-lt"/>
                      </a:endParaRPr>
                    </a:p>
                    <a:p>
                      <a:r>
                        <a:rPr lang="ru-RU" sz="1200" kern="1200" dirty="0" smtClean="0">
                          <a:latin typeface="+mj-lt"/>
                        </a:rPr>
                        <a:t>Малышева Нинель Васильевна, </a:t>
                      </a:r>
                      <a:r>
                        <a:rPr lang="ru-RU" sz="1200" b="0" kern="1200" dirty="0" smtClean="0">
                          <a:latin typeface="+mj-lt"/>
                        </a:rPr>
                        <a:t>к.ф.н., заместитель начальника УНИР СВФУ</a:t>
                      </a:r>
                    </a:p>
                    <a:p>
                      <a:r>
                        <a:rPr lang="ru-RU" sz="1200" kern="1200" dirty="0" smtClean="0">
                          <a:latin typeface="+mj-lt"/>
                        </a:rPr>
                        <a:t>Егоров Петр Михайлович, </a:t>
                      </a:r>
                      <a:r>
                        <a:rPr lang="ru-RU" sz="1200" b="0" kern="1200" dirty="0" smtClean="0">
                          <a:latin typeface="+mj-lt"/>
                        </a:rPr>
                        <a:t>к.полит. наук, научный сотрудник сектора </a:t>
                      </a:r>
                      <a:r>
                        <a:rPr lang="ru-RU" sz="1200" b="0" kern="1200" dirty="0" err="1" smtClean="0">
                          <a:latin typeface="+mj-lt"/>
                        </a:rPr>
                        <a:t>этносоциологии</a:t>
                      </a:r>
                      <a:r>
                        <a:rPr lang="ru-RU" sz="1200" b="0" kern="1200" dirty="0" smtClean="0">
                          <a:latin typeface="+mj-lt"/>
                        </a:rPr>
                        <a:t> и истории ИГИ и проблем малочисленных народов Севера</a:t>
                      </a:r>
                      <a:endParaRPr lang="ru-RU" sz="1200" b="0" dirty="0">
                        <a:latin typeface="+mj-lt"/>
                      </a:endParaRPr>
                    </a:p>
                  </a:txBody>
                  <a:tcPr/>
                </a:tc>
              </a:tr>
              <a:tr h="46910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j-lt"/>
                        </a:rPr>
                        <a:t>9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+mj-lt"/>
                        </a:rPr>
                        <a:t>Всероссийская научно- инновационная конференция школьников "Открой в себе ученого" с 20 по 22 апреля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245" marR="1245" marT="1245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88952"/>
            <a:ext cx="8229600" cy="511156"/>
          </a:xfrm>
        </p:spPr>
        <p:txBody>
          <a:bodyPr>
            <a:normAutofit/>
          </a:bodyPr>
          <a:lstStyle/>
          <a:p>
            <a:pPr algn="ctr"/>
            <a:r>
              <a:rPr lang="sah-RU" sz="2800" b="1" dirty="0" smtClean="0"/>
              <a:t>Выводы</a:t>
            </a:r>
            <a:r>
              <a:rPr lang="ru-RU" sz="2800" b="1" dirty="0" smtClean="0"/>
              <a:t>: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002646"/>
            <a:ext cx="828680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 smtClean="0"/>
              <a:t>Пересмотреть сроки проведения подготовки к всероссийским конференциям, проводить за 2-3 месяца до выезда или после республиканского этапа;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Внести в план деятельности МАН дополнительную школу-семинар учащихся «Атмосфера науки» и семинар  для научных руководителей и учителей (в рамках республиканской НПК «</a:t>
            </a:r>
            <a:r>
              <a:rPr lang="ru-RU" dirty="0" err="1" smtClean="0"/>
              <a:t>ШвБ</a:t>
            </a:r>
            <a:r>
              <a:rPr lang="ru-RU" dirty="0" smtClean="0"/>
              <a:t>»);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Увеличить количество руководителей делегации Всероссийского форума «Шаг в будущее» или пересмотреть квоту участников на «</a:t>
            </a:r>
            <a:r>
              <a:rPr lang="ru-RU" dirty="0" err="1" smtClean="0"/>
              <a:t>ШвБ</a:t>
            </a:r>
            <a:r>
              <a:rPr lang="ru-RU" dirty="0" smtClean="0"/>
              <a:t>»;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Взять под контроль отправку документов в оргкомитет Всероссийского форума «Шаг в будущее» согласно протоколу;</a:t>
            </a:r>
          </a:p>
          <a:p>
            <a:pPr marL="342900" indent="-342900" algn="just">
              <a:buFontTx/>
              <a:buAutoNum type="arabicPeriod"/>
            </a:pPr>
            <a:r>
              <a:rPr lang="sah-RU" dirty="0" smtClean="0"/>
              <a:t>Консолидировать работу ассоциированных участников программы “Шаг в будущее” (“Эндемик”, сеть политехнических школ РС (Я) и Мирнинского района, СПО);</a:t>
            </a:r>
            <a:endParaRPr lang="ru-RU" dirty="0" smtClean="0"/>
          </a:p>
          <a:p>
            <a:pPr marL="342900" indent="-342900" algn="just">
              <a:buAutoNum type="arabicPeriod"/>
            </a:pPr>
            <a:r>
              <a:rPr lang="sah-RU" dirty="0" smtClean="0"/>
              <a:t>Провести установочный семинар для ученых-консультантов учащихся при подготовке;</a:t>
            </a:r>
          </a:p>
          <a:p>
            <a:pPr marL="342900" indent="-342900" algn="just">
              <a:buAutoNum type="arabicPeriod"/>
            </a:pPr>
            <a:r>
              <a:rPr lang="sah-RU" dirty="0" smtClean="0"/>
              <a:t>Привлечь сотрудников МАН, имеющих ученую степень, к подготовке участников (тьюторы кафедр, зав. лабораторией); </a:t>
            </a:r>
          </a:p>
          <a:p>
            <a:pPr marL="342900" indent="-342900" algn="just">
              <a:buAutoNum type="arabicPeriod"/>
            </a:pPr>
            <a:r>
              <a:rPr lang="sah-RU" dirty="0" smtClean="0"/>
              <a:t>Под вопрос ставится дальнейшее участие в МНСК ввиду слабой организации школьной секции.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6122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Статистика участия обучающихся РС (Я)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0" y="1142984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Уровни участия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r>
                        <a:rPr lang="ru-RU" baseline="0" dirty="0" smtClean="0"/>
                        <a:t> участников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Республиканский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1237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Всероссийский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149</a:t>
                      </a:r>
                      <a:r>
                        <a:rPr lang="ru-RU" baseline="0" dirty="0" smtClean="0"/>
                        <a:t> (по состоянию на 25 апреля)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143108" y="2428868"/>
            <a:ext cx="4841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Структура численности участников</a:t>
            </a:r>
            <a:endParaRPr lang="ru-RU" sz="2400" b="1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00166" y="3000372"/>
          <a:ext cx="6429420" cy="3202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604"/>
                <a:gridCol w="3281676"/>
                <a:gridCol w="2143140"/>
              </a:tblGrid>
              <a:tr h="51978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Классы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Количество участников</a:t>
                      </a:r>
                      <a:endParaRPr lang="ru-RU" sz="1400" dirty="0"/>
                    </a:p>
                  </a:txBody>
                  <a:tcPr/>
                </a:tc>
              </a:tr>
              <a:tr h="30114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классы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</a:tr>
              <a:tr h="30114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классы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</a:tr>
              <a:tr h="30114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классы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</a:tr>
              <a:tr h="30114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классы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</a:tr>
              <a:tr h="30114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 классы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</a:tr>
              <a:tr h="30114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 классы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</a:tr>
              <a:tr h="30114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классы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</a:tr>
              <a:tr h="301147"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4" y="71414"/>
          <a:ext cx="8858311" cy="6662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098"/>
                <a:gridCol w="3334619"/>
                <a:gridCol w="1057318"/>
                <a:gridCol w="1057318"/>
                <a:gridCol w="992529"/>
                <a:gridCol w="878111"/>
                <a:gridCol w="1057318"/>
              </a:tblGrid>
              <a:tr h="2594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№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конференции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Дата проведения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место проведения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Рекомендованы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Фактически участвовало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Количество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работ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Количество участников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00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XV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Балтийский научно-инженерный конкурс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 04 по 07 февраля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Санкт-Петербург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</a:tr>
              <a:tr h="7400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XXVII Конкурс-конференция одаренных школьников "Intel-Авангард"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 23 по 25 февраля 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Москва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7400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Всероссийский форум научной молодежи "Шаг в будущее" 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 18 по 22 марта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lt"/>
                        </a:rPr>
                        <a:t>Москва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5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Всероссийский фестиваль творческих открытий и инициатив "Леонардо" 29-31 марта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с29 по 31 марта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Москва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835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Всероссийская научная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конфекренция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учащихся им. Н.И. Лобачевского с 30 марта по 01 апреля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с 30 марта по 01 апреля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Казань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7400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XV Всероссийского конкурса юношеских исследовательских работ им. В.И. Вернадского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 07 по 13 апреля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Москва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7400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Всероссийский конкурс исследовательских работ учащихся 5-7-х классов  "Тропой открытий В. И. Вернадского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 07 по 13 апреля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Москва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5" y="422612"/>
          <a:ext cx="8858312" cy="4643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7"/>
                <a:gridCol w="3429024"/>
                <a:gridCol w="857257"/>
                <a:gridCol w="1143008"/>
                <a:gridCol w="1071570"/>
                <a:gridCol w="928694"/>
                <a:gridCol w="1000132"/>
              </a:tblGrid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№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конференции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Дата проведения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место проведения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Рекомендованы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Фактически участвовало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Количество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работ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Количество участников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Международная научная студенческая конференция "МНСК 2019" (школьная секция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 14-15 апреля</a:t>
                      </a:r>
                      <a:endParaRPr lang="ru-RU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Новосибирск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Всероссийский конкурс исследовательских краеведческих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рабоит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обучающихся "Отечество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 15 по 19 апреля</a:t>
                      </a:r>
                      <a:endParaRPr lang="ru-RU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Москва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ХХII Российская научная конференция школьников "Открытие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 19 - 21 апреля</a:t>
                      </a:r>
                      <a:endParaRPr lang="ru-RU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Ярославль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Всероссийская научно- инновационная конференция школьников "Открой в себе ученого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 20 по 22 апреля</a:t>
                      </a:r>
                      <a:endParaRPr lang="ru-RU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Санкт-Петербург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Всероссийская олимпиада научно-исследовательских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учебно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- исследовательских проектов детей и молодежи по проблемам защиты окружающей среды "Человек-Земля-Космос" (олимпиада "Созвездие")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 22 по 27 апреля</a:t>
                      </a:r>
                      <a:endParaRPr lang="ru-RU" sz="12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г. Королев Московская область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193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137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150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428604"/>
          <a:ext cx="8429684" cy="5912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63"/>
                <a:gridCol w="3200158"/>
                <a:gridCol w="1014684"/>
                <a:gridCol w="1014684"/>
                <a:gridCol w="936632"/>
                <a:gridCol w="858579"/>
                <a:gridCol w="1014684"/>
              </a:tblGrid>
              <a:tr h="518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№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конференции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Дата проведения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место проведения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Рекомендованы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количество работ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количество обучающихся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00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Конкурс "Нобелевские надежды КНИТУ - 2019"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 20-21 мая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Казань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00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Всероссийский открытый фестиваль научно-технического творчества учащихся "Траектория технической мысли - 2019 "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июнь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Москва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00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Приволжский научно-технический конкурс школьников "РОСТ-ISEF"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с 05-06 ноября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г. Иннополис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00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Конкурс научно-технических работ школьников старших классов стран СНГ "Ученые будущего"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с 06-08 октября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г. Москва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835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Конкурс научно-технических работ школьников старших классов стран СНГ "Ученые будущего"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с 12 по 14 октября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г. Барнаул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83514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227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10384"/>
            <a:ext cx="8229600" cy="48979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Структура численности участников по направлениям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Направление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участников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Гуманитарное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Естественнонаучное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Техническое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Физико-математическое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7514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Структура численности по улусам</a:t>
            </a:r>
            <a:endParaRPr lang="ru-RU" sz="28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44" y="1577896"/>
          <a:ext cx="8858313" cy="3637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"/>
                <a:gridCol w="285753"/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  <a:gridCol w="285752"/>
                <a:gridCol w="315550"/>
                <a:gridCol w="327392"/>
                <a:gridCol w="357190"/>
                <a:gridCol w="357190"/>
                <a:gridCol w="357190"/>
                <a:gridCol w="285752"/>
                <a:gridCol w="285752"/>
                <a:gridCol w="285752"/>
                <a:gridCol w="357190"/>
                <a:gridCol w="357190"/>
                <a:gridCol w="285752"/>
                <a:gridCol w="285752"/>
                <a:gridCol w="285752"/>
                <a:gridCol w="357189"/>
                <a:gridCol w="428629"/>
              </a:tblGrid>
              <a:tr h="451272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1.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2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3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4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5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6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7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8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9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10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11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12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13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14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15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16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17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18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19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20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21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22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23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24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25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26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27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800" dirty="0" smtClean="0">
                          <a:latin typeface="+mn-lt"/>
                        </a:rPr>
                        <a:t>28</a:t>
                      </a:r>
                      <a:endParaRPr lang="ru-RU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+mn-lt"/>
                      </a:endParaRPr>
                    </a:p>
                  </a:txBody>
                  <a:tcPr vert="vert270"/>
                </a:tc>
              </a:tr>
              <a:tr h="21919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Алданский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Аллаиховский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Амгинский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Анабарский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Булунский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Верхневилюйский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Верхоянский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Верхнеколымский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Вилюйский</a:t>
                      </a: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Горный</a:t>
                      </a: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Кобяйский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Ленский</a:t>
                      </a: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Мегино-Кангаласский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Мирнинский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Намский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Нерюнгринский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Нюрбинский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Оймяконский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Олекминский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Среднеколымский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Сунтарский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Таттинский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Усть-Алданский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Усть-Майский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Хангаласский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Чурапчинский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Эвено-Бытантайский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Якутск</a:t>
                      </a: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Итого: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vert="vert270"/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149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vert="vert270">
                    <a:solidFill>
                      <a:srgbClr val="92D050"/>
                    </a:solidFill>
                  </a:tcPr>
                </a:tc>
              </a:tr>
              <a:tr h="4223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5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4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3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2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6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6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5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3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4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1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3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1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3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4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8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2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4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5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1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21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106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vert="vert27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1340937" y="5786454"/>
            <a:ext cx="6738705" cy="428628"/>
            <a:chOff x="1340937" y="5643578"/>
            <a:chExt cx="6738705" cy="428628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1340937" y="5643578"/>
              <a:ext cx="428628" cy="41433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698523" y="5657872"/>
              <a:ext cx="428628" cy="41433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12441" y="5643578"/>
              <a:ext cx="24597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Количество участников</a:t>
              </a:r>
              <a:endParaRPr lang="ru-RU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70027" y="5643578"/>
              <a:ext cx="28096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Количество награжденных</a:t>
              </a:r>
              <a:endParaRPr lang="ru-RU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-24"/>
            <a:ext cx="5286412" cy="50006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Таблица результатов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585042"/>
          <a:ext cx="8572560" cy="5915792"/>
        </p:xfrm>
        <a:graphic>
          <a:graphicData uri="http://schemas.openxmlformats.org/drawingml/2006/table">
            <a:tbl>
              <a:tblPr/>
              <a:tblGrid>
                <a:gridCol w="516722"/>
                <a:gridCol w="1754701"/>
                <a:gridCol w="1492752"/>
                <a:gridCol w="1363571"/>
                <a:gridCol w="1392279"/>
                <a:gridCol w="1363571"/>
                <a:gridCol w="688964"/>
              </a:tblGrid>
              <a:tr h="2540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Количество участников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Диплом 1 степени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Диплом 2 степени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Диплом 3 степени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Алданский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Аллаиховский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Амгинский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Анабарский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Булунский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Верхневилюйский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Верхоянский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Верхнеколымский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Вилюйский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Горный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Кобяйский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Ленский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Мегино-Кангаласский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Мирнинский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Намский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Нерюнгринский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Нюрбинский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Оймяконский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Олекминский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Среднеколымский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Сунтарский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Таттинский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Усть-Алданский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Усть-Майский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Хангаласский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Чурапчинский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Эвено-Бытантайский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Якутск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048" marR="6048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итого: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149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-24"/>
            <a:ext cx="8429684" cy="42862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/>
              <a:t>Качество участия школьников РС (Я) во всероссийских конференциях</a:t>
            </a:r>
            <a:endParaRPr lang="ru-RU" sz="1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312" y="747789"/>
          <a:ext cx="8643968" cy="568160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439086"/>
                <a:gridCol w="4061478"/>
                <a:gridCol w="1071570"/>
                <a:gridCol w="982850"/>
                <a:gridCol w="1088852"/>
                <a:gridCol w="1000132"/>
              </a:tblGrid>
              <a:tr h="1826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№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конференции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количество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награжденные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качество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</a:tr>
              <a:tr h="3182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/>
                        <a:t>XV </a:t>
                      </a:r>
                      <a:r>
                        <a:rPr lang="ru-RU" sz="1200" u="none" strike="noStrike" dirty="0"/>
                        <a:t>Балтийский научно-инженерный </a:t>
                      </a:r>
                      <a:r>
                        <a:rPr lang="ru-RU" sz="1200" u="none" strike="noStrike" dirty="0" smtClean="0"/>
                        <a:t>конкурс (4-7 февраля)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Санкт-Петербург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62,5%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</a:tr>
              <a:tr h="3640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XXVII Конкурс-конференция одаренных школьников "</a:t>
                      </a:r>
                      <a:r>
                        <a:rPr lang="ru-RU" sz="1200" u="none" strike="noStrike" dirty="0" smtClean="0"/>
                        <a:t>Intel-Авангард« (с 23-25 февраля)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 Москва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</a:tr>
              <a:tr h="3640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Всероссийский форум научной молодежи "Шаг в будущее" </a:t>
                      </a:r>
                      <a:r>
                        <a:rPr lang="ru-RU" sz="1200" u="none" strike="noStrike" dirty="0" smtClean="0"/>
                        <a:t>  (с 18-22</a:t>
                      </a:r>
                      <a:r>
                        <a:rPr lang="ru-RU" sz="1200" u="none" strike="noStrike" baseline="0" dirty="0" smtClean="0"/>
                        <a:t> марта</a:t>
                      </a:r>
                      <a:r>
                        <a:rPr lang="ru-RU" sz="1200" u="none" strike="noStrike" dirty="0" smtClean="0"/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Москва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41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82%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</a:tr>
              <a:tr h="324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Всероссийский фестиваль творческих открытий и инициатив "Леонардо" </a:t>
                      </a:r>
                      <a:r>
                        <a:rPr lang="ru-RU" sz="1200" u="none" strike="noStrike" dirty="0" smtClean="0"/>
                        <a:t> (с 29-31 марта)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Москва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37,5%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</a:tr>
              <a:tr h="337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Всероссийская научная </a:t>
                      </a:r>
                      <a:r>
                        <a:rPr lang="ru-RU" sz="1200" u="none" strike="noStrike" dirty="0" smtClean="0"/>
                        <a:t>конференция </a:t>
                      </a:r>
                      <a:r>
                        <a:rPr lang="ru-RU" sz="1200" u="none" strike="noStrike" dirty="0"/>
                        <a:t>учащихся им. Н.И. </a:t>
                      </a:r>
                      <a:r>
                        <a:rPr lang="ru-RU" sz="1200" u="none" strike="noStrike" dirty="0" smtClean="0"/>
                        <a:t>Лобачевского (с </a:t>
                      </a:r>
                      <a:r>
                        <a:rPr lang="ru-RU" sz="1200" u="none" strike="noStrike" dirty="0"/>
                        <a:t>30 марта по 01 </a:t>
                      </a:r>
                      <a:r>
                        <a:rPr lang="ru-RU" sz="1200" u="none" strike="noStrike" dirty="0" smtClean="0"/>
                        <a:t>апреля)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Казань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85,7%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</a:tr>
              <a:tr h="4767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XV Всероссийского конкурса юношеских исследовательских работ им. В.И. Вернадского </a:t>
                      </a:r>
                      <a:r>
                        <a:rPr lang="ru-RU" sz="1200" u="none" strike="noStrike" dirty="0" smtClean="0"/>
                        <a:t> (с 7-13 апреля)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Москва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</a:tr>
              <a:tr h="4767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Всероссийский конкурс исследовательских работ учащихся 5-7-х классов  "Тропой открытий В. И. Вернадского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Москва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</a:tr>
              <a:tr h="3300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Международная научная студенческая конференция "МНСК 2019" </a:t>
                      </a:r>
                      <a:r>
                        <a:rPr lang="ru-RU" sz="1200" u="none" strike="noStrike" dirty="0" smtClean="0"/>
                        <a:t>(с</a:t>
                      </a:r>
                      <a:r>
                        <a:rPr lang="ru-RU" sz="1200" u="none" strike="noStrike" baseline="0" dirty="0" smtClean="0"/>
                        <a:t> </a:t>
                      </a:r>
                      <a:r>
                        <a:rPr lang="ru-RU" sz="1200" u="none" strike="noStrike" dirty="0" smtClean="0"/>
                        <a:t>14-15 </a:t>
                      </a:r>
                      <a:r>
                        <a:rPr lang="ru-RU" sz="1200" u="none" strike="noStrike" dirty="0"/>
                        <a:t>апреля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Новосибирск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</a:tr>
              <a:tr h="4767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Всероссийский конкурс исследовательских краеведческих </a:t>
                      </a:r>
                      <a:r>
                        <a:rPr lang="ru-RU" sz="1200" u="none" strike="noStrike" dirty="0" err="1"/>
                        <a:t>рабоит</a:t>
                      </a:r>
                      <a:r>
                        <a:rPr lang="ru-RU" sz="1200" u="none" strike="noStrike" dirty="0"/>
                        <a:t> обучающихся "Отечество" с 15 по 19 апреля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Москва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50%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</a:tr>
              <a:tr h="3640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ХХII Российская научная конференция школьников "Открытие" с 19 - 21 апреля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/>
                        <a:t>Ярославль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63,6%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</a:tr>
              <a:tr h="375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Всероссийская научно- инновационная конференция школьников "Открой в себе ученого" с 20 по 22 апреля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Санкт-Петербург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/>
                        <a:t>58</a:t>
                      </a:r>
                      <a:r>
                        <a:rPr lang="ru-RU" sz="1200" u="none" strike="noStrike" baseline="0" dirty="0" smtClean="0"/>
                        <a:t> </a:t>
                      </a:r>
                      <a:r>
                        <a:rPr lang="ru-RU" sz="1200" u="none" strike="noStrike" dirty="0" smtClean="0"/>
                        <a:t>%</a:t>
                      </a:r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</a:tr>
              <a:tr h="6353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Всероссийская олимпиада научно-исследовательских и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учебно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- исследовательских проектов детей и молодежи по проблемам защиты окружающей среды "Человек-Земля-Космос" (олимпиада "Созвездие«)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</a:tr>
              <a:tr h="243888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146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108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73,9 </a:t>
                      </a:r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245" marR="1245" marT="124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685</TotalTime>
  <Words>1674</Words>
  <Application>Microsoft Office PowerPoint</Application>
  <PresentationFormat>Экран (4:3)</PresentationFormat>
  <Paragraphs>676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Слайд 1</vt:lpstr>
      <vt:lpstr>Статистика участия обучающихся РС (Я)</vt:lpstr>
      <vt:lpstr>Слайд 3</vt:lpstr>
      <vt:lpstr>Слайд 4</vt:lpstr>
      <vt:lpstr>Слайд 5</vt:lpstr>
      <vt:lpstr>Структура численности участников по направлениям</vt:lpstr>
      <vt:lpstr>Структура численности по улусам</vt:lpstr>
      <vt:lpstr>Таблица результатов</vt:lpstr>
      <vt:lpstr>Качество участия школьников РС (Я) во всероссийских конференциях</vt:lpstr>
      <vt:lpstr>Подготовка к Всероссийским конференциям</vt:lpstr>
      <vt:lpstr>Слайд 11</vt:lpstr>
      <vt:lpstr>Слайд 12</vt:lpstr>
      <vt:lpstr>Выводы: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Итоговый результат делегации Малой академии наук РС (Я) следующий: - 38 лауреатов научных секций в 4 симпозиумах (77,5% качества); - 39 награжденных участников (79,5%); - 77 наград в 4 симпозиумах: Симпозиум 1. Инженерные науки в техносфере настоящего и будущего: 20 наградами отмечены 11 участников из 13 – 84,6% качества участия; Симпозиум 2. Естественные науки и современный мир: 24 награды вручены 12 из 13 участников – 92,3% качества; Симпозиум 3. Математика и информационные технологии: 9 наградами поощрены 5 из 7 участников – 71,4% качества; Симпозиум 4. Социально-гуманитарные науки в современном обществе: 23 награды – 13 участникам из 16 – качество участия: 81,2%.        Отличный результат команды МАН РС (Я) основан на систематической подготовке участников от школьного до всероссийского уровней конференции «Шаг в будущее», организованной школьными коллективами Республики, научными руководителями и консультантами.</dc:title>
  <dc:creator>PLK</dc:creator>
  <cp:lastModifiedBy>PLK</cp:lastModifiedBy>
  <cp:revision>84</cp:revision>
  <dcterms:created xsi:type="dcterms:W3CDTF">2019-04-24T01:43:29Z</dcterms:created>
  <dcterms:modified xsi:type="dcterms:W3CDTF">2019-04-30T07:07:35Z</dcterms:modified>
</cp:coreProperties>
</file>