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09" r:id="rId3"/>
    <p:sldMasterId id="2147483721" r:id="rId4"/>
    <p:sldMasterId id="2147483733" r:id="rId5"/>
    <p:sldMasterId id="2147483745" r:id="rId6"/>
    <p:sldMasterId id="2147483757" r:id="rId7"/>
    <p:sldMasterId id="2147483769" r:id="rId8"/>
    <p:sldMasterId id="2147483781" r:id="rId9"/>
    <p:sldMasterId id="2147483796" r:id="rId10"/>
    <p:sldMasterId id="2147483811" r:id="rId11"/>
    <p:sldMasterId id="2147483826" r:id="rId12"/>
    <p:sldMasterId id="2147483838" r:id="rId13"/>
    <p:sldMasterId id="2147483850" r:id="rId14"/>
    <p:sldMasterId id="2147483862" r:id="rId15"/>
  </p:sldMasterIdLst>
  <p:sldIdLst>
    <p:sldId id="265" r:id="rId16"/>
    <p:sldId id="307" r:id="rId17"/>
    <p:sldId id="308" r:id="rId18"/>
    <p:sldId id="309" r:id="rId19"/>
    <p:sldId id="310" r:id="rId20"/>
    <p:sldId id="311" r:id="rId21"/>
    <p:sldId id="312" r:id="rId22"/>
    <p:sldId id="314" r:id="rId23"/>
    <p:sldId id="316" r:id="rId24"/>
    <p:sldId id="317" r:id="rId25"/>
    <p:sldId id="305" r:id="rId26"/>
    <p:sldId id="319" r:id="rId27"/>
    <p:sldId id="304" r:id="rId28"/>
    <p:sldId id="259" r:id="rId29"/>
    <p:sldId id="318" r:id="rId30"/>
    <p:sldId id="323" r:id="rId31"/>
    <p:sldId id="320" r:id="rId32"/>
    <p:sldId id="266" r:id="rId33"/>
    <p:sldId id="267" r:id="rId34"/>
    <p:sldId id="268" r:id="rId35"/>
    <p:sldId id="269" r:id="rId36"/>
    <p:sldId id="270" r:id="rId37"/>
    <p:sldId id="271" r:id="rId38"/>
    <p:sldId id="273" r:id="rId39"/>
    <p:sldId id="274" r:id="rId40"/>
    <p:sldId id="275" r:id="rId41"/>
    <p:sldId id="276" r:id="rId42"/>
    <p:sldId id="277" r:id="rId43"/>
    <p:sldId id="282" r:id="rId44"/>
    <p:sldId id="284" r:id="rId45"/>
    <p:sldId id="288" r:id="rId46"/>
    <p:sldId id="290" r:id="rId47"/>
    <p:sldId id="291" r:id="rId48"/>
    <p:sldId id="293" r:id="rId49"/>
    <p:sldId id="295" r:id="rId50"/>
    <p:sldId id="296" r:id="rId51"/>
    <p:sldId id="299" r:id="rId52"/>
    <p:sldId id="300" r:id="rId53"/>
    <p:sldId id="324" r:id="rId54"/>
    <p:sldId id="302" r:id="rId55"/>
    <p:sldId id="301" r:id="rId56"/>
    <p:sldId id="321" r:id="rId57"/>
    <p:sldId id="322" r:id="rId58"/>
    <p:sldId id="306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B66C-F593-46D0-850A-AA8D3E064C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87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B84D1-93FA-423C-9D4B-A38F843880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0813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FC77-780A-4227-96EC-468A7FB348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2632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0B962-49E8-4739-BBB2-9FECAEF19E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4863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0BC3C-6F4D-4C59-965F-95F57FA688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9225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8E6EF-08BF-47F1-94FD-34785FBF2D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7318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24EAB-1312-4666-8360-50F3D0C55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40779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7B002-2BC3-414B-8A7B-EA2A173AB4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2011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F93F7-E212-448F-B33C-A7DFD2B5AB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3082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022B4-4161-43E6-9E04-8B242DE3C7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1057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34AA3-A7A1-486B-A926-ABFA5C31C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77975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52E43-2093-444B-935E-8DCCD1955C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014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280FF-F02A-43FB-B835-1DD01A0695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99621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AC7B8-858A-479B-AAD7-3C2EE8EA9C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84882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78DA5-152B-4DAB-8994-FEABA6E1D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51189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169D-6D7B-4FDC-925A-86976180E7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7625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E30B4-2F26-4A07-A327-D50B25DE6E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93401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19C5-D7B4-4553-B23B-BC5EB544EE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7401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1B981-97D7-4F8A-A16C-15F84D4EB6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06761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8C7F-FF7A-4EDE-AD8F-5847193F0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5641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EA55E-2E96-4F61-90F5-583C804C86F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630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3C4B3-4525-4C5A-9A23-31F6A5829D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189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02BBB-245A-4FFF-A381-FE1358990D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33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A4AFD-2F9E-4089-9894-BD74AE3E86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476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F49B8-A606-45F4-93A5-FEBB0AD59B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751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ABD84-3A42-436D-A5EA-25B8294159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307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B73B4-B794-46AE-AF4D-D6B04B5949F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451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6ECF-05EA-4837-A328-D6DB0E52A17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595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7A652-F85E-400F-9680-A2702C9EBC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556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BC027-F48C-4333-A212-D36EFF935A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733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451EC-33A0-4E52-A52A-0B5671E29C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811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9D52-D9DF-4409-94D1-2191979E79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545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917E6D-D45E-493C-A3FF-56394E8F7D7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848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6730F8-C9A0-4634-9B39-E20CFB3D660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B0294-902F-46FB-A1B2-BE5A606DB0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972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40FEDB-2B15-4C75-9D9D-2FC978FB63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948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AC569-6C9F-4F79-ACD7-7550363FFDD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023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7EE45-FBB4-4C2D-941B-FDEA72BA846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377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14A1-7679-4DF7-AFB8-CDF43D9ED52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420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5F4A8-F912-467F-9C3C-BB3FD985A76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926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90E2F-7881-4670-A80C-77A8B57A9B4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3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27156-E4AB-4F8E-899E-81C0A0B05CD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845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B8C29-B0AF-4868-8A9D-DA60C5CFE1D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500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339A0-B9E1-4B29-A131-0058DC30EC4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180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8D67-FFA3-48B2-A66F-C2BE108971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9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37C70-EF4A-4FDC-94D3-4783FB4F23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86995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A9042-7646-4664-AD93-93DA7B55F4D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0229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972BB-DCA5-419E-B041-2F52269E57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580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3366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807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387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81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7/19/2017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125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7/19/2017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797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7/19/2017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451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37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33DA7-F5A1-4036-8EBD-C06BF4C2A6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1444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232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723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418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69E9-0729-4138-84E7-9CD3D47E8D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5579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83DF5-A250-4CFB-86C0-4117305B25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505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5356D-2C8F-4A24-8E96-345430A60B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8495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74D7C-FBAD-4E57-9680-4E05A1C6E16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788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915F6-E8AA-4CD9-ACA8-E9AB2E47AEC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4349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643E6-0919-46CA-80F7-08822521C69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341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83219-2558-4A62-B2CE-360579CD0B1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96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151D4-D817-43DA-A77A-8F4CC7549B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464537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50BCF-EB64-48F9-91A2-3C33539DD8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810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7AAB9-EB37-4389-8919-3764417C554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3686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68B04-D5B1-4EA9-85FF-49D04CA5E6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474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8C555-CB4C-4C20-BF16-55DF906307D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403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AFE6-013E-4C9C-923B-E608B64ABC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02458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E249A-3E1D-49F9-8C2D-85E42F485B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59526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D918-3088-4678-BF31-0EA279E717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72339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E1407-89D7-4D41-B6F8-660E96EC7E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6453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1C8A-FD73-42D6-97E4-5E209FDD6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565622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F8BA-1BB6-4CB0-A2C8-249B912F2D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89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40687-C5B0-4ED3-A3D6-17D8E897F9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0392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9C76-8717-4585-AC01-5C31350E17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30340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00EE6-75AF-4AA1-AD0D-2B2F4FDEE1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47699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8805-5F63-43E6-AA86-3393058723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3357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69F10-2A54-47E4-9EB7-D0E9766667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064273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B6506-784D-4975-870F-496F8ACA61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53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A97F1-79B3-4B2F-A0EC-58FF65503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0358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B746-EB22-4A4E-80DF-7FC842C6F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366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4C97F-EFB6-427E-B184-1F473CD042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471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656B0-6F99-44D1-98D9-31AA64C08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2602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EB93F-055A-46E5-9FBC-1A4FB986D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796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9519-5549-4621-89A7-A7EE46166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1538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4A9C-4556-4610-BEEF-771F093B226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98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5D439-3C9E-4470-85E9-26DF3BFDE8A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95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92E95-B8C7-4F3F-97BF-2B39EC8123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80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231F7-3EE6-4B39-BEB4-D26E5CAC925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5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A8F3C-BA84-4B64-929E-BE611C3FD6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20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75B68-3E8A-432F-B9E1-30BB807BB1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60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98579-ECCE-4CA1-B322-96EED8F72BB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2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4D6AE-1F35-4BFA-8DE5-677C88CF4A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262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0D287-0765-4B28-90B5-A828E037AF8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3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F900C-DA9A-49F2-9A0E-3DE9080E23B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25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1C2D4-EE64-4859-B114-EE567B79B02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2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F65F3-401F-49AB-BFF5-E8EE6A1F48E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5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76DF-0415-450F-BDA8-B8FADB15C7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706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EDE38-1AA7-4A95-819C-CBA70C7C2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8821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0EC7-2E85-45BB-B924-A5FC42D0B7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577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60984-4760-40AF-A9DD-17FF212451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9726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BBFFA-C69D-4811-90E8-D143B8AC12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1628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FA6C-B8F1-4869-8A19-8B35803945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426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3542-6CF6-4D61-8AA0-A48723BB7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997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A86AF-7D9D-4208-9737-651E897080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1545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B14F8-8503-407D-891B-58396952CE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600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86054-9FFB-484B-9297-3798C7A034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933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EDA5-BB4D-42E7-82C9-F212C739EF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657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C7212-9303-49A0-9A3A-2A5482B60E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254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D55FC4E-1B52-4815-9513-63C5FF8D1250}" type="datetime1">
              <a:rPr lang="ru-RU">
                <a:solidFill>
                  <a:srgbClr val="000000"/>
                </a:solidFill>
              </a:rPr>
              <a:pPr>
                <a:defRPr/>
              </a:pPr>
              <a:t>19.07.2017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9F65C-2C7F-4885-A4DB-A8FE7C14CD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02356"/>
      </p:ext>
    </p:extLst>
  </p:cSld>
  <p:clrMapOvr>
    <a:masterClrMapping/>
  </p:clrMapOvr>
  <p:transition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4D3A-0C0E-48E4-9999-D0A44E6CDB98}" type="datetime1">
              <a:rPr lang="ru-RU">
                <a:solidFill>
                  <a:srgbClr val="000000"/>
                </a:solidFill>
              </a:rPr>
              <a:pPr>
                <a:defRPr/>
              </a:pPr>
              <a:t>19.07.2017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0079-973F-41B4-A20F-DB35BC18E1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07417"/>
      </p:ext>
    </p:extLst>
  </p:cSld>
  <p:clrMapOvr>
    <a:masterClrMapping/>
  </p:clrMapOvr>
  <p:transition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9A260-81C6-41CD-A2C4-6F6FBA249233}" type="datetime1">
              <a:rPr lang="ru-RU">
                <a:solidFill>
                  <a:srgbClr val="000000"/>
                </a:solidFill>
              </a:rPr>
              <a:pPr>
                <a:defRPr/>
              </a:pPr>
              <a:t>19.07.2017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EBAD0-CC84-4CD6-81EA-0018F4358D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10307"/>
      </p:ext>
    </p:extLst>
  </p:cSld>
  <p:clrMapOvr>
    <a:masterClrMapping/>
  </p:clrMapOvr>
  <p:transition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13BAE-4714-412F-BA44-6C86A0418D7A}" type="datetime1">
              <a:rPr lang="ru-RU">
                <a:solidFill>
                  <a:srgbClr val="000000"/>
                </a:solidFill>
              </a:rPr>
              <a:pPr>
                <a:defRPr/>
              </a:pPr>
              <a:t>19.07.2017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B538-DD30-4D27-A064-131FE3D7A8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98899"/>
      </p:ext>
    </p:extLst>
  </p:cSld>
  <p:clrMapOvr>
    <a:masterClrMapping/>
  </p:clrMapOvr>
  <p:transition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25A4-DE6A-4754-93C1-4B3E9196E5DC}" type="datetime1">
              <a:rPr lang="ru-RU">
                <a:solidFill>
                  <a:srgbClr val="000000"/>
                </a:solidFill>
              </a:rPr>
              <a:pPr>
                <a:defRPr/>
              </a:pPr>
              <a:t>19.07.2017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40AE-C354-4AF7-B093-6A63A84EBB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51222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AF489-8581-45FF-9BAF-FB8A23E541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4272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6B2C-C8D8-4348-9BE7-6108DFCFD719}" type="datetime1">
              <a:rPr lang="ru-RU">
                <a:solidFill>
                  <a:srgbClr val="000000"/>
                </a:solidFill>
              </a:rPr>
              <a:pPr>
                <a:defRPr/>
              </a:pPr>
              <a:t>19.07.2017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3F89-86D5-4BA4-84E5-60941DE000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7583"/>
      </p:ext>
    </p:extLst>
  </p:cSld>
  <p:clrMapOvr>
    <a:masterClrMapping/>
  </p:clrMapOvr>
  <p:transition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1DAE-4FB3-40AC-8D18-632E76868540}" type="datetime1">
              <a:rPr lang="ru-RU">
                <a:solidFill>
                  <a:srgbClr val="000000"/>
                </a:solidFill>
              </a:rPr>
              <a:pPr>
                <a:defRPr/>
              </a:pPr>
              <a:t>19.07.2017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23EEA-57A1-46A6-AAED-4821B8EE0C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64968"/>
      </p:ext>
    </p:extLst>
  </p:cSld>
  <p:clrMapOvr>
    <a:masterClrMapping/>
  </p:clrMapOvr>
  <p:transition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F368-B6A8-4B38-BD33-460D7D480E4F}" type="datetime1">
              <a:rPr lang="ru-RU">
                <a:solidFill>
                  <a:srgbClr val="000000"/>
                </a:solidFill>
              </a:rPr>
              <a:pPr>
                <a:defRPr/>
              </a:pPr>
              <a:t>19.07.2017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7881-3E08-4673-B646-A5D8A83915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53815"/>
      </p:ext>
    </p:extLst>
  </p:cSld>
  <p:clrMapOvr>
    <a:masterClrMapping/>
  </p:clrMapOvr>
  <p:transition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FB1C-215F-4152-9A76-A03F1F9AA4F8}" type="datetime1">
              <a:rPr lang="ru-RU">
                <a:solidFill>
                  <a:srgbClr val="000000"/>
                </a:solidFill>
              </a:rPr>
              <a:pPr>
                <a:defRPr/>
              </a:pPr>
              <a:t>19.07.2017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B771-C4A6-4EF5-9A48-860F9CC2CC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05728"/>
      </p:ext>
    </p:extLst>
  </p:cSld>
  <p:clrMapOvr>
    <a:masterClrMapping/>
  </p:clrMapOvr>
  <p:transition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63EF-6095-4F94-B4ED-7AFD434FD377}" type="datetime1">
              <a:rPr lang="ru-RU">
                <a:solidFill>
                  <a:srgbClr val="000000"/>
                </a:solidFill>
              </a:rPr>
              <a:pPr>
                <a:defRPr/>
              </a:pPr>
              <a:t>19.07.2017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70F4-DC66-4B12-8D49-F8772A947A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6952"/>
      </p:ext>
    </p:extLst>
  </p:cSld>
  <p:clrMapOvr>
    <a:masterClrMapping/>
  </p:clrMapOvr>
  <p:transition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32CA8-1446-4DBF-B2D4-1A212E83B6EA}" type="datetime1">
              <a:rPr lang="ru-RU">
                <a:solidFill>
                  <a:srgbClr val="000000"/>
                </a:solidFill>
              </a:rPr>
              <a:pPr>
                <a:defRPr/>
              </a:pPr>
              <a:t>19.07.2017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7CF9-6C05-4011-BB54-FC9CB92A83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01561"/>
      </p:ext>
    </p:extLst>
  </p:cSld>
  <p:clrMapOvr>
    <a:masterClrMapping/>
  </p:clrMapOvr>
  <p:transition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F7102-086E-4C8C-9E8A-06D5DCB00E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4918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F9E5-745D-45C1-9FCD-5C58083919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137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C3A1E-EF3B-40F6-8744-E2AEB300A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382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2E3D-538A-440B-8594-688BCC2E7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77094-2EF8-47CF-9277-32B7E12F37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7479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F915E-F537-422B-A69E-78EF5E1023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4409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77A17-D0E9-4B51-A063-411C7424E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2444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A297-7A8A-4C02-8775-E808523A88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27093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8E4F8-6988-4F25-B5C2-74B491F94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2856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5543-A3F0-4E81-AD07-39A05115EE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088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FAE6-741F-48DA-AFCA-458C9AE9F1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8809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DD23C-00FB-4D7A-94C8-D14E7B1E57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099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20322B9-34B1-4606-8CE5-15208F979A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15652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10F64F-AC85-4438-88D1-7F8381B7E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9998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341A74-72C0-4820-8BCC-9272022E3A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6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DAFC-2600-4328-B7BD-4E6FEB3B3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12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843AAF5-40F7-48A5-B193-429B6EBB7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06655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F09361E-D5D5-4AA2-889D-2174829685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9563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51FC122-922A-44FB-9D69-D9E7B4A45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4925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123B62F-D000-4EB2-ADF5-C541F439F2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92848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A53E11-88AB-4ACE-AED0-4C09F5E87E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4024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BBA0842-0EBE-4F36-B799-6773BCD3F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6834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8171809-2FA3-4FC3-A415-932BEFB0C9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61480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CAF150B-DF72-4947-9035-3B7C552CB2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0718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AFBFC-6B95-472A-AA0B-383FE131B7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00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ECFB1-8295-4AB0-B7A3-DD6792EC1B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9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FCE16-D207-4B52-982E-68BEB7FF08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06548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9D4CC-560F-41B4-90BC-AD6934500B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837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48E2B-A31B-4CF9-9B3C-8740A42FE6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145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768B8-6657-4CFD-A8B7-E2A13CD2F40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442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AD7CE-9756-4BE6-B852-591D873F13C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870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9FD7-244F-4821-8820-6B4CC2D0BD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936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8A3BB-EAC9-48B6-80D9-DEA382F8C4B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82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72079-1E79-47F3-B2DA-56354D6CFE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890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A2754-0E9F-4B4B-BCB4-3B508BA9A4C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266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18A6-BD01-4ED9-8C5B-8B044556A1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372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1373-3BD6-4061-9961-023D496D3A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249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F841-0A78-4B83-918E-AEAB965D4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0024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71ECE-9CEF-4092-B95D-0CAE6C32E9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14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069F5-DB66-4A1A-8A37-637D94675F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73665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DACFD-8674-48FA-B29E-9466B2AFC5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7381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FFD1-D5FF-413F-B29C-C6DDA1525A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31994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368C0-B99D-4D8C-A749-A137018CF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4384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FFA4-0CD1-4527-BDB0-7F80FB65F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1521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F153C-E343-41F2-A8CA-A1BE149EF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90277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8BCE-B7DA-44D5-A9F8-0A77CFB0D3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8146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1D5A-AB69-4988-9CB2-048FCCEDF6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049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46A96-9ECD-4AE0-829A-1E84359DBD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370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87F51-9939-4633-9982-42868086446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676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806DC0-AEBF-4167-A462-3A63C182A88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35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094A15-CEE5-408F-B9AC-651D10C45DA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1C5EF-A547-49AB-96C5-BBC6B67C958C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0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98624D31-43A5-475A-80CF-332C9F6DCF35}" type="datetimeFigureOut">
              <a:rPr lang="en-US" dirty="0"/>
              <a:pPr defTabSz="45720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/>
              <a:pPr defTabSz="4572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90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DEC47A-A069-4F9F-B706-73C56F51E31C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9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B9E0AF-63E3-42DC-912F-3F4D199F0C6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225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139C1-C76E-45D3-8289-718591DF0BC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82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9094D-7248-42D9-91BA-31E8E3F16857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3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0FE44-8404-4955-B1BD-55E1167B237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331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9B4777-B46D-4F25-9E4C-4B8A57B14CD3}" type="datetime1">
              <a:rPr lang="ru-RU">
                <a:solidFill>
                  <a:srgbClr val="000000"/>
                </a:solidFill>
              </a:rPr>
              <a:pPr>
                <a:defRPr/>
              </a:pPr>
              <a:t>19.07.2017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A96BBB-C94C-49A1-AF07-62905785F8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5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push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EEB082-A54F-4088-9BA7-091C2178085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708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F1445-18F5-4AC6-8B66-84B37334496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385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3CE427-3F2A-4E47-8D60-81D82D1A0AD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6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CDE5E0-9813-4685-9954-F03FAECD551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240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699792" y="1412874"/>
            <a:ext cx="6444208" cy="345628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2046288"/>
            <a:ext cx="6660232" cy="1470025"/>
          </a:xfrm>
        </p:spPr>
        <p:txBody>
          <a:bodyPr/>
          <a:lstStyle/>
          <a:p>
            <a:pPr algn="r" eaLnBrk="1" hangingPunct="1"/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sz="3600" b="1" dirty="0">
                <a:solidFill>
                  <a:schemeClr val="bg1"/>
                </a:solidFill>
              </a:rPr>
              <a:t>Оценка </a:t>
            </a:r>
            <a:r>
              <a:rPr lang="ru-RU" altLang="ru-RU" sz="3600" b="1" dirty="0" smtClean="0">
                <a:solidFill>
                  <a:schemeClr val="bg1"/>
                </a:solidFill>
              </a:rPr>
              <a:t/>
            </a:r>
            <a:br>
              <a:rPr lang="ru-RU" altLang="ru-RU" sz="3600" b="1" dirty="0" smtClean="0">
                <a:solidFill>
                  <a:schemeClr val="bg1"/>
                </a:solidFill>
              </a:rPr>
            </a:br>
            <a:r>
              <a:rPr lang="ru-RU" altLang="ru-RU" sz="3600" b="1" dirty="0" smtClean="0">
                <a:solidFill>
                  <a:schemeClr val="bg1"/>
                </a:solidFill>
              </a:rPr>
              <a:t>исследовательских </a:t>
            </a:r>
            <a:r>
              <a:rPr lang="ru-RU" altLang="ru-RU" sz="3600" b="1" dirty="0">
                <a:solidFill>
                  <a:schemeClr val="bg1"/>
                </a:solidFill>
              </a:rPr>
              <a:t>и проектных работ школьников: критерии, экспертные </a:t>
            </a:r>
            <a:r>
              <a:rPr lang="ru-RU" altLang="ru-RU" sz="3600" b="1" dirty="0" smtClean="0">
                <a:solidFill>
                  <a:schemeClr val="bg1"/>
                </a:solidFill>
              </a:rPr>
              <a:t>позиции</a:t>
            </a:r>
            <a:endParaRPr lang="ru-RU" altLang="ru-RU" b="1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4" y="5085184"/>
            <a:ext cx="8570913" cy="1224136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3600" dirty="0" smtClean="0"/>
              <a:t>Леонтович Александр Владимирович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i="1" dirty="0" smtClean="0"/>
              <a:t>Кандидат психологических наук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i="1" dirty="0" smtClean="0"/>
              <a:t>Председатель ООД «Исследователь»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874"/>
            <a:ext cx="2483768" cy="343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F4A9C-4556-4610-BEEF-771F093B226B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164" y="152402"/>
            <a:ext cx="4373669" cy="1450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Арт объект  создание биосистемы на основе картины </a:t>
            </a:r>
            <a:r>
              <a:rPr lang="ru-RU" dirty="0"/>
              <a:t>М</a:t>
            </a:r>
            <a:r>
              <a:rPr lang="ru-RU" dirty="0" smtClean="0"/>
              <a:t>оне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rusevik.ru/data/578d87ef335a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162" y="2055813"/>
            <a:ext cx="5405838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1"/>
            <a:ext cx="385161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Виды экспертизы</a:t>
            </a:r>
          </a:p>
        </p:txBody>
      </p:sp>
      <p:pic>
        <p:nvPicPr>
          <p:cNvPr id="1026" name="Picture 2" descr="http://imshopping.rediff.com/imgshop/800-1280/shopping/pixs/12564/e/Es_11353956._estes-2183-shuttle-xpress-flying-model-rocket-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530120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Продукт выполнения проекта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276872"/>
            <a:ext cx="2952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Педагогическая</a:t>
            </a:r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Определение достигнутых образовательных результатов (предметных, метапредметных, личностных)  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9372" y="2276872"/>
            <a:ext cx="3317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Предметно-профессиональная</a:t>
            </a:r>
          </a:p>
          <a:p>
            <a:pPr algn="r"/>
            <a:endParaRPr lang="ru-RU" sz="2400" b="1" dirty="0"/>
          </a:p>
          <a:p>
            <a:pPr algn="r"/>
            <a:r>
              <a:rPr lang="ru-RU" sz="2400" b="1" dirty="0" smtClean="0"/>
              <a:t>Определение достигнутых  предметных компетенций, предпочтений и мотивации к профессиональной деятельности</a:t>
            </a:r>
            <a:endParaRPr lang="ru-RU" sz="24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339752" y="3248980"/>
            <a:ext cx="1368152" cy="36004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932040" y="3324817"/>
            <a:ext cx="1365773" cy="284203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30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096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Слагаемые профессиональности </a:t>
            </a:r>
            <a:r>
              <a:rPr lang="ru-RU" altLang="ru-RU" sz="2800" dirty="0" smtClean="0">
                <a:solidFill>
                  <a:srgbClr val="000000"/>
                </a:solidFill>
              </a:rPr>
              <a:t>руководителя (эксперта) исследования (проекта) школьника</a:t>
            </a:r>
            <a:r>
              <a:rPr lang="ru-RU" altLang="ru-RU" sz="2800" dirty="0">
                <a:solidFill>
                  <a:srgbClr val="000000"/>
                </a:solidFill>
              </a:rPr>
              <a:t/>
            </a:r>
            <a:br>
              <a:rPr lang="ru-RU" altLang="ru-RU" sz="2800" dirty="0">
                <a:solidFill>
                  <a:srgbClr val="000000"/>
                </a:solidFill>
              </a:rPr>
            </a:b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3276600" y="2438400"/>
            <a:ext cx="2590800" cy="24304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1066800" y="1600200"/>
            <a:ext cx="762000" cy="685800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6781800" y="1524000"/>
            <a:ext cx="685800" cy="6096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57200" y="2362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Ученый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553200" y="2209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Учитель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1752600" y="2133600"/>
            <a:ext cx="1600200" cy="9144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5638800" y="2057400"/>
            <a:ext cx="1219200" cy="8382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752600" y="50292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514600" y="5105400"/>
            <a:ext cx="411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</a:rPr>
              <a:t>Руководитель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исследовательской (проектной) работы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81000" y="4343400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Научный метод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477000" y="44196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</a:rPr>
              <a:t>Педагогические навыки</a:t>
            </a:r>
          </a:p>
        </p:txBody>
      </p:sp>
    </p:spTree>
    <p:extLst>
      <p:ext uri="{BB962C8B-B14F-4D97-AF65-F5344CB8AC3E}">
        <p14:creationId xmlns:p14="http://schemas.microsoft.com/office/powerpoint/2010/main" val="60692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utoUpdateAnimBg="0"/>
      <p:bldP spid="25609" grpId="0" autoUpdateAnimBg="0"/>
      <p:bldP spid="25610" grpId="0" animBg="1"/>
      <p:bldP spid="25611" grpId="0" animBg="1"/>
      <p:bldP spid="25613" grpId="0" autoUpdateAnimBg="0"/>
      <p:bldP spid="25614" grpId="0" autoUpdateAnimBg="0"/>
      <p:bldP spid="256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Образовательные результаты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</p:spPr>
        <p:txBody>
          <a:bodyPr/>
          <a:lstStyle/>
          <a:p>
            <a:pPr>
              <a:defRPr/>
            </a:pPr>
            <a:fld id="{CE6EDE38-1AA7-4A95-819C-CBA70C7C20D5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858266"/>
              </p:ext>
            </p:extLst>
          </p:nvPr>
        </p:nvGraphicFramePr>
        <p:xfrm>
          <a:off x="323528" y="1988840"/>
          <a:ext cx="8352927" cy="4032447"/>
        </p:xfrm>
        <a:graphic>
          <a:graphicData uri="http://schemas.openxmlformats.org/drawingml/2006/table">
            <a:tbl>
              <a:tblPr firstRow="1" firstCol="1" bandRow="1"/>
              <a:tblGrid>
                <a:gridCol w="2820558"/>
                <a:gridCol w="2820558"/>
                <a:gridCol w="2711811"/>
              </a:tblGrid>
              <a:tr h="1008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Образовательные результаты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Универсальные учебные действия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Целеполагание результатов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Предметные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Метапредметные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Личностные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Когнитивные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Ориентационные 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сети, мировоззрение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Регулятивные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Навыки организации деятельности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Calibri"/>
                        </a:rPr>
                        <a:t>Коммуникативные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Способность к коммуникации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Calibri"/>
                        </a:rPr>
                        <a:t>Личностные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Рефлексия и оценка деятельности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8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Развивающая мотивирующая экспертиза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713788" cy="4065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Фиксация заслуг автора в разработке заявленной темы;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Обсуждение положительных сторон, мотивация на продолжение работы;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Фиксация ошибочных положений;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Формулирование неясных, проблемных вопросов;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Постановка задач на дальнейшую работу. </a:t>
            </a:r>
          </a:p>
        </p:txBody>
      </p:sp>
    </p:spTree>
    <p:extLst>
      <p:ext uri="{BB962C8B-B14F-4D97-AF65-F5344CB8AC3E}">
        <p14:creationId xmlns:p14="http://schemas.microsoft.com/office/powerpoint/2010/main" val="40913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88913"/>
            <a:ext cx="7407275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Оценка вклада каждого члена команды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3348038" y="1700213"/>
            <a:ext cx="194310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Проблема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3379788" y="2714625"/>
            <a:ext cx="19431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Задачи</a:t>
            </a: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3348038" y="2276475"/>
            <a:ext cx="19431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Цель</a:t>
            </a: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3348038" y="4221163"/>
            <a:ext cx="194310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Гипотеза</a:t>
            </a: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3355975" y="4692650"/>
            <a:ext cx="19431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Метод</a:t>
            </a: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3355975" y="5243513"/>
            <a:ext cx="194310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Результат</a:t>
            </a:r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3348038" y="3222625"/>
            <a:ext cx="19431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Объект</a:t>
            </a:r>
          </a:p>
        </p:txBody>
      </p:sp>
      <p:sp>
        <p:nvSpPr>
          <p:cNvPr id="26634" name="Text Box 15"/>
          <p:cNvSpPr txBox="1">
            <a:spLocks noChangeArrowheads="1"/>
          </p:cNvSpPr>
          <p:nvPr/>
        </p:nvSpPr>
        <p:spPr bwMode="auto">
          <a:xfrm>
            <a:off x="3324225" y="3722688"/>
            <a:ext cx="194310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Предмет</a:t>
            </a:r>
          </a:p>
        </p:txBody>
      </p:sp>
      <p:sp>
        <p:nvSpPr>
          <p:cNvPr id="2" name="Овал 1"/>
          <p:cNvSpPr/>
          <p:nvPr/>
        </p:nvSpPr>
        <p:spPr>
          <a:xfrm>
            <a:off x="2124075" y="1860550"/>
            <a:ext cx="431800" cy="3921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39950" y="3700463"/>
            <a:ext cx="431800" cy="3921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124075" y="2870200"/>
            <a:ext cx="431800" cy="3905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63763" y="4819650"/>
            <a:ext cx="433387" cy="3905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639" name="TextBox 2"/>
          <p:cNvSpPr txBox="1">
            <a:spLocks noChangeArrowheads="1"/>
          </p:cNvSpPr>
          <p:nvPr/>
        </p:nvSpPr>
        <p:spPr bwMode="auto">
          <a:xfrm>
            <a:off x="492125" y="1733550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Теоретик-аналитик</a:t>
            </a:r>
          </a:p>
        </p:txBody>
      </p:sp>
      <p:sp>
        <p:nvSpPr>
          <p:cNvPr id="26640" name="TextBox 16"/>
          <p:cNvSpPr txBox="1">
            <a:spLocks noChangeArrowheads="1"/>
          </p:cNvSpPr>
          <p:nvPr/>
        </p:nvSpPr>
        <p:spPr bwMode="auto">
          <a:xfrm>
            <a:off x="187325" y="2847975"/>
            <a:ext cx="233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Проектировщик</a:t>
            </a:r>
          </a:p>
        </p:txBody>
      </p:sp>
      <p:sp>
        <p:nvSpPr>
          <p:cNvPr id="26641" name="TextBox 3"/>
          <p:cNvSpPr txBox="1">
            <a:spLocks noChangeArrowheads="1"/>
          </p:cNvSpPr>
          <p:nvPr/>
        </p:nvSpPr>
        <p:spPr bwMode="auto">
          <a:xfrm>
            <a:off x="158750" y="370046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 Исследователь</a:t>
            </a:r>
          </a:p>
        </p:txBody>
      </p:sp>
      <p:sp>
        <p:nvSpPr>
          <p:cNvPr id="26642" name="TextBox 18"/>
          <p:cNvSpPr txBox="1">
            <a:spLocks noChangeArrowheads="1"/>
          </p:cNvSpPr>
          <p:nvPr/>
        </p:nvSpPr>
        <p:spPr bwMode="auto">
          <a:xfrm>
            <a:off x="33338" y="4808538"/>
            <a:ext cx="2179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 Экспериментатор</a:t>
            </a:r>
          </a:p>
        </p:txBody>
      </p:sp>
      <p:sp>
        <p:nvSpPr>
          <p:cNvPr id="26643" name="Text Box 13"/>
          <p:cNvSpPr txBox="1">
            <a:spLocks noChangeArrowheads="1"/>
          </p:cNvSpPr>
          <p:nvPr/>
        </p:nvSpPr>
        <p:spPr bwMode="auto">
          <a:xfrm>
            <a:off x="3349625" y="5730875"/>
            <a:ext cx="19431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Презентация</a:t>
            </a:r>
          </a:p>
        </p:txBody>
      </p:sp>
      <p:sp>
        <p:nvSpPr>
          <p:cNvPr id="26644" name="Text Box 13"/>
          <p:cNvSpPr txBox="1">
            <a:spLocks noChangeArrowheads="1"/>
          </p:cNvSpPr>
          <p:nvPr/>
        </p:nvSpPr>
        <p:spPr bwMode="auto">
          <a:xfrm>
            <a:off x="3354388" y="6207125"/>
            <a:ext cx="19431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Популяризация</a:t>
            </a:r>
          </a:p>
        </p:txBody>
      </p:sp>
      <p:sp>
        <p:nvSpPr>
          <p:cNvPr id="22" name="Овал 21"/>
          <p:cNvSpPr/>
          <p:nvPr/>
        </p:nvSpPr>
        <p:spPr>
          <a:xfrm rot="21406127">
            <a:off x="2174875" y="5722938"/>
            <a:ext cx="431800" cy="3905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646" name="TextBox 22"/>
          <p:cNvSpPr txBox="1">
            <a:spLocks noChangeArrowheads="1"/>
          </p:cNvSpPr>
          <p:nvPr/>
        </p:nvSpPr>
        <p:spPr bwMode="auto">
          <a:xfrm>
            <a:off x="827088" y="5732463"/>
            <a:ext cx="143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 Дизайнер</a:t>
            </a:r>
          </a:p>
        </p:txBody>
      </p:sp>
      <p:sp>
        <p:nvSpPr>
          <p:cNvPr id="24" name="Овал 23"/>
          <p:cNvSpPr/>
          <p:nvPr/>
        </p:nvSpPr>
        <p:spPr>
          <a:xfrm rot="21406127">
            <a:off x="2174875" y="6221413"/>
            <a:ext cx="431800" cy="3921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648" name="TextBox 24"/>
          <p:cNvSpPr txBox="1">
            <a:spLocks noChangeArrowheads="1"/>
          </p:cNvSpPr>
          <p:nvPr/>
        </p:nvSpPr>
        <p:spPr bwMode="auto">
          <a:xfrm>
            <a:off x="323850" y="6221413"/>
            <a:ext cx="1795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 </a:t>
            </a:r>
            <a:r>
              <a:rPr lang="en-US" altLang="ru-RU" smtClean="0">
                <a:solidFill>
                  <a:srgbClr val="000000"/>
                </a:solidFill>
              </a:rPr>
              <a:t>PR</a:t>
            </a:r>
            <a:r>
              <a:rPr lang="ru-RU" altLang="ru-RU" smtClean="0">
                <a:solidFill>
                  <a:srgbClr val="000000"/>
                </a:solidFill>
              </a:rPr>
              <a:t>-менеджер</a:t>
            </a:r>
          </a:p>
        </p:txBody>
      </p:sp>
      <p:sp>
        <p:nvSpPr>
          <p:cNvPr id="27" name="Овал 26"/>
          <p:cNvSpPr/>
          <p:nvPr/>
        </p:nvSpPr>
        <p:spPr>
          <a:xfrm>
            <a:off x="5795963" y="1874838"/>
            <a:ext cx="431800" cy="3905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650" name="TextBox 28"/>
          <p:cNvSpPr txBox="1">
            <a:spLocks noChangeArrowheads="1"/>
          </p:cNvSpPr>
          <p:nvPr/>
        </p:nvSpPr>
        <p:spPr bwMode="auto">
          <a:xfrm>
            <a:off x="6443663" y="1876425"/>
            <a:ext cx="233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Организатор</a:t>
            </a:r>
          </a:p>
        </p:txBody>
      </p:sp>
      <p:sp>
        <p:nvSpPr>
          <p:cNvPr id="26651" name="TextBox 29"/>
          <p:cNvSpPr txBox="1">
            <a:spLocks noChangeArrowheads="1"/>
          </p:cNvSpPr>
          <p:nvPr/>
        </p:nvSpPr>
        <p:spPr bwMode="auto">
          <a:xfrm>
            <a:off x="5795963" y="5062538"/>
            <a:ext cx="233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000000"/>
                </a:solidFill>
              </a:rPr>
              <a:t>Проектная команда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38" y="1557338"/>
            <a:ext cx="8099425" cy="50673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51104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Качественная и количественная оценка показателей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1988840"/>
            <a:ext cx="8856984" cy="4525963"/>
          </a:xfrm>
        </p:spPr>
        <p:txBody>
          <a:bodyPr/>
          <a:lstStyle/>
          <a:p>
            <a:pPr marL="0" indent="274638">
              <a:buNone/>
            </a:pPr>
            <a:r>
              <a:rPr lang="ru-RU" sz="2800" dirty="0" smtClean="0"/>
              <a:t>Количественная оценка выражается в единицах, которые можно подсчитать (например, количество выполненных проектов).</a:t>
            </a:r>
          </a:p>
          <a:p>
            <a:pPr marL="0" indent="274638">
              <a:buNone/>
            </a:pPr>
            <a:r>
              <a:rPr lang="ru-RU" sz="2800" dirty="0" smtClean="0"/>
              <a:t>Качественная оценка проводится на основе экспертизы по диагностической карте, содержащей параметры и критерии, что позволяет сформировать количественную характеристику (например, степень </a:t>
            </a:r>
            <a:r>
              <a:rPr lang="ru-RU" sz="2800" dirty="0" err="1" smtClean="0"/>
              <a:t>сформированности</a:t>
            </a:r>
            <a:r>
              <a:rPr lang="ru-RU" sz="2800" dirty="0" smtClean="0"/>
              <a:t> психологических новообразований).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4390073"/>
            <a:ext cx="15906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33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EDE38-1AA7-4A95-819C-CBA70C7C20D5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67826"/>
              </p:ext>
            </p:extLst>
          </p:nvPr>
        </p:nvGraphicFramePr>
        <p:xfrm>
          <a:off x="107504" y="2636912"/>
          <a:ext cx="8928992" cy="32216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72208"/>
                <a:gridCol w="1434771"/>
                <a:gridCol w="1384949"/>
                <a:gridCol w="1362017"/>
                <a:gridCol w="1290871"/>
                <a:gridCol w="1584176"/>
              </a:tblGrid>
              <a:tr h="75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Оцениваемый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Параметр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7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Экспертиза текста или презентации работы (анализ содержания и структуры)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Сформированность элементов ориентационных сетей в основных областях знания. Элементы научного мировоззрения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Имеет сведения об объекте только из школьной программы и бытовые представления об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объекте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Рассуждает о возможных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связях объекта с другими, предложенными учителем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Ориентируется в основных физических, химических, биологически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свойствах объекта и его образе в культуре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целом правильно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объясняет  место  объекта в  окружающем мире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Легко отвечает на модельные вопросы о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свойствах и ситуациях, не связанных со школьной программой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912768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Пример диагностической карты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9168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Тестовый объект: дерево сосна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85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EDE38-1AA7-4A95-819C-CBA70C7C20D5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424357"/>
              </p:ext>
            </p:extLst>
          </p:nvPr>
        </p:nvGraphicFramePr>
        <p:xfrm>
          <a:off x="107504" y="1700808"/>
          <a:ext cx="8928992" cy="48092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58842"/>
                <a:gridCol w="1348137"/>
                <a:gridCol w="1384949"/>
                <a:gridCol w="1362017"/>
                <a:gridCol w="1006576"/>
                <a:gridCol w="93082"/>
                <a:gridCol w="1775389"/>
              </a:tblGrid>
              <a:tr h="75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Оцениваемые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Параметры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37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Экспертиза текста или презентации работы (анализ содержания и структуры)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0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Общая структура работы (наличие и полнота введения, применяемые в работе методы, описание хода работы, результаты, выводы и заключение)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Структура работы не очевидна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Структурирование не полное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Присутствует большинство требуемых разделов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Отдельные недочеты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Полное соответствие нормам представления  исследовательской работы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Полнота изложения всех разделов работы, четкость и наглядность представления 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742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Разрозненные данные по основным разделам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Материал в  разделах представлен недостаточно полно   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Основная часть разделов проработана удовлетворительно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Отдельные недочеты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Композиция каждого раздела завершенная, полная и лаконичная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Соответствие качества и объема представленного материала цели и задачам работы, иллюстрирования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Затруднительно составить представление о характере и ходе работы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Материал  доклада (презентации) дает самые общие представления о сущности работы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целом складывается представление о том, что делал автор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Возникают вопросы только к отдельным элементам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Дает полное представление о работе и ходе ее выполнения, работа хорошо иллюстрирована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22" marR="60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912768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Параметры и критерии оценки исследовательской работы (основная школа)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70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912768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Параметры и критерии оценки исследовательской работы (основная школа)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EDE38-1AA7-4A95-819C-CBA70C7C20D5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74453"/>
              </p:ext>
            </p:extLst>
          </p:nvPr>
        </p:nvGraphicFramePr>
        <p:xfrm>
          <a:off x="179512" y="1700807"/>
          <a:ext cx="8856983" cy="47313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56184"/>
                <a:gridCol w="1643582"/>
                <a:gridCol w="1381927"/>
                <a:gridCol w="1359046"/>
                <a:gridCol w="1044727"/>
                <a:gridCol w="1771517"/>
              </a:tblGrid>
              <a:tr h="432049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Экспертиза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представления работы автором (анализ владения автором материалом работы и его мотивации на основе доклада или интервью с автором)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41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Владение материалом области исследования,  основными понятиями, из связями. 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Плохо знаком с объектом  исследования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и литературой по теме исследования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Фрагментарные знания и слабое владение терминологией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целом представляет себе область исследования, знаком с литературой и терминологией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Отдельные пробелы в знаниях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Достаточная осведомленность о систематике избранной области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6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Понимание применяемых методов исследований, наличие и объем собственных данных 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Автор слабо понимает, что такое метод и какая именно методика применялась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Имеются общие представления о научном методе и примененных методиках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целом неплохое понимание используемых методов и методик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Непонимание отдельных звеньев методики и границ ее применимости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Полное владение методикой проведения исследования, условиями ее реализации и ограничениями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6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Логика изложения материала, соответствие темы, цели и задач, методов,  результатов и выводов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Выводы не связаны с поставленными целью и задачами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 желании можно проследить связь постановки цели и задач с результатами и выводами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Автор в целом удерживает логическую цепочку работы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Отдельные логические сбои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Логика работы четкая и понятная, изложение свободное 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1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Самостоятельность выполнения работы и рассказа о ней, наличие собственного отношения к результатам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Изложение материала несамостоятельное, отношение к работе как к очередному учебному заданию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Фрагментарный интерес к ходу и результатам работы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Прослеживается заинтересованность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целом автор самостоятелен и заинтересован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Явная заинтересованность в результатах, понимание своего вклада и выраженное желание продолжать работу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Балл предпочтения члена экспертной комиссии 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Работа не вызвала никаких эмоций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Есть отдельные элементы, вызывающие оптимизм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Работа производит неплохое общее впечатление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Автор представил ряд очень интересных находок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Работа вызывает бурный эмоциональный подъем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46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128792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Стратегия научно-технологического развития РФ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трелка углом 4"/>
          <p:cNvSpPr/>
          <p:nvPr/>
        </p:nvSpPr>
        <p:spPr>
          <a:xfrm>
            <a:off x="290594" y="1916832"/>
            <a:ext cx="2135540" cy="1593485"/>
          </a:xfrm>
          <a:prstGeom prst="bentArrow">
            <a:avLst>
              <a:gd name="adj1" fmla="val 25000"/>
              <a:gd name="adj2" fmla="val 26857"/>
              <a:gd name="adj3" fmla="val 25000"/>
              <a:gd name="adj4" fmla="val 4375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Стрелка углом 5"/>
          <p:cNvSpPr/>
          <p:nvPr/>
        </p:nvSpPr>
        <p:spPr>
          <a:xfrm flipV="1">
            <a:off x="313895" y="4332057"/>
            <a:ext cx="2135540" cy="1638491"/>
          </a:xfrm>
          <a:prstGeom prst="bentArrow">
            <a:avLst>
              <a:gd name="adj1" fmla="val 25000"/>
              <a:gd name="adj2" fmla="val 26857"/>
              <a:gd name="adj3" fmla="val 25000"/>
              <a:gd name="adj4" fmla="val 4375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313895" y="3532293"/>
            <a:ext cx="2112239" cy="792088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191683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Ученые, разработчики технологий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9658" y="357219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Инженеры, технологи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9658" y="501317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Специалисты рабочих специальностей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1882577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Всероссийский конкурс </a:t>
            </a:r>
            <a:r>
              <a:rPr lang="ru-RU" sz="2400" dirty="0" err="1" smtClean="0">
                <a:solidFill>
                  <a:srgbClr val="000000"/>
                </a:solidFill>
              </a:rPr>
              <a:t>иссл</a:t>
            </a:r>
            <a:r>
              <a:rPr lang="ru-RU" sz="2400" dirty="0" smtClean="0">
                <a:solidFill>
                  <a:srgbClr val="000000"/>
                </a:solidFill>
              </a:rPr>
              <a:t>. и пр.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9509" y="3558801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Инженеры будущего Олимпиада НТИ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5769" y="502121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Wordskills</a:t>
            </a:r>
            <a:endParaRPr lang="ru-RU" sz="2400" dirty="0">
              <a:solidFill>
                <a:srgbClr val="00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976446" y="1916832"/>
            <a:ext cx="33609" cy="3927341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7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EDE38-1AA7-4A95-819C-CBA70C7C20D5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912768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Параметры и критерии оценки проектной работы (основная школа)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839701"/>
              </p:ext>
            </p:extLst>
          </p:nvPr>
        </p:nvGraphicFramePr>
        <p:xfrm>
          <a:off x="179513" y="1844823"/>
          <a:ext cx="8712966" cy="44471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14619"/>
                <a:gridCol w="1297748"/>
                <a:gridCol w="1512168"/>
                <a:gridCol w="1296144"/>
                <a:gridCol w="1080120"/>
                <a:gridCol w="1512167"/>
              </a:tblGrid>
              <a:tr h="432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Оцениваемые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Параметры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0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Экспертиза текста или презентации проекта (анализ содержания и структуры)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2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Общая структура проекта (наличие и полнота введения, цель и задачи, способы оценки результата, описание хода выполнения проекта, результаты и выводы)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Структура не очевидна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Структурирование не полное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Присутствует большинство требуемых разделов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Отдельные недочеты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Полное соответствие нормам представления проектной разработки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Полнота изложения всех разделов  проекта, четкость и наглядность представления и иллюстрирования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742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Разрозненные данные по основным разделам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Материал в разделах представлен недостаточно полно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Основная часть разделов проработана удовлетворительно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Отдельные недочеты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Композиция каждого раздела завершенная, полная и лаконичная 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Соответствие качества и объема представленного материала цели и задачам  проекта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Затруднительно составить представление о характере и ходе проекта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Представленный материал дает самые общие представления о сущности работы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целом складывается представление о том, что делал автор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Возникают вопросы только к отдельным элементам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Дает полное представление о проекте и ходе его выполнения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391" marR="11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846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EDE38-1AA7-4A95-819C-CBA70C7C20D5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912768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Параметры и критерии оценки проектной работы (основная школа)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39441"/>
              </p:ext>
            </p:extLst>
          </p:nvPr>
        </p:nvGraphicFramePr>
        <p:xfrm>
          <a:off x="107504" y="1844824"/>
          <a:ext cx="8856984" cy="46085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15311"/>
                <a:gridCol w="1371793"/>
                <a:gridCol w="1126029"/>
                <a:gridCol w="1509444"/>
                <a:gridCol w="1259544"/>
                <a:gridCol w="1674863"/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Экспертиза 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представления проекта автором (анализ владения автором материалом работы и его мотивации на основе доклада или интервью с автором)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Общий кругозор в области выполненного проекта. 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Плохо знаком осведомлен в материале проекта, слабо владеет терминами и понятиями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Фрагментарные знания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целом представляет себе область выполнения своего проекта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Отдельные пробелы в знаниях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Отличная осведомленность, владение материалом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Оригинальность мышления и применения идей 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Стандартные решения, владение ими слабое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Общие представления о примененных методах  решениях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целом неплохое понимание используемых методов и средств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Хорошее владение методами, собственные предложения 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Полное владение методами, оригинальные идеи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Планирование проекта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Результаты слабо связаны с поставленными целью и задачами, подбор ресурсов неадекватен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 желании можно проследить связь постановки проблемы с результатами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Автор в целом удерживает логическую цепочку проекта, понимает, как оценить его результат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Отдельные логические сбои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Выполнение проекта оптимально, результат соответствует задачам и затраченным ресурсам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Самостоятельность выполнения работы и рассказа о ней, наличие собственного отношения к результатам 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Изложение материала несамостоятельное, анализ новизны и востребованности отсутствует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Фрагментарный интерес к ходу и результатам выполнения проекта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Прослеживается заинтересованность и мотивация к работе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целом автор самостоятелен и заинтересован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Явная заинтересованность в результатах, выраженное желание продолжать работу в данном направлении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Балл предпочтения члена экспертной комиссии.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Проект не вызвал  никаких эмоций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Есть отдельные элементы, вызывающие оптимизм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Проект производит неплохое общее впечатление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Автор представил ряд очень интересных находок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Представление проекта вызывает бурный эмоциональный подъем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566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642938" y="928688"/>
            <a:ext cx="7858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  <a:cs typeface="Arial" charset="0"/>
              </a:rPr>
              <a:t>Научно-исследовательская работа</a:t>
            </a:r>
            <a:br>
              <a:rPr lang="ru-RU" sz="2400" b="1">
                <a:solidFill>
                  <a:prstClr val="black"/>
                </a:solidFill>
                <a:cs typeface="Arial" charset="0"/>
              </a:rPr>
            </a:br>
            <a:r>
              <a:rPr lang="ru-RU" sz="2400" b="1">
                <a:solidFill>
                  <a:prstClr val="black"/>
                </a:solidFill>
                <a:cs typeface="Arial" charset="0"/>
              </a:rPr>
              <a:t>Тема:</a:t>
            </a:r>
            <a:br>
              <a:rPr lang="ru-RU" sz="2400" b="1">
                <a:solidFill>
                  <a:prstClr val="black"/>
                </a:solidFill>
                <a:cs typeface="Arial" charset="0"/>
              </a:rPr>
            </a:br>
            <a:r>
              <a:rPr lang="ru-RU" sz="2400" b="1">
                <a:solidFill>
                  <a:prstClr val="black"/>
                </a:solidFill>
                <a:cs typeface="Arial" charset="0"/>
              </a:rPr>
              <a:t>«ЛЕКАРСТВЕННЫЕ РАСТЕНИЯ, ПРИМЕНЯЕМЫЕ ДЛЯ ЛЕЧЕНИЯ ЗАБОЛЕВАНИЙ СЕРДЕЧНО – СОСУДИСТОЙ СИСТЕМЫ»</a:t>
            </a:r>
            <a:endParaRPr lang="ru-RU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66" name="Прямоугольник 8"/>
          <p:cNvSpPr>
            <a:spLocks noChangeArrowheads="1"/>
          </p:cNvSpPr>
          <p:nvPr/>
        </p:nvSpPr>
        <p:spPr bwMode="auto">
          <a:xfrm>
            <a:off x="3779838" y="630872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988" algn="ctr" fontAlgn="base">
              <a:spcBef>
                <a:spcPts val="600"/>
              </a:spcBef>
              <a:spcAft>
                <a:spcPct val="0"/>
              </a:spcAft>
              <a:buClr>
                <a:srgbClr val="DDDDDD"/>
              </a:buClr>
              <a:buSzPct val="80000"/>
              <a:buFont typeface="Wingdings 2" pitchFamily="18" charset="2"/>
              <a:buNone/>
            </a:pPr>
            <a:r>
              <a:rPr lang="ru-RU" altLang="ru-RU">
                <a:solidFill>
                  <a:prstClr val="black"/>
                </a:solidFill>
                <a:cs typeface="Arial" charset="0"/>
              </a:rPr>
              <a:t>Тобольск, 2016</a:t>
            </a:r>
          </a:p>
        </p:txBody>
      </p:sp>
      <p:pic>
        <p:nvPicPr>
          <p:cNvPr id="22532" name="Picture 4" descr="http://cs631322.vk.me/v631322429/20492/l-gXSqY4h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357563"/>
            <a:ext cx="3816350" cy="287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60631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90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atin typeface="+mn-lt"/>
              </a:rPr>
              <a:t>Актуальность исследования</a:t>
            </a:r>
            <a:endParaRPr lang="ru-RU" sz="3600" b="1" dirty="0">
              <a:latin typeface="+mn-lt"/>
            </a:endParaRPr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6F7453-A600-4441-931D-B6E0C82729E5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8" name="Содержимое 3"/>
          <p:cNvSpPr>
            <a:spLocks noGrp="1"/>
          </p:cNvSpPr>
          <p:nvPr>
            <p:ph sz="quarter" idx="1"/>
          </p:nvPr>
        </p:nvSpPr>
        <p:spPr>
          <a:xfrm>
            <a:off x="0" y="1557338"/>
            <a:ext cx="8964613" cy="4937125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2800" smtClean="0"/>
              <a:t>	</a:t>
            </a:r>
            <a:r>
              <a:rPr lang="ru-RU" sz="3200" smtClean="0"/>
              <a:t>Сердечно - сосудистые болезни в значительной степени обусловливают заболеваемость, смертность и трудовые потери в нашей стране.</a:t>
            </a:r>
          </a:p>
          <a:p>
            <a:pPr algn="ctr">
              <a:buFont typeface="Wingdings 3" pitchFamily="18" charset="2"/>
              <a:buNone/>
            </a:pPr>
            <a:endParaRPr lang="ru-RU" sz="3200" smtClean="0"/>
          </a:p>
          <a:p>
            <a:pPr algn="ctr">
              <a:buFont typeface="Wingdings 3" pitchFamily="18" charset="2"/>
              <a:buNone/>
            </a:pPr>
            <a:endParaRPr lang="ru-RU" sz="3200" smtClean="0"/>
          </a:p>
          <a:p>
            <a:pPr algn="ctr">
              <a:buFont typeface="Wingdings 3" pitchFamily="18" charset="2"/>
              <a:buNone/>
            </a:pPr>
            <a:r>
              <a:rPr lang="ru-RU" sz="3200" smtClean="0"/>
              <a:t>	Средняя продолжительность жизни россиянина 65 лет. Для сравнения, средняя продолжительность жизни в США 77 лет, в Японии 78 лет.</a:t>
            </a:r>
          </a:p>
        </p:txBody>
      </p:sp>
    </p:spTree>
    <p:extLst>
      <p:ext uri="{BB962C8B-B14F-4D97-AF65-F5344CB8AC3E}">
        <p14:creationId xmlns:p14="http://schemas.microsoft.com/office/powerpoint/2010/main" val="266374656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E78444-9F35-486E-A999-8AC7ECFAC02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7088" y="404813"/>
          <a:ext cx="8316417" cy="4778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2139"/>
                <a:gridCol w="2772139"/>
                <a:gridCol w="2772139"/>
              </a:tblGrid>
              <a:tr h="13478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Цель исследования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3074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Изучить лекарственные растения, применяемые для лечения заболеваний сердечно – сосудистой системы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40" name="Picture 8" descr="http://cs631322.vk.me/v631322429/204b6/ogd_s9FzaT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57338"/>
            <a:ext cx="3429000" cy="464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34502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-171450"/>
            <a:ext cx="82296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Задачи исследования: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45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66AAE2-A08E-46FE-93E2-9B337F5A707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836712"/>
            <a:ext cx="7416824" cy="720080"/>
          </a:xfr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800" dirty="0" smtClean="0">
                <a:solidFill>
                  <a:schemeClr val="tx1"/>
                </a:solidFill>
              </a:rPr>
              <a:t>Изучить строение сердечно – сосудистой системы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27584" y="4005064"/>
            <a:ext cx="7488832" cy="936104"/>
          </a:xfr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Раскрыть роль лекарственных растений, применяемых при заболеваниях сердечно – сосудистой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772816"/>
            <a:ext cx="7416824" cy="83099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</a:rPr>
              <a:t>Дать общую характеристику заболеваниям сердечно – сосудистой системы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924944"/>
            <a:ext cx="7416824" cy="83099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</a:rPr>
              <a:t>Описать лекарственные растения, используемые для лечения заболеваний сердечно – сосудистой системы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157192"/>
            <a:ext cx="7488832" cy="120032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</a:rPr>
              <a:t>Рассмотреть наиболее распространенные настои и сборы, применяемые для лечения сердечно – сосудистой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93470569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BA105-B8EF-4599-B1B6-F0AD765FCF59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571500"/>
            <a:ext cx="8686800" cy="5545138"/>
          </a:xfrm>
        </p:spPr>
        <p:txBody>
          <a:bodyPr anchor="ctr"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3200" b="1" dirty="0" smtClean="0"/>
              <a:t>Объект исследования: </a:t>
            </a:r>
          </a:p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000" dirty="0" smtClean="0"/>
              <a:t>	заболевания сердечно – сосудистой системы</a:t>
            </a:r>
          </a:p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2800" dirty="0" smtClean="0"/>
          </a:p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2800" dirty="0" smtClean="0"/>
          </a:p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 smtClean="0"/>
              <a:t>	   </a:t>
            </a:r>
            <a:r>
              <a:rPr lang="ru-RU" sz="3200" b="1" dirty="0" smtClean="0"/>
              <a:t>Предмет исследования:</a:t>
            </a:r>
            <a:endParaRPr lang="ru-RU" sz="3200" dirty="0" smtClean="0"/>
          </a:p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000" dirty="0" smtClean="0"/>
              <a:t>растения, применяемые для лечения заболеваний сердечно – сосудистой системы</a:t>
            </a:r>
          </a:p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28432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505825" cy="1189038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Методы исследования: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D0C5B9-6544-4BB7-99F9-DADC4208736F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125538"/>
            <a:ext cx="8604250" cy="3517900"/>
          </a:xfrm>
        </p:spPr>
        <p:txBody>
          <a:bodyPr>
            <a:normAutofit fontScale="32500" lnSpcReduction="20000"/>
          </a:bodyPr>
          <a:lstStyle/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rgbClr val="0070C0"/>
              </a:buClr>
              <a:buFont typeface="Wingdings 3"/>
              <a:buChar char=""/>
              <a:defRPr/>
            </a:pPr>
            <a:r>
              <a:rPr lang="ru-RU" sz="7000" dirty="0" smtClean="0"/>
              <a:t>теоретический</a:t>
            </a:r>
            <a:r>
              <a:rPr lang="ru-RU" sz="7000" b="1" dirty="0" smtClean="0"/>
              <a:t> </a:t>
            </a:r>
            <a:r>
              <a:rPr lang="ru-RU" sz="7000" dirty="0" smtClean="0"/>
              <a:t>анализ</a:t>
            </a: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rgbClr val="0070C0"/>
              </a:buClr>
              <a:buFont typeface="Wingdings 3"/>
              <a:buChar char=""/>
              <a:defRPr/>
            </a:pPr>
            <a:r>
              <a:rPr lang="ru-RU" sz="7000" dirty="0" smtClean="0"/>
              <a:t> синтез; </a:t>
            </a: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rgbClr val="0070C0"/>
              </a:buClr>
              <a:buFont typeface="Wingdings 3"/>
              <a:buChar char=""/>
              <a:defRPr/>
            </a:pPr>
            <a:r>
              <a:rPr lang="ru-RU" sz="7000" dirty="0" smtClean="0"/>
              <a:t>анкетирование; </a:t>
            </a: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rgbClr val="0070C0"/>
              </a:buClr>
              <a:buFont typeface="Wingdings 3"/>
              <a:buChar char=""/>
              <a:defRPr/>
            </a:pPr>
            <a:r>
              <a:rPr lang="ru-RU" sz="7000" dirty="0" smtClean="0"/>
              <a:t>математические методы обработки результатов;</a:t>
            </a: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rgbClr val="0070C0"/>
              </a:buClr>
              <a:buFont typeface="Wingdings 3"/>
              <a:buChar char=""/>
              <a:defRPr/>
            </a:pPr>
            <a:r>
              <a:rPr lang="ru-RU" sz="7000" dirty="0" smtClean="0"/>
              <a:t>сравнение и обобщение.</a:t>
            </a:r>
          </a:p>
          <a:p>
            <a:pPr marL="274320" indent="-274320" fontAlgn="auto">
              <a:lnSpc>
                <a:spcPct val="200000"/>
              </a:lnSpc>
              <a:spcAft>
                <a:spcPts val="0"/>
              </a:spcAft>
              <a:buClr>
                <a:srgbClr val="0070C0"/>
              </a:buClr>
              <a:buFont typeface="Wingdings 3"/>
              <a:buChar char=""/>
              <a:defRPr/>
            </a:pPr>
            <a:endParaRPr lang="ru-RU" sz="3200" dirty="0"/>
          </a:p>
        </p:txBody>
      </p:sp>
      <p:pic>
        <p:nvPicPr>
          <p:cNvPr id="21509" name="Picture 1" descr="D:\сохранить\с диска Д\арлик\документы\МЕТОДОЛОГИЯ\foto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97425"/>
            <a:ext cx="86772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385957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-242888"/>
            <a:ext cx="8229600" cy="990601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Сердечно - сосудистая система</a:t>
            </a:r>
            <a:endParaRPr lang="ru-RU" b="1" dirty="0">
              <a:latin typeface="+mn-lt"/>
            </a:endParaRPr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0425A5-2F63-4C6F-B063-0F5894369161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2" name="Содержимое 3"/>
          <p:cNvSpPr>
            <a:spLocks noGrp="1"/>
          </p:cNvSpPr>
          <p:nvPr>
            <p:ph sz="quarter" idx="1"/>
          </p:nvPr>
        </p:nvSpPr>
        <p:spPr>
          <a:xfrm>
            <a:off x="0" y="1125538"/>
            <a:ext cx="5940425" cy="5472112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ru-RU" sz="2800" smtClean="0"/>
              <a:t>Объединяет все органы и системы организма в единое целое</a:t>
            </a:r>
          </a:p>
          <a:p>
            <a:pPr>
              <a:buClr>
                <a:srgbClr val="0070C0"/>
              </a:buClr>
            </a:pPr>
            <a:r>
              <a:rPr lang="ru-RU" sz="2800" smtClean="0"/>
              <a:t>Обеспечивает постоянную циркуляцию крови и отток лимфы</a:t>
            </a:r>
          </a:p>
          <a:p>
            <a:pPr>
              <a:buClr>
                <a:srgbClr val="0070C0"/>
              </a:buClr>
            </a:pPr>
            <a:r>
              <a:rPr lang="ru-RU" sz="2800" smtClean="0"/>
              <a:t>Снабжает органы и ткани питательными веществами и кислородом</a:t>
            </a:r>
          </a:p>
          <a:p>
            <a:pPr>
              <a:buClr>
                <a:srgbClr val="0070C0"/>
              </a:buClr>
            </a:pPr>
            <a:r>
              <a:rPr lang="ru-RU" sz="2800" smtClean="0"/>
              <a:t>Выводит из тканей и органов продукты обмена</a:t>
            </a:r>
          </a:p>
          <a:p>
            <a:pPr>
              <a:buClr>
                <a:srgbClr val="0070C0"/>
              </a:buClr>
            </a:pPr>
            <a:r>
              <a:rPr lang="ru-RU" sz="2800" smtClean="0"/>
              <a:t>Осуществляет температурный режим</a:t>
            </a:r>
          </a:p>
        </p:txBody>
      </p:sp>
      <p:pic>
        <p:nvPicPr>
          <p:cNvPr id="20486" name="Picture 6" descr="http://mir-zdor.ru/images/serdechnaya-sistema.jpg"/>
          <p:cNvPicPr>
            <a:picLocks noChangeAspect="1" noChangeArrowheads="1"/>
          </p:cNvPicPr>
          <p:nvPr/>
        </p:nvPicPr>
        <p:blipFill>
          <a:blip r:embed="rId3"/>
          <a:srcRect l="24390" r="21951"/>
          <a:stretch>
            <a:fillRect/>
          </a:stretch>
        </p:blipFill>
        <p:spPr bwMode="auto">
          <a:xfrm>
            <a:off x="5867400" y="765175"/>
            <a:ext cx="3168650" cy="590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07933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2765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8ED6EC-F8BC-4764-9815-865B9D0F3B45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785813" y="285750"/>
          <a:ext cx="7715304" cy="576181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76006"/>
                <a:gridCol w="4939298"/>
              </a:tblGrid>
              <a:tr h="99591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Поражающие кровеносные сосуды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61676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Атеросклероз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0423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Варикозное расширение вен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http://cerdcesosud.ru/wp-content/uploads/2015/07/ateroskleroz-aort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357313"/>
            <a:ext cx="3429000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://womensgroup.info/wp-content/uploads/2012/10/chto_takoe_varikoznoe_rasshirenie_v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3714750"/>
            <a:ext cx="3500438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46257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867284"/>
              </p:ext>
            </p:extLst>
          </p:nvPr>
        </p:nvGraphicFramePr>
        <p:xfrm>
          <a:off x="827584" y="1753015"/>
          <a:ext cx="831641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491"/>
                <a:gridCol w="2343717"/>
                <a:gridCol w="2079104"/>
                <a:gridCol w="20791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Дошкольники и младшие школьники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Конкурс «Я-Исследователь»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Развитие интереса к наукам</a:t>
                      </a: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 и инженерии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Средний школьный возраст (5-7 классы)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Конкурс «Тропой открытий В.И.Вернадского»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Становление исследователь-</a:t>
                      </a:r>
                      <a:r>
                        <a:rPr lang="ru-RU" b="1" dirty="0" err="1" smtClean="0">
                          <a:solidFill>
                            <a:srgbClr val="0070C0"/>
                          </a:solidFill>
                        </a:rPr>
                        <a:t>ских</a:t>
                      </a: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 и проектных умений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Старший школьный возраст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Всероссийские чтения им. В.И.Вернадского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70C0"/>
                          </a:solidFill>
                        </a:rPr>
                        <a:t>Профориента-ция</a:t>
                      </a: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 в области </a:t>
                      </a:r>
                      <a:r>
                        <a:rPr lang="ru-RU" b="1" baseline="0" dirty="0" err="1" smtClean="0">
                          <a:solidFill>
                            <a:srgbClr val="0070C0"/>
                          </a:solidFill>
                        </a:rPr>
                        <a:t>интеллектуаль-ного</a:t>
                      </a: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 труда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Студенты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Студенческие конференции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70C0"/>
                          </a:solidFill>
                        </a:rPr>
                        <a:t>Профессио-нальная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 подготовка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273503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Преемственность исследовательской и проектной деятельности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9512" y="1977814"/>
            <a:ext cx="482058" cy="4331506"/>
            <a:chOff x="4958808" y="2206414"/>
            <a:chExt cx="482058" cy="4086771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5187408" y="2379206"/>
              <a:ext cx="0" cy="3685379"/>
            </a:xfrm>
            <a:prstGeom prst="line">
              <a:avLst/>
            </a:prstGeom>
            <a:ln w="889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Овал 10"/>
            <p:cNvSpPr/>
            <p:nvPr/>
          </p:nvSpPr>
          <p:spPr>
            <a:xfrm>
              <a:off x="4958808" y="2206414"/>
              <a:ext cx="457200" cy="4572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58808" y="3477755"/>
              <a:ext cx="457200" cy="4572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83666" y="4824905"/>
              <a:ext cx="457200" cy="4572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4958808" y="5835985"/>
              <a:ext cx="457200" cy="4572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525" y="1736533"/>
            <a:ext cx="2079474" cy="137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525" y="2917339"/>
            <a:ext cx="2187995" cy="145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524" y="4113992"/>
            <a:ext cx="2079476" cy="13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524" y="5448122"/>
            <a:ext cx="2079475" cy="138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8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Лекарственные растения, применяемые для лечения и профилактики сердечно – сосудистых заболеваний</a:t>
            </a:r>
            <a:endParaRPr lang="ru-RU" b="1" dirty="0">
              <a:latin typeface="+mn-lt"/>
            </a:endParaRPr>
          </a:p>
        </p:txBody>
      </p:sp>
      <p:sp>
        <p:nvSpPr>
          <p:cNvPr id="2969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882D7E-67CB-4D98-B6BF-3CF2B24E781D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5445125"/>
            <a:ext cx="8607425" cy="879475"/>
          </a:xfrm>
        </p:spPr>
        <p:txBody>
          <a:bodyPr>
            <a:normAutofit fontScale="25000" lnSpcReduction="20000"/>
          </a:bodyPr>
          <a:lstStyle/>
          <a:p>
            <a:pPr marL="274320" indent="-274320" algn="ctr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8800" dirty="0" smtClean="0"/>
              <a:t>     Адонис весенний                     Боярышник                           Валериана</a:t>
            </a:r>
          </a:p>
          <a:p>
            <a:pPr marL="274320" indent="-274320" algn="ctr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8800" dirty="0" smtClean="0"/>
              <a:t>                                                         кроваво-красный               лекарственная    </a:t>
            </a:r>
          </a:p>
          <a:p>
            <a:pPr marL="274320" indent="-274320" algn="ctr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3200" dirty="0"/>
          </a:p>
        </p:txBody>
      </p:sp>
      <p:pic>
        <p:nvPicPr>
          <p:cNvPr id="1026" name="Picture 2" descr="botanical-print-diy-pattern4-1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t="1475" r="4185" b="2854"/>
          <a:stretch>
            <a:fillRect/>
          </a:stretch>
        </p:blipFill>
        <p:spPr bwMode="auto">
          <a:xfrm>
            <a:off x="323850" y="1628775"/>
            <a:ext cx="2701925" cy="374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Illustration_Crataegus_laevigata1"/>
          <p:cNvPicPr>
            <a:picLocks noChangeAspect="1" noChangeArrowheads="1"/>
          </p:cNvPicPr>
          <p:nvPr/>
        </p:nvPicPr>
        <p:blipFill>
          <a:blip r:embed="rId4"/>
          <a:srcRect t="1918" b="5995"/>
          <a:stretch>
            <a:fillRect/>
          </a:stretch>
        </p:blipFill>
        <p:spPr bwMode="auto">
          <a:xfrm>
            <a:off x="3276600" y="1628775"/>
            <a:ext cx="2582863" cy="377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valeriana-poleznye-svojstva-i-protivopokazanija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628775"/>
            <a:ext cx="2593975" cy="378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781069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90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Пустырник сердечный</a:t>
            </a:r>
            <a:endParaRPr lang="ru-RU" b="1" dirty="0">
              <a:latin typeface="+mn-lt"/>
            </a:endParaRPr>
          </a:p>
        </p:txBody>
      </p:sp>
      <p:sp>
        <p:nvSpPr>
          <p:cNvPr id="3379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9DE275-2EFC-4870-B7A2-36205EE57551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796" name="Содержимое 3"/>
          <p:cNvSpPr>
            <a:spLocks noGrp="1"/>
          </p:cNvSpPr>
          <p:nvPr>
            <p:ph sz="quarter" idx="1"/>
          </p:nvPr>
        </p:nvSpPr>
        <p:spPr>
          <a:xfrm>
            <a:off x="285750" y="1500188"/>
            <a:ext cx="8401050" cy="465613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800" smtClean="0"/>
              <a:t>Действие настоев пустырника:</a:t>
            </a:r>
          </a:p>
          <a:p>
            <a:pPr>
              <a:buClr>
                <a:srgbClr val="0070C0"/>
              </a:buClr>
            </a:pPr>
            <a:r>
              <a:rPr lang="ru-RU" sz="2800" smtClean="0"/>
              <a:t> нормализация сердечных ритмов; </a:t>
            </a:r>
          </a:p>
          <a:p>
            <a:pPr>
              <a:buClr>
                <a:srgbClr val="0070C0"/>
              </a:buClr>
            </a:pPr>
            <a:r>
              <a:rPr lang="ru-RU" sz="2800" smtClean="0"/>
              <a:t>усиление силы сердечных сокращений;</a:t>
            </a:r>
          </a:p>
          <a:p>
            <a:pPr>
              <a:buClr>
                <a:srgbClr val="0070C0"/>
              </a:buClr>
            </a:pPr>
            <a:r>
              <a:rPr lang="ru-RU" sz="2800" smtClean="0"/>
              <a:t>  снижение артериального давления.</a:t>
            </a:r>
          </a:p>
          <a:p>
            <a:endParaRPr lang="ru-RU" sz="2800" smtClean="0"/>
          </a:p>
          <a:p>
            <a:pPr algn="just"/>
            <a:endParaRPr lang="ru-RU" sz="2800" smtClean="0"/>
          </a:p>
          <a:p>
            <a:pPr algn="just">
              <a:buFont typeface="Wingdings 3" pitchFamily="18" charset="2"/>
              <a:buNone/>
            </a:pPr>
            <a:r>
              <a:rPr lang="ru-RU" sz="2800" smtClean="0"/>
              <a:t>                 Противопоказания: не рекомендуется использовать при пониженном артериальном давлении</a:t>
            </a:r>
          </a:p>
        </p:txBody>
      </p:sp>
      <p:pic>
        <p:nvPicPr>
          <p:cNvPr id="33797" name="Picture 1" descr="C:\Users\1\AppData\Local\Microsoft\Windows\Temporary Internet Files\Content.IE5\CQS6WSEL\Exclamation_mark_red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0043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017646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>
            <a:off x="238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8677275" cy="914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  <a:t>Анкетирование «Исследование роли </a:t>
            </a:r>
            <a:r>
              <a:rPr lang="ru-RU" sz="3000" b="1" dirty="0" err="1" smtClean="0">
                <a:solidFill>
                  <a:schemeClr val="tx2">
                    <a:satMod val="130000"/>
                  </a:schemeClr>
                </a:solidFill>
                <a:latin typeface="+mn-lt"/>
              </a:rPr>
              <a:t>фитотерапии</a:t>
            </a:r>
            <a:r>
              <a:rPr lang="ru-RU" sz="3000" b="1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  <a:t> при заболеваниях сердечно – сосудистой системы»</a:t>
            </a:r>
            <a:endParaRPr lang="ru-RU" sz="3000" b="1" dirty="0">
              <a:latin typeface="+mn-lt"/>
            </a:endParaRPr>
          </a:p>
        </p:txBody>
      </p:sp>
      <p:sp>
        <p:nvSpPr>
          <p:cNvPr id="3584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951A96-DE52-4D77-85AB-119F2CA86DEB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4" name="Содержимое 3"/>
          <p:cNvSpPr>
            <a:spLocks noGrp="1"/>
          </p:cNvSpPr>
          <p:nvPr>
            <p:ph sz="quarter" idx="1"/>
          </p:nvPr>
        </p:nvSpPr>
        <p:spPr>
          <a:xfrm>
            <a:off x="395288" y="1557338"/>
            <a:ext cx="8505825" cy="2735262"/>
          </a:xfrm>
        </p:spPr>
        <p:txBody>
          <a:bodyPr/>
          <a:lstStyle/>
          <a:p>
            <a:pPr algn="r">
              <a:buClr>
                <a:srgbClr val="002060"/>
              </a:buClr>
              <a:buFont typeface="Wingdings 3" pitchFamily="18" charset="2"/>
              <a:buNone/>
            </a:pPr>
            <a:r>
              <a:rPr lang="ru-RU" b="1" smtClean="0"/>
              <a:t>	</a:t>
            </a:r>
            <a:endParaRPr lang="ru-RU" sz="3000" smtClean="0"/>
          </a:p>
          <a:p>
            <a:pPr>
              <a:buClr>
                <a:srgbClr val="002060"/>
              </a:buClr>
              <a:buFont typeface="Wingdings 3" pitchFamily="18" charset="2"/>
              <a:buNone/>
            </a:pPr>
            <a:endParaRPr lang="ru-RU" sz="3000" smtClean="0"/>
          </a:p>
          <a:p>
            <a:pPr>
              <a:buClr>
                <a:srgbClr val="002060"/>
              </a:buClr>
              <a:buFont typeface="Wingdings 3" pitchFamily="18" charset="2"/>
              <a:buNone/>
            </a:pPr>
            <a:endParaRPr lang="ru-RU" sz="3000" smtClean="0"/>
          </a:p>
          <a:p>
            <a:pPr algn="ctr">
              <a:buClr>
                <a:srgbClr val="002060"/>
              </a:buClr>
              <a:buFont typeface="Wingdings 3" pitchFamily="18" charset="2"/>
              <a:buNone/>
            </a:pPr>
            <a:r>
              <a:rPr lang="ru-RU" sz="3000" b="1" smtClean="0"/>
              <a:t>	</a:t>
            </a:r>
            <a:endParaRPr lang="ru-RU" smtClean="0"/>
          </a:p>
        </p:txBody>
      </p:sp>
      <p:sp>
        <p:nvSpPr>
          <p:cNvPr id="8" name="Загнутый угол 7"/>
          <p:cNvSpPr/>
          <p:nvPr/>
        </p:nvSpPr>
        <p:spPr>
          <a:xfrm>
            <a:off x="1042988" y="2276475"/>
            <a:ext cx="7129462" cy="3240088"/>
          </a:xfrm>
          <a:prstGeom prst="foldedCorner">
            <a:avLst/>
          </a:prstGeom>
          <a:solidFill>
            <a:srgbClr val="CCFFFF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</a:rPr>
              <a:t>	Цель анкетирования:</a:t>
            </a:r>
            <a:r>
              <a:rPr lang="ru-RU" sz="2800" dirty="0">
                <a:solidFill>
                  <a:prstClr val="black"/>
                </a:solidFill>
              </a:rPr>
              <a:t> изучить информированность населения о роли фитотерапии при сердечно - сосудистых заболеваниях</a:t>
            </a:r>
          </a:p>
        </p:txBody>
      </p:sp>
    </p:spTree>
    <p:extLst>
      <p:ext uri="{BB962C8B-B14F-4D97-AF65-F5344CB8AC3E}">
        <p14:creationId xmlns:p14="http://schemas.microsoft.com/office/powerpoint/2010/main" val="198425634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 анкетирования</a:t>
            </a:r>
            <a:endParaRPr lang="ru-RU" dirty="0"/>
          </a:p>
        </p:txBody>
      </p:sp>
      <p:sp>
        <p:nvSpPr>
          <p:cNvPr id="368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583976-0A2B-4F73-BCA3-A1A2801D0222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Содержимое 6"/>
          <p:cNvSpPr txBox="1">
            <a:spLocks/>
          </p:cNvSpPr>
          <p:nvPr/>
        </p:nvSpPr>
        <p:spPr>
          <a:xfrm>
            <a:off x="358775" y="692150"/>
            <a:ext cx="8785225" cy="57610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indent="-274320">
              <a:spcBef>
                <a:spcPts val="600"/>
              </a:spcBef>
              <a:buClr>
                <a:srgbClr val="DDDDDD"/>
              </a:buClr>
              <a:buSzPct val="76000"/>
              <a:buFont typeface="Wingdings 3"/>
              <a:buNone/>
              <a:defRPr/>
            </a:pPr>
            <a:r>
              <a:rPr lang="ru-RU" sz="2600" b="1" dirty="0">
                <a:solidFill>
                  <a:prstClr val="black"/>
                </a:solidFill>
                <a:cs typeface="Arial" charset="0"/>
              </a:rPr>
              <a:t>	</a:t>
            </a:r>
            <a:endParaRPr lang="ru-RU" sz="3200" dirty="0">
              <a:solidFill>
                <a:prstClr val="black"/>
              </a:solidFill>
              <a:cs typeface="Arial" charset="0"/>
            </a:endParaRPr>
          </a:p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6000"/>
              <a:buFont typeface="Wingdings 3"/>
              <a:buChar char=""/>
              <a:defRPr/>
            </a:pPr>
            <a:r>
              <a:rPr lang="ru-RU" sz="2600" dirty="0">
                <a:solidFill>
                  <a:prstClr val="black"/>
                </a:solidFill>
                <a:cs typeface="Arial" charset="0"/>
              </a:rPr>
              <a:t>раз</a:t>
            </a:r>
            <a:r>
              <a:rPr lang="ru-RU" sz="3000" dirty="0">
                <a:solidFill>
                  <a:prstClr val="black"/>
                </a:solidFill>
                <a:cs typeface="Arial" charset="0"/>
              </a:rPr>
              <a:t>работка содержания анкеты;</a:t>
            </a:r>
          </a:p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6000"/>
              <a:defRPr/>
            </a:pPr>
            <a:endParaRPr lang="ru-RU" sz="3000" dirty="0">
              <a:solidFill>
                <a:prstClr val="black"/>
              </a:solidFill>
              <a:cs typeface="Arial" charset="0"/>
            </a:endParaRPr>
          </a:p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6000"/>
              <a:buFont typeface="Wingdings 3"/>
              <a:buChar char=""/>
              <a:defRPr/>
            </a:pPr>
            <a:r>
              <a:rPr lang="ru-RU" sz="3000" dirty="0">
                <a:solidFill>
                  <a:prstClr val="black"/>
                </a:solidFill>
                <a:cs typeface="Arial" charset="0"/>
              </a:rPr>
              <a:t>осуществление процедуры анкетирования;</a:t>
            </a:r>
          </a:p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6000"/>
              <a:defRPr/>
            </a:pPr>
            <a:endParaRPr lang="ru-RU" sz="3000" dirty="0">
              <a:solidFill>
                <a:prstClr val="black"/>
              </a:solidFill>
              <a:cs typeface="Arial" charset="0"/>
            </a:endParaRPr>
          </a:p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6000"/>
              <a:buFont typeface="Wingdings 3"/>
              <a:buChar char=""/>
              <a:defRPr/>
            </a:pPr>
            <a:r>
              <a:rPr lang="ru-RU" sz="3000" dirty="0">
                <a:solidFill>
                  <a:prstClr val="black"/>
                </a:solidFill>
                <a:cs typeface="Arial" charset="0"/>
              </a:rPr>
              <a:t>составление матричных таблиц по первичным результатам анкетирования, составление статистических таблиц, на основе полученных результатов построение диаграмм;</a:t>
            </a:r>
          </a:p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6000"/>
              <a:defRPr/>
            </a:pPr>
            <a:endParaRPr lang="ru-RU" sz="3000" dirty="0">
              <a:solidFill>
                <a:prstClr val="black"/>
              </a:solidFill>
              <a:cs typeface="Arial" charset="0"/>
            </a:endParaRPr>
          </a:p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6000"/>
              <a:buFont typeface="Wingdings 3"/>
              <a:buChar char=""/>
              <a:defRPr/>
            </a:pPr>
            <a:r>
              <a:rPr lang="ru-RU" sz="3000" dirty="0">
                <a:solidFill>
                  <a:prstClr val="black"/>
                </a:solidFill>
                <a:cs typeface="Arial" charset="0"/>
              </a:rPr>
              <a:t>анализ полученных результатов;</a:t>
            </a:r>
          </a:p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6000"/>
              <a:defRPr/>
            </a:pPr>
            <a:endParaRPr lang="ru-RU" sz="3000" dirty="0">
              <a:solidFill>
                <a:prstClr val="black"/>
              </a:solidFill>
              <a:cs typeface="Arial" charset="0"/>
            </a:endParaRPr>
          </a:p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6000"/>
              <a:buFont typeface="Wingdings 3"/>
              <a:buChar char=""/>
              <a:defRPr/>
            </a:pPr>
            <a:r>
              <a:rPr lang="ru-RU" sz="3000" dirty="0">
                <a:solidFill>
                  <a:prstClr val="black"/>
                </a:solidFill>
                <a:cs typeface="Arial" charset="0"/>
              </a:rPr>
              <a:t>составление выводов</a:t>
            </a:r>
          </a:p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6000"/>
              <a:buFont typeface="Wingdings 3"/>
              <a:buChar char=""/>
              <a:defRPr/>
            </a:pPr>
            <a:endParaRPr lang="ru-RU" sz="26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4437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-171450"/>
            <a:ext cx="8229600" cy="990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Проведение анкетирования</a:t>
            </a:r>
            <a:endParaRPr lang="ru-RU" b="1" dirty="0">
              <a:latin typeface="+mn-lt"/>
            </a:endParaRPr>
          </a:p>
        </p:txBody>
      </p:sp>
      <p:sp>
        <p:nvSpPr>
          <p:cNvPr id="389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BF1874-2C58-4FB7-9122-4A93B557C4F2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5750" y="5715000"/>
            <a:ext cx="8401050" cy="4413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13314" name="Picture 2" descr="https://pp.vk.me/c630922/v630922429/2186e/7t-kafmXxr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5473700" cy="308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s://pp.vk.me/c630922/v630922429/21846/Cqs6rqzK-B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9138" y="3429000"/>
            <a:ext cx="5626100" cy="316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57291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 1 вопрос: «Как Вы считаете, заболевания сердечно – сосудистой системы являются наиболее распространенными в наше время?»</a:t>
            </a:r>
            <a:endParaRPr lang="ru-RU" b="1" dirty="0">
              <a:latin typeface="+mn-lt"/>
            </a:endParaRPr>
          </a:p>
        </p:txBody>
      </p:sp>
      <p:sp>
        <p:nvSpPr>
          <p:cNvPr id="4096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AF5C7B-9482-4AF5-9AD4-E2657C781FF2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5750" y="5715000"/>
            <a:ext cx="8401050" cy="4413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38914" name="Диаграмма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85938"/>
            <a:ext cx="6715125" cy="432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77900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2 вопрос: «Страдаете ли Вы заболеваниями сердечно – сосудистой системы?»</a:t>
            </a:r>
            <a:endParaRPr lang="ru-RU" b="1" dirty="0">
              <a:latin typeface="+mn-lt"/>
            </a:endParaRPr>
          </a:p>
        </p:txBody>
      </p:sp>
      <p:sp>
        <p:nvSpPr>
          <p:cNvPr id="4198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C310CB-6841-4A23-9DA7-E58AAF31452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5750" y="5715000"/>
            <a:ext cx="8401050" cy="4413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39938" name="Диаграмма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628775"/>
            <a:ext cx="6840537" cy="453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890725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9036050" cy="22320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5 вопрос: «Откуда Вы узнали про лекарственные растения, используемые для лечения сердечно - сосудистой системы, если Вы применяете их?»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+mn-lt"/>
            </a:endParaRPr>
          </a:p>
        </p:txBody>
      </p:sp>
      <p:sp>
        <p:nvSpPr>
          <p:cNvPr id="4505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E72A78-F16B-4904-9F0F-0333CA615B52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5750" y="5715000"/>
            <a:ext cx="8401050" cy="4413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7169" name="Диаграмма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989138"/>
            <a:ext cx="6408738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794852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549275"/>
            <a:ext cx="8964612" cy="990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6 вопрос: «Знаете ли Вы растения, используемые для лечения сердечно – сосудистых заболеваний?»</a:t>
            </a:r>
            <a:endParaRPr lang="ru-RU" b="1" dirty="0">
              <a:latin typeface="+mn-lt"/>
            </a:endParaRPr>
          </a:p>
        </p:txBody>
      </p:sp>
      <p:sp>
        <p:nvSpPr>
          <p:cNvPr id="4608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BB9FCD-A8D1-47A9-AE05-E134977358D3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5750" y="5715000"/>
            <a:ext cx="8401050" cy="4413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6145" name="Диаграмма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844675"/>
            <a:ext cx="5905500" cy="455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20035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D:\сохранить\с диска Д\арлик\документы\МЕТОДОЛОГИЯ\nejno-zelenii-fon-640x480.jpg"/>
          <p:cNvPicPr>
            <a:picLocks noChangeAspect="1" noChangeArrowheads="1"/>
          </p:cNvPicPr>
          <p:nvPr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549275"/>
            <a:ext cx="8964612" cy="990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Выводы</a:t>
            </a:r>
            <a:endParaRPr lang="ru-RU" b="1" dirty="0">
              <a:latin typeface="+mn-lt"/>
            </a:endParaRPr>
          </a:p>
        </p:txBody>
      </p:sp>
      <p:sp>
        <p:nvSpPr>
          <p:cNvPr id="4608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BB9FCD-A8D1-47A9-AE05-E134977358D3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31192" y="2420888"/>
            <a:ext cx="8281615" cy="36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9C9C9C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Сердечно-сосудистые заболевания являются распространенными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Лекарственные растения являются эффективным средством лечения сердечно-сосудистых заболеваний</a:t>
            </a:r>
          </a:p>
          <a:p>
            <a:pPr marL="0" indent="0" algn="just">
              <a:buClr>
                <a:schemeClr val="tx1"/>
              </a:buClr>
              <a:buFontTx/>
              <a:buNone/>
              <a:defRPr/>
            </a:pPr>
            <a:endParaRPr lang="en-US" altLang="ru-RU" sz="2000" b="1" dirty="0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8967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7" descr="http://www.ctrigo.ru/pic/full_14479133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-1323975"/>
            <a:ext cx="4922837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0" y="2060575"/>
            <a:ext cx="9251950" cy="25654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2708275"/>
            <a:ext cx="8955087" cy="1143000"/>
          </a:xfrm>
        </p:spPr>
        <p:txBody>
          <a:bodyPr/>
          <a:lstStyle/>
          <a:p>
            <a:pPr algn="l" eaLnBrk="1" hangingPunct="1"/>
            <a:r>
              <a:rPr lang="ru-RU" altLang="ru-RU" sz="3200" b="1" smtClean="0">
                <a:solidFill>
                  <a:schemeClr val="bg1"/>
                </a:solidFill>
              </a:rPr>
              <a:t>Всероссийский конкурс исследовательских работ и творческих проектов дошкольников и младших школьников «Я-Исследователь»</a:t>
            </a:r>
          </a:p>
        </p:txBody>
      </p:sp>
      <p:pic>
        <p:nvPicPr>
          <p:cNvPr id="102405" name="Picture 2" descr="http://www.tarihnotlari.com/wp-content/uploads/2013/04/victor-vasnetsov-the-flying-carpet-18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663" y="4508500"/>
            <a:ext cx="4256087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TextBox 1"/>
          <p:cNvSpPr txBox="1">
            <a:spLocks noChangeArrowheads="1"/>
          </p:cNvSpPr>
          <p:nvPr/>
        </p:nvSpPr>
        <p:spPr bwMode="auto">
          <a:xfrm>
            <a:off x="315913" y="5295900"/>
            <a:ext cx="4603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</a:rPr>
              <a:t>Финал – г. Сочи, май 2017 г.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</a:rPr>
              <a:t>17 регионов, 170 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42167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8625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Какие ошибки в работе и как на них корректно указать автору?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95979" y="2204864"/>
            <a:ext cx="8252486" cy="36306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altLang="ru-RU" sz="3600" b="1" dirty="0" smtClean="0">
                <a:solidFill>
                  <a:srgbClr val="000000"/>
                </a:solidFill>
                <a:cs typeface="Times New Roman" pitchFamily="18" charset="0"/>
              </a:rPr>
              <a:t>Назовите явные ошибки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8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itchFamily="18" charset="0"/>
              </a:rPr>
              <a:t>Высказать </a:t>
            </a:r>
            <a:r>
              <a:rPr lang="ru-RU" altLang="ru-RU" sz="2800" dirty="0">
                <a:solidFill>
                  <a:srgbClr val="000000"/>
                </a:solidFill>
                <a:cs typeface="Times New Roman" pitchFamily="18" charset="0"/>
              </a:rPr>
              <a:t>замечания напрямую.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itchFamily="18" charset="0"/>
              </a:rPr>
              <a:t>Через наводящие вопросы.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itchFamily="18" charset="0"/>
              </a:rPr>
              <a:t>Сформулировать ошибки руководителю работы без присутствия автора.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endParaRPr lang="en-US" altLang="ru-RU" sz="2000" dirty="0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8625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Какие вопросы к презентации правильны с точки зрения 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245163" y="1412776"/>
            <a:ext cx="8893175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itchFamily="18" charset="0"/>
              </a:rPr>
              <a:t>Как результаты опроса связаны с целью работы?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itchFamily="18" charset="0"/>
              </a:rPr>
              <a:t>Сколько видов лекарственных растений Вы знаете?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itchFamily="18" charset="0"/>
              </a:rPr>
              <a:t>Как возникает гипертоническая болезнь?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itchFamily="18" charset="0"/>
              </a:rPr>
              <a:t>Каковы методы изучения лекарственных растений в Вашей работе?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itchFamily="18" charset="0"/>
              </a:rPr>
              <a:t>Как связаны объект и предмет исследования?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itchFamily="18" charset="0"/>
              </a:rPr>
              <a:t>Почему Вы решили провести анкетирование?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itchFamily="18" charset="0"/>
              </a:rPr>
              <a:t>Какие еще системы организма Вы знаете?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itchFamily="18" charset="0"/>
              </a:rPr>
              <a:t>Как применить результаты анкетирования на практике?</a:t>
            </a:r>
            <a:endParaRPr lang="ru-RU" altLang="ru-RU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endParaRPr lang="en-US" altLang="ru-RU" sz="2800" dirty="0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7416800" cy="1143000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chemeClr val="bg1"/>
                </a:solidFill>
              </a:rPr>
              <a:t>Контрольная сумма баллов для определения рейтинга конференции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1700213"/>
          <a:ext cx="7923215" cy="4876801"/>
        </p:xfrm>
        <a:graphic>
          <a:graphicData uri="http://schemas.openxmlformats.org/drawingml/2006/table">
            <a:tbl>
              <a:tblPr firstRow="1" firstCol="1" bandRow="1"/>
              <a:tblGrid>
                <a:gridCol w="516571"/>
                <a:gridCol w="459449"/>
                <a:gridCol w="500841"/>
                <a:gridCol w="446203"/>
                <a:gridCol w="413918"/>
                <a:gridCol w="490906"/>
                <a:gridCol w="918897"/>
                <a:gridCol w="446203"/>
                <a:gridCol w="735119"/>
                <a:gridCol w="446203"/>
                <a:gridCol w="785616"/>
                <a:gridCol w="446203"/>
                <a:gridCol w="870883"/>
                <a:gridCol w="446203"/>
              </a:tblGrid>
              <a:tr h="54021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1.Участие образовательных учреждений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2.Участие других регионов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3.Количество рассмотренных работ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4.Наличие отборочного тура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5.Принадлежность экспертов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6.Квалификация экспертов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7.Информационная поддержка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6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Больше 50%  из основного проводящего учреждения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Учителя (50% и больше)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Публикация  информации (с указанием сайта)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5 до 15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 до 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51 до 150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Отбор без рецензирования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30% до 50% из основного проводящего учреждения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Заслуженные учителя(более 50%)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Публикация на сайте тезисов докладов, представленных на закл. Конференцию Конкурса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15 до 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Больше 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151 до 250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Отбор с рецензированием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Менее 30% из основного проводящего учреждения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Кандидаты, доктора наук      ( по профилю) -более 50%)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Издание сборника работ конференции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3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Больше 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251 до 500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6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8229600" cy="1143000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chemeClr val="bg1"/>
                </a:solidFill>
              </a:rPr>
              <a:t>Количество начисляемых баллов учащемуся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650" y="2276475"/>
          <a:ext cx="7791450" cy="2232025"/>
        </p:xfrm>
        <a:graphic>
          <a:graphicData uri="http://schemas.openxmlformats.org/drawingml/2006/table">
            <a:tbl>
              <a:tblPr firstRow="1" firstCol="1" bandRow="1"/>
              <a:tblGrid>
                <a:gridCol w="2165422"/>
                <a:gridCol w="4038594"/>
                <a:gridCol w="1587434"/>
              </a:tblGrid>
              <a:tr h="459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Параметр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 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9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достижений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конкурсных мероприятиях различного уровня (районный, городской, всероссийский, международный):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9300" y="4652963"/>
            <a:ext cx="79216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</a:rPr>
              <a:t>Вопросы: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0000"/>
                </a:solidFill>
              </a:rPr>
              <a:t>Сколько работ может быть у одного учащегося?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0000"/>
                </a:solidFill>
              </a:rPr>
              <a:t>На сколько и на какие конференции может быть представлена одна и та же работа?</a:t>
            </a:r>
          </a:p>
        </p:txBody>
      </p:sp>
    </p:spTree>
    <p:extLst>
      <p:ext uri="{BB962C8B-B14F-4D97-AF65-F5344CB8AC3E}">
        <p14:creationId xmlns:p14="http://schemas.microsoft.com/office/powerpoint/2010/main" val="29118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chemeClr val="bg1"/>
                </a:solidFill>
              </a:rPr>
              <a:t>Качество портфолио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9512" y="1600200"/>
            <a:ext cx="8856984" cy="4525963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204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58487" y="332656"/>
            <a:ext cx="8229600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Всероссийский конкурс исследовательских работ «Тропой открытий В.И.Вернадского»</a:t>
            </a:r>
          </a:p>
        </p:txBody>
      </p:sp>
      <p:sp>
        <p:nvSpPr>
          <p:cNvPr id="70659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r>
              <a:rPr lang="ru-RU" altLang="ru-RU" sz="2800" dirty="0" smtClean="0"/>
              <a:t>Участники – учащиеся 5-х-7-х классов;</a:t>
            </a:r>
          </a:p>
          <a:p>
            <a:r>
              <a:rPr lang="ru-RU" altLang="ru-RU" sz="2800" dirty="0" smtClean="0"/>
              <a:t>Критерии, соответствующие возрасту участников;</a:t>
            </a:r>
          </a:p>
          <a:p>
            <a:r>
              <a:rPr lang="ru-RU" altLang="ru-RU" sz="2800" dirty="0" smtClean="0"/>
              <a:t>Секции: естественнонаучная,      гуманитарная;</a:t>
            </a:r>
          </a:p>
          <a:p>
            <a:r>
              <a:rPr lang="ru-RU" altLang="ru-RU" sz="2800" dirty="0" smtClean="0"/>
              <a:t>160 участников 23 региона.</a:t>
            </a:r>
          </a:p>
          <a:p>
            <a:endParaRPr lang="ru-RU" altLang="ru-RU" dirty="0" smtClean="0"/>
          </a:p>
        </p:txBody>
      </p:sp>
      <p:pic>
        <p:nvPicPr>
          <p:cNvPr id="70660" name="Picture 2" descr="http://volg-school5.ru/img/novosti/15042017/IMG_20170411_1346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0" y="4689475"/>
            <a:ext cx="2925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3" descr="D:\ТЕКСТЫ-3\чтения Вернадского\Логотип\Vernak bez goda s texto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750" y="4300538"/>
            <a:ext cx="249872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5" descr="http://www.oodi.ru/pictures/photoalbums/67/FA649A59B8EA31A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4075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7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229600" cy="1143000"/>
          </a:xfrm>
        </p:spPr>
        <p:txBody>
          <a:bodyPr/>
          <a:lstStyle/>
          <a:p>
            <a:pPr algn="l"/>
            <a:r>
              <a:rPr lang="ru-RU" altLang="ru-RU" sz="2800" b="1">
                <a:solidFill>
                  <a:schemeClr val="bg1"/>
                </a:solidFill>
              </a:rPr>
              <a:t>Всероссийский конкурс юношеских исследовательских работ им. В.И.Вернадского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1863" y="2781300"/>
            <a:ext cx="2890837" cy="3633788"/>
          </a:xfrm>
          <a:noFill/>
          <a:ln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14779" y="4365104"/>
            <a:ext cx="532839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</a:rPr>
              <a:t>Около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10 000 </a:t>
            </a:r>
            <a:r>
              <a:rPr lang="ru-RU" altLang="ru-RU" sz="2400" b="1" dirty="0">
                <a:solidFill>
                  <a:srgbClr val="000000"/>
                </a:solidFill>
              </a:rPr>
              <a:t>работ;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</a:rPr>
              <a:t>Более 70 регионов РФ;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</a:rPr>
              <a:t>37 </a:t>
            </a:r>
            <a:r>
              <a:rPr lang="ru-RU" altLang="ru-RU" sz="2400" b="1" dirty="0">
                <a:solidFill>
                  <a:srgbClr val="000000"/>
                </a:solidFill>
              </a:rPr>
              <a:t>региональных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конференций;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0000"/>
              </a:solidFill>
            </a:endParaRPr>
          </a:p>
        </p:txBody>
      </p:sp>
      <p:pic>
        <p:nvPicPr>
          <p:cNvPr id="16389" name="Picture 5" descr="пакет2-[Converted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73239"/>
            <a:ext cx="2663974" cy="237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4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ТЕКСТЫ-3\1\2016-10\2016-12\2016-12\IMG_05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35970" y="448957"/>
            <a:ext cx="5023987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0"/>
            <a:ext cx="8712968" cy="661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1" y="258091"/>
            <a:ext cx="3181350" cy="6374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0006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14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Нач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1939</Words>
  <Application>Microsoft Office PowerPoint</Application>
  <PresentationFormat>Экран (4:3)</PresentationFormat>
  <Paragraphs>467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44</vt:i4>
      </vt:variant>
    </vt:vector>
  </HeadingPairs>
  <TitlesOfParts>
    <vt:vector size="59" baseType="lpstr">
      <vt:lpstr>12_Оформление по умолчанию</vt:lpstr>
      <vt:lpstr>17_Оформление по умолчанию</vt:lpstr>
      <vt:lpstr>Оформление по умолчанию</vt:lpstr>
      <vt:lpstr>13_Оформление по умолчанию</vt:lpstr>
      <vt:lpstr>Начальная</vt:lpstr>
      <vt:lpstr>14_Оформление по умолчанию</vt:lpstr>
      <vt:lpstr>15_Оформление по умолчанию</vt:lpstr>
      <vt:lpstr>5_Оформление по умолчанию</vt:lpstr>
      <vt:lpstr>3_Оформление по умолчанию</vt:lpstr>
      <vt:lpstr>6_Оформление по умолчанию</vt:lpstr>
      <vt:lpstr>7_Оформление по умолчанию</vt:lpstr>
      <vt:lpstr>4_Оформление по умолчанию</vt:lpstr>
      <vt:lpstr>Ретро</vt:lpstr>
      <vt:lpstr>8_Оформление по умолчанию</vt:lpstr>
      <vt:lpstr>16_Оформление по умолчанию</vt:lpstr>
      <vt:lpstr> Оценка  исследовательских и проектных работ школьников: критерии, экспертные позиции</vt:lpstr>
      <vt:lpstr>Стратегия научно-технологического развития РФ</vt:lpstr>
      <vt:lpstr>Преемственность исследовательской и проектной деятельности</vt:lpstr>
      <vt:lpstr>Всероссийский конкурс исследовательских работ и творческих проектов дошкольников и младших школьников «Я-Исследователь»</vt:lpstr>
      <vt:lpstr>Всероссийский конкурс исследовательских работ «Тропой открытий В.И.Вернадского»</vt:lpstr>
      <vt:lpstr>Всероссийский конкурс юношеских исследовательских работ им. В.И.Вернадского</vt:lpstr>
      <vt:lpstr>Презентация PowerPoint</vt:lpstr>
      <vt:lpstr>Презентация PowerPoint</vt:lpstr>
      <vt:lpstr>Презентация PowerPoint</vt:lpstr>
      <vt:lpstr>Арт объект  создание биосистемы на основе картины Моне</vt:lpstr>
      <vt:lpstr>Виды экспертизы</vt:lpstr>
      <vt:lpstr>Презентация PowerPoint</vt:lpstr>
      <vt:lpstr>Образовательные результаты</vt:lpstr>
      <vt:lpstr>Развивающая мотивирующая экспертиза</vt:lpstr>
      <vt:lpstr>Оценка вклада каждого члена команды</vt:lpstr>
      <vt:lpstr>Качественная и количественная оценка показателей</vt:lpstr>
      <vt:lpstr>Пример диагностической карты</vt:lpstr>
      <vt:lpstr>Параметры и критерии оценки исследовательской работы (основная школа)</vt:lpstr>
      <vt:lpstr>Параметры и критерии оценки исследовательской работы (основная школа)</vt:lpstr>
      <vt:lpstr>Параметры и критерии оценки проектной работы (основная школа)</vt:lpstr>
      <vt:lpstr>Параметры и критерии оценки проектной работы (основная школа)</vt:lpstr>
      <vt:lpstr>Презентация PowerPoint</vt:lpstr>
      <vt:lpstr>Актуальность исследования</vt:lpstr>
      <vt:lpstr>Презентация PowerPoint</vt:lpstr>
      <vt:lpstr>Задачи исследования:</vt:lpstr>
      <vt:lpstr>Презентация PowerPoint</vt:lpstr>
      <vt:lpstr>Методы исследования:</vt:lpstr>
      <vt:lpstr>Сердечно - сосудистая система</vt:lpstr>
      <vt:lpstr>Презентация PowerPoint</vt:lpstr>
      <vt:lpstr>Лекарственные растения, применяемые для лечения и профилактики сердечно – сосудистых заболеваний</vt:lpstr>
      <vt:lpstr>Пустырник сердечный</vt:lpstr>
      <vt:lpstr>Анкетирование «Исследование роли фитотерапии при заболеваниях сердечно – сосудистой системы»</vt:lpstr>
      <vt:lpstr>Задачи анкетирования</vt:lpstr>
      <vt:lpstr>Проведение анкетирования</vt:lpstr>
      <vt:lpstr> 1 вопрос: «Как Вы считаете, заболевания сердечно – сосудистой системы являются наиболее распространенными в наше время?»</vt:lpstr>
      <vt:lpstr>2 вопрос: «Страдаете ли Вы заболеваниями сердечно – сосудистой системы?»</vt:lpstr>
      <vt:lpstr>5 вопрос: «Откуда Вы узнали про лекарственные растения, используемые для лечения сердечно - сосудистой системы, если Вы применяете их?» </vt:lpstr>
      <vt:lpstr>6 вопрос: «Знаете ли Вы растения, используемые для лечения сердечно – сосудистых заболеваний?»</vt:lpstr>
      <vt:lpstr>Выводы</vt:lpstr>
      <vt:lpstr>Какие ошибки в работе и как на них корректно указать автору?</vt:lpstr>
      <vt:lpstr>Какие вопросы к презентации правильны с точки зрения </vt:lpstr>
      <vt:lpstr>Контрольная сумма баллов для определения рейтинга конференции</vt:lpstr>
      <vt:lpstr>Количество начисляемых баллов учащемуся</vt:lpstr>
      <vt:lpstr>Качество портфолио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Оценка  исследовательских и проектных работ школьников: критерии, экспертные позиции</dc:title>
  <dc:creator>User</dc:creator>
  <cp:lastModifiedBy>User</cp:lastModifiedBy>
  <cp:revision>16</cp:revision>
  <dcterms:created xsi:type="dcterms:W3CDTF">2017-03-02T17:33:49Z</dcterms:created>
  <dcterms:modified xsi:type="dcterms:W3CDTF">2017-07-19T06:30:20Z</dcterms:modified>
</cp:coreProperties>
</file>