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351" r:id="rId2"/>
    <p:sldId id="352" r:id="rId3"/>
    <p:sldId id="353" r:id="rId4"/>
    <p:sldId id="354" r:id="rId5"/>
    <p:sldId id="355" r:id="rId6"/>
    <p:sldId id="356" r:id="rId7"/>
    <p:sldId id="464" r:id="rId8"/>
    <p:sldId id="467" r:id="rId9"/>
    <p:sldId id="357" r:id="rId10"/>
    <p:sldId id="358" r:id="rId11"/>
    <p:sldId id="361" r:id="rId12"/>
    <p:sldId id="496" r:id="rId13"/>
    <p:sldId id="420" r:id="rId14"/>
    <p:sldId id="494" r:id="rId15"/>
    <p:sldId id="495" r:id="rId16"/>
    <p:sldId id="425" r:id="rId17"/>
    <p:sldId id="426" r:id="rId18"/>
    <p:sldId id="427" r:id="rId19"/>
    <p:sldId id="432" r:id="rId20"/>
    <p:sldId id="433" r:id="rId21"/>
    <p:sldId id="435" r:id="rId22"/>
    <p:sldId id="437" r:id="rId23"/>
    <p:sldId id="439" r:id="rId24"/>
    <p:sldId id="446" r:id="rId25"/>
    <p:sldId id="447" r:id="rId26"/>
    <p:sldId id="448" r:id="rId27"/>
    <p:sldId id="449" r:id="rId28"/>
    <p:sldId id="450" r:id="rId29"/>
    <p:sldId id="501" r:id="rId30"/>
    <p:sldId id="454" r:id="rId31"/>
    <p:sldId id="455" r:id="rId32"/>
    <p:sldId id="456" r:id="rId33"/>
    <p:sldId id="457" r:id="rId34"/>
    <p:sldId id="461" r:id="rId35"/>
    <p:sldId id="499" r:id="rId36"/>
    <p:sldId id="489" r:id="rId37"/>
    <p:sldId id="502" r:id="rId38"/>
    <p:sldId id="491" r:id="rId39"/>
    <p:sldId id="507" r:id="rId40"/>
    <p:sldId id="408" r:id="rId41"/>
    <p:sldId id="409" r:id="rId42"/>
    <p:sldId id="410" r:id="rId43"/>
    <p:sldId id="411" r:id="rId44"/>
    <p:sldId id="412" r:id="rId45"/>
    <p:sldId id="413" r:id="rId46"/>
    <p:sldId id="414" r:id="rId47"/>
    <p:sldId id="415" r:id="rId48"/>
    <p:sldId id="508" r:id="rId49"/>
    <p:sldId id="417" r:id="rId50"/>
    <p:sldId id="418" r:id="rId51"/>
    <p:sldId id="504" r:id="rId52"/>
    <p:sldId id="506" r:id="rId53"/>
    <p:sldId id="505" r:id="rId54"/>
    <p:sldId id="419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46" autoAdjust="0"/>
    <p:restoredTop sz="94660"/>
  </p:normalViewPr>
  <p:slideViewPr>
    <p:cSldViewPr>
      <p:cViewPr>
        <p:scale>
          <a:sx n="116" d="100"/>
          <a:sy n="116" d="100"/>
        </p:scale>
        <p:origin x="-1688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46E0F-6246-4593-ABCF-63F9C277FE7B}" type="datetimeFigureOut">
              <a:rPr lang="ru-RU" smtClean="0"/>
              <a:t>20.12.17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DEDE24-1063-489B-A060-92BFF964E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609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0FE3130-9E16-4BCF-9B31-90124188F270}" type="slidenum">
              <a:rPr lang="ru-RU" smtClean="0"/>
              <a:pPr/>
              <a:t>3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273530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7B7A8-C6ED-450E-AECD-3775156CB342}" type="datetimeFigureOut">
              <a:rPr lang="ru-RU" smtClean="0"/>
              <a:t>20.12.17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F5310-B4E0-410B-8479-8361CCF5DD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524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7B7A8-C6ED-450E-AECD-3775156CB342}" type="datetimeFigureOut">
              <a:rPr lang="ru-RU" smtClean="0"/>
              <a:t>20.12.17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F5310-B4E0-410B-8479-8361CCF5DD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754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7B7A8-C6ED-450E-AECD-3775156CB342}" type="datetimeFigureOut">
              <a:rPr lang="ru-RU" smtClean="0"/>
              <a:t>20.12.17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F5310-B4E0-410B-8479-8361CCF5DD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262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7B7A8-C6ED-450E-AECD-3775156CB342}" type="datetimeFigureOut">
              <a:rPr lang="ru-RU" smtClean="0"/>
              <a:t>20.12.17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F5310-B4E0-410B-8479-8361CCF5DD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255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7B7A8-C6ED-450E-AECD-3775156CB342}" type="datetimeFigureOut">
              <a:rPr lang="ru-RU" smtClean="0"/>
              <a:t>20.12.17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F5310-B4E0-410B-8479-8361CCF5DD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131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7B7A8-C6ED-450E-AECD-3775156CB342}" type="datetimeFigureOut">
              <a:rPr lang="ru-RU" smtClean="0"/>
              <a:t>20.12.17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F5310-B4E0-410B-8479-8361CCF5DD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603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7B7A8-C6ED-450E-AECD-3775156CB342}" type="datetimeFigureOut">
              <a:rPr lang="ru-RU" smtClean="0"/>
              <a:t>20.12.17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F5310-B4E0-410B-8479-8361CCF5DD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535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7B7A8-C6ED-450E-AECD-3775156CB342}" type="datetimeFigureOut">
              <a:rPr lang="ru-RU" smtClean="0"/>
              <a:t>20.12.17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F5310-B4E0-410B-8479-8361CCF5DD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440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7B7A8-C6ED-450E-AECD-3775156CB342}" type="datetimeFigureOut">
              <a:rPr lang="ru-RU" smtClean="0"/>
              <a:t>20.12.17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F5310-B4E0-410B-8479-8361CCF5DD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992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7B7A8-C6ED-450E-AECD-3775156CB342}" type="datetimeFigureOut">
              <a:rPr lang="ru-RU" smtClean="0"/>
              <a:t>20.12.17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F5310-B4E0-410B-8479-8361CCF5DD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433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7B7A8-C6ED-450E-AECD-3775156CB342}" type="datetimeFigureOut">
              <a:rPr lang="ru-RU" smtClean="0"/>
              <a:t>20.12.17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F5310-B4E0-410B-8479-8361CCF5DD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706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7B7A8-C6ED-450E-AECD-3775156CB342}" type="datetimeFigureOut">
              <a:rPr lang="ru-RU" smtClean="0"/>
              <a:t>20.12.17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F5310-B4E0-410B-8479-8361CCF5DD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668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png"/><Relationship Id="rId6" Type="http://schemas.openxmlformats.org/officeDocument/2006/relationships/image" Target="../media/image23.jpe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eg"/><Relationship Id="rId5" Type="http://schemas.openxmlformats.org/officeDocument/2006/relationships/image" Target="../media/image27.png"/><Relationship Id="rId6" Type="http://schemas.openxmlformats.org/officeDocument/2006/relationships/image" Target="../media/image28.jpeg"/><Relationship Id="rId7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Relationship Id="rId3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jp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jp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4" Type="http://schemas.openxmlformats.org/officeDocument/2006/relationships/image" Target="../media/image52.JP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Relationship Id="rId3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Relationship Id="rId3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Relationship Id="rId3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Relationship Id="rId3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Relationship Id="rId3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4" Type="http://schemas.openxmlformats.org/officeDocument/2006/relationships/image" Target="../media/image60.JPG"/><Relationship Id="rId5" Type="http://schemas.openxmlformats.org/officeDocument/2006/relationships/image" Target="../media/image61.JPG"/><Relationship Id="rId6" Type="http://schemas.openxmlformats.org/officeDocument/2006/relationships/image" Target="../media/image62.JP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Relationship Id="rId3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9" Type="http://schemas.openxmlformats.org/officeDocument/2006/relationships/image" Target="../media/image72.png"/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437112"/>
            <a:ext cx="7488832" cy="2232249"/>
          </a:xfrm>
        </p:spPr>
        <p:txBody>
          <a:bodyPr>
            <a:normAutofit/>
          </a:bodyPr>
          <a:lstStyle/>
          <a:p>
            <a:pPr algn="just"/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err="1" smtClean="0"/>
              <a:t>Черосов</a:t>
            </a:r>
            <a:r>
              <a:rPr lang="ru-RU" sz="3600" dirty="0" smtClean="0"/>
              <a:t> М.М., Васильева В.А.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ИБПК СО РАН, СВФУ, 		ДДТ г. Якутска</a:t>
            </a:r>
            <a:br>
              <a:rPr lang="ru-RU" sz="2400" dirty="0" smtClean="0"/>
            </a:br>
            <a:r>
              <a:rPr lang="ru-RU" sz="2400" dirty="0" smtClean="0"/>
              <a:t>МАН РС(Я)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1268760"/>
            <a:ext cx="7128792" cy="3096344"/>
          </a:xfrm>
        </p:spPr>
        <p:txBody>
          <a:bodyPr>
            <a:normAutofit fontScale="62500" lnSpcReduction="20000"/>
          </a:bodyPr>
          <a:lstStyle/>
          <a:p>
            <a:r>
              <a:rPr lang="ru-RU" sz="6600" dirty="0" smtClean="0">
                <a:solidFill>
                  <a:srgbClr val="FF0000"/>
                </a:solidFill>
              </a:rPr>
              <a:t>Опыт работы квантумов Малой Академии наук детского технопарка «Кванториум» РС (Я) и дополнительное образование детей</a:t>
            </a:r>
            <a:endParaRPr lang="ru-RU" sz="5400" dirty="0"/>
          </a:p>
        </p:txBody>
      </p:sp>
      <p:pic>
        <p:nvPicPr>
          <p:cNvPr id="4" name="Picture 2" descr="http://kvantorium33.ru/images/appico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514776"/>
            <a:ext cx="1994994" cy="196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116632"/>
            <a:ext cx="1134637" cy="1138726"/>
          </a:xfrm>
          <a:prstGeom prst="rect">
            <a:avLst/>
          </a:prstGeom>
        </p:spPr>
      </p:pic>
      <p:pic>
        <p:nvPicPr>
          <p:cNvPr id="6" name="Picture 7" descr="http://lensky-kray.ru/media/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0152" y="25393"/>
            <a:ext cx="1180881" cy="1259607"/>
          </a:xfrm>
          <a:prstGeom prst="rect">
            <a:avLst/>
          </a:prstGeom>
          <a:noFill/>
        </p:spPr>
      </p:pic>
      <p:pic>
        <p:nvPicPr>
          <p:cNvPr id="7" name="Изображение 6" descr="imag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88640"/>
            <a:ext cx="1122558" cy="1049978"/>
          </a:xfrm>
          <a:prstGeom prst="rect">
            <a:avLst/>
          </a:prstGeom>
        </p:spPr>
      </p:pic>
      <p:pic>
        <p:nvPicPr>
          <p:cNvPr id="8" name="Рисунок 10" descr="images 2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86494" y="0"/>
            <a:ext cx="1357506" cy="1357506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188640"/>
            <a:ext cx="848900" cy="106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021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Line 2"/>
          <p:cNvSpPr>
            <a:spLocks noChangeShapeType="1"/>
          </p:cNvSpPr>
          <p:nvPr/>
        </p:nvSpPr>
        <p:spPr bwMode="auto">
          <a:xfrm flipH="1">
            <a:off x="2051051" y="1916113"/>
            <a:ext cx="2017713" cy="417671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4754" name="Line 3"/>
          <p:cNvSpPr>
            <a:spLocks noChangeShapeType="1"/>
          </p:cNvSpPr>
          <p:nvPr/>
        </p:nvSpPr>
        <p:spPr bwMode="auto">
          <a:xfrm>
            <a:off x="4211639" y="1916115"/>
            <a:ext cx="1944687" cy="424973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4755" name="Line 4"/>
          <p:cNvSpPr>
            <a:spLocks noChangeShapeType="1"/>
          </p:cNvSpPr>
          <p:nvPr/>
        </p:nvSpPr>
        <p:spPr bwMode="auto">
          <a:xfrm>
            <a:off x="2051050" y="6092825"/>
            <a:ext cx="4033838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9989" name="Text Box 5"/>
          <p:cNvSpPr txBox="1">
            <a:spLocks noChangeArrowheads="1"/>
          </p:cNvSpPr>
          <p:nvPr/>
        </p:nvSpPr>
        <p:spPr bwMode="auto">
          <a:xfrm>
            <a:off x="4860925" y="1881190"/>
            <a:ext cx="23050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ru-RU" sz="4000" dirty="0" smtClean="0">
                <a:solidFill>
                  <a:srgbClr val="FF0000"/>
                </a:solidFill>
              </a:rPr>
              <a:t>Ученик - ученики</a:t>
            </a:r>
            <a:endParaRPr kumimoji="0" lang="ru-RU" sz="4000" dirty="0">
              <a:solidFill>
                <a:srgbClr val="FF0000"/>
              </a:solidFill>
            </a:endParaRPr>
          </a:p>
        </p:txBody>
      </p:sp>
      <p:sp>
        <p:nvSpPr>
          <p:cNvPr id="169990" name="Text Box 6"/>
          <p:cNvSpPr txBox="1">
            <a:spLocks noChangeArrowheads="1"/>
          </p:cNvSpPr>
          <p:nvPr/>
        </p:nvSpPr>
        <p:spPr bwMode="auto">
          <a:xfrm>
            <a:off x="6156325" y="5157790"/>
            <a:ext cx="23050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ru-RU" sz="4000" dirty="0" smtClean="0">
                <a:solidFill>
                  <a:srgbClr val="CC3300"/>
                </a:solidFill>
              </a:rPr>
              <a:t>Ученый, практик</a:t>
            </a:r>
            <a:endParaRPr kumimoji="0" lang="ru-RU" sz="4000" dirty="0">
              <a:solidFill>
                <a:srgbClr val="CC3300"/>
              </a:solidFill>
            </a:endParaRPr>
          </a:p>
        </p:txBody>
      </p:sp>
      <p:sp>
        <p:nvSpPr>
          <p:cNvPr id="169991" name="Text Box 7"/>
          <p:cNvSpPr txBox="1">
            <a:spLocks noChangeArrowheads="1"/>
          </p:cNvSpPr>
          <p:nvPr/>
        </p:nvSpPr>
        <p:spPr bwMode="auto">
          <a:xfrm>
            <a:off x="251520" y="4919008"/>
            <a:ext cx="230505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ru-RU" sz="4000" dirty="0" smtClean="0">
                <a:solidFill>
                  <a:srgbClr val="000099"/>
                </a:solidFill>
              </a:rPr>
              <a:t>Учитель, педагог ДО</a:t>
            </a:r>
            <a:endParaRPr kumimoji="0" lang="ru-RU" sz="4000" dirty="0">
              <a:solidFill>
                <a:srgbClr val="000099"/>
              </a:solidFill>
            </a:endParaRPr>
          </a:p>
        </p:txBody>
      </p:sp>
      <p:sp>
        <p:nvSpPr>
          <p:cNvPr id="169992" name="Line 8"/>
          <p:cNvSpPr>
            <a:spLocks noChangeShapeType="1"/>
          </p:cNvSpPr>
          <p:nvPr/>
        </p:nvSpPr>
        <p:spPr bwMode="auto">
          <a:xfrm flipV="1">
            <a:off x="1258888" y="3068638"/>
            <a:ext cx="0" cy="2305050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9993" name="Line 9"/>
          <p:cNvSpPr>
            <a:spLocks noChangeShapeType="1"/>
          </p:cNvSpPr>
          <p:nvPr/>
        </p:nvSpPr>
        <p:spPr bwMode="auto">
          <a:xfrm flipV="1">
            <a:off x="7308850" y="4365625"/>
            <a:ext cx="0" cy="863600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9994" name="Line 10"/>
          <p:cNvSpPr>
            <a:spLocks noChangeShapeType="1"/>
          </p:cNvSpPr>
          <p:nvPr/>
        </p:nvSpPr>
        <p:spPr bwMode="auto">
          <a:xfrm flipH="1" flipV="1">
            <a:off x="4140201" y="2060577"/>
            <a:ext cx="71438" cy="3960813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4762" name="Text Box 11"/>
          <p:cNvSpPr txBox="1">
            <a:spLocks noChangeArrowheads="1"/>
          </p:cNvSpPr>
          <p:nvPr/>
        </p:nvSpPr>
        <p:spPr bwMode="auto">
          <a:xfrm>
            <a:off x="133350" y="188913"/>
            <a:ext cx="835183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kumimoji="0" lang="ru-RU" sz="3600" dirty="0"/>
              <a:t>Основной принцип любой </a:t>
            </a:r>
            <a:r>
              <a:rPr kumimoji="0" lang="ru-RU" sz="3600" dirty="0" smtClean="0"/>
              <a:t>проектной и творческой </a:t>
            </a:r>
            <a:r>
              <a:rPr kumimoji="0" lang="ru-RU" sz="3600" dirty="0"/>
              <a:t>работы - </a:t>
            </a:r>
            <a:r>
              <a:rPr kumimoji="0" lang="ru-RU" sz="4800" b="1" dirty="0">
                <a:solidFill>
                  <a:srgbClr val="1717FF"/>
                </a:solidFill>
              </a:rPr>
              <a:t>«</a:t>
            </a:r>
            <a:r>
              <a:rPr kumimoji="0" lang="ru-RU" sz="4000" b="1" dirty="0">
                <a:solidFill>
                  <a:srgbClr val="1717FF"/>
                </a:solidFill>
              </a:rPr>
              <a:t>три</a:t>
            </a:r>
            <a:r>
              <a:rPr kumimoji="0" lang="ru-RU" sz="4800" b="1" dirty="0">
                <a:solidFill>
                  <a:srgbClr val="1717FF"/>
                </a:solidFill>
              </a:rPr>
              <a:t> </a:t>
            </a:r>
            <a:r>
              <a:rPr kumimoji="0" lang="ru-RU" sz="4800" b="1" dirty="0">
                <a:solidFill>
                  <a:srgbClr val="FF0000"/>
                </a:solidFill>
              </a:rPr>
              <a:t>У</a:t>
            </a:r>
            <a:r>
              <a:rPr kumimoji="0" lang="ru-RU" sz="4800" b="1" dirty="0">
                <a:solidFill>
                  <a:srgbClr val="1717FF"/>
                </a:solidFill>
              </a:rPr>
              <a:t>»</a:t>
            </a:r>
          </a:p>
        </p:txBody>
      </p:sp>
      <p:pic>
        <p:nvPicPr>
          <p:cNvPr id="12" name="Picture 2" descr="http://kvantorium33.ru/images/appico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046" y="2060848"/>
            <a:ext cx="1277212" cy="125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http://lensky-kray.ru/media/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68344" y="3558614"/>
            <a:ext cx="1299160" cy="13857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1747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-0.68671 L -0.00382 -0.8966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699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4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89" grpId="0"/>
      <p:bldP spid="169990" grpId="0"/>
      <p:bldP spid="169991" grpId="0"/>
      <p:bldP spid="169992" grpId="0" animBg="1"/>
      <p:bldP spid="169993" grpId="0" animBg="1"/>
      <p:bldP spid="169994" grpId="0" animBg="1"/>
      <p:bldP spid="16999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00FF"/>
                </a:solidFill>
              </a:rPr>
              <a:t>КВАНТУМЫ </a:t>
            </a:r>
            <a:br>
              <a:rPr lang="ru-RU" sz="3600" b="1" dirty="0" smtClean="0">
                <a:solidFill>
                  <a:srgbClr val="0000FF"/>
                </a:solidFill>
              </a:rPr>
            </a:br>
            <a:r>
              <a:rPr lang="ru-RU" sz="3600" b="1" dirty="0" smtClean="0">
                <a:solidFill>
                  <a:srgbClr val="0000FF"/>
                </a:solidFill>
              </a:rPr>
              <a:t>Малой Академии наук РС (Я)</a:t>
            </a:r>
            <a:br>
              <a:rPr lang="ru-RU" sz="3600" b="1" dirty="0" smtClean="0">
                <a:solidFill>
                  <a:srgbClr val="0000FF"/>
                </a:solidFill>
              </a:rPr>
            </a:br>
            <a:r>
              <a:rPr lang="ru-RU" sz="3600" b="1" dirty="0" smtClean="0">
                <a:solidFill>
                  <a:srgbClr val="0000FF"/>
                </a:solidFill>
              </a:rPr>
              <a:t>(</a:t>
            </a:r>
            <a:r>
              <a:rPr lang="ru-RU" sz="3600" b="1" dirty="0" err="1" smtClean="0">
                <a:solidFill>
                  <a:srgbClr val="0000FF"/>
                </a:solidFill>
              </a:rPr>
              <a:t>гео</a:t>
            </a:r>
            <a:r>
              <a:rPr lang="ru-RU" sz="3600" b="1" dirty="0" smtClean="0">
                <a:solidFill>
                  <a:srgbClr val="0000FF"/>
                </a:solidFill>
              </a:rPr>
              <a:t>-, </a:t>
            </a:r>
            <a:r>
              <a:rPr lang="ru-RU" sz="3600" b="1" dirty="0" err="1" smtClean="0">
                <a:solidFill>
                  <a:srgbClr val="0000FF"/>
                </a:solidFill>
              </a:rPr>
              <a:t>аэро</a:t>
            </a:r>
            <a:r>
              <a:rPr lang="ru-RU" sz="3600" b="1" dirty="0" smtClean="0">
                <a:solidFill>
                  <a:srgbClr val="0000FF"/>
                </a:solidFill>
              </a:rPr>
              <a:t>- и </a:t>
            </a:r>
            <a:r>
              <a:rPr lang="ru-RU" sz="3600" b="1" dirty="0" err="1" smtClean="0">
                <a:solidFill>
                  <a:srgbClr val="0000FF"/>
                </a:solidFill>
              </a:rPr>
              <a:t>космоквантумы</a:t>
            </a:r>
            <a:r>
              <a:rPr lang="ru-RU" sz="3600" b="1" dirty="0" smtClean="0">
                <a:solidFill>
                  <a:srgbClr val="0000FF"/>
                </a:solidFill>
              </a:rPr>
              <a:t>)</a:t>
            </a:r>
            <a:endParaRPr lang="ru-RU" sz="3600" b="1" dirty="0">
              <a:solidFill>
                <a:srgbClr val="0000FF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2060848"/>
            <a:ext cx="8280920" cy="2664296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Основа квантумов была заложена еще 2004 году в Физико-математическом форуме «Ленский край» первым Президентом РС (Я) М.Е. Николаевым, который передал в ФМФ </a:t>
            </a:r>
            <a:r>
              <a:rPr lang="ru-RU" sz="2400" b="1" dirty="0" smtClean="0">
                <a:solidFill>
                  <a:srgbClr val="0000FF"/>
                </a:solidFill>
              </a:rPr>
              <a:t>станцию приема космических снимков низкого разрешения «Алиса» фирмы «</a:t>
            </a:r>
            <a:r>
              <a:rPr lang="ru-RU" sz="2400" b="1" dirty="0" err="1" smtClean="0">
                <a:solidFill>
                  <a:srgbClr val="0000FF"/>
                </a:solidFill>
              </a:rPr>
              <a:t>Сканэкс</a:t>
            </a:r>
            <a:r>
              <a:rPr lang="ru-RU" sz="2400" b="1" dirty="0" smtClean="0">
                <a:solidFill>
                  <a:srgbClr val="0000FF"/>
                </a:solidFill>
              </a:rPr>
              <a:t>»</a:t>
            </a:r>
            <a:endParaRPr lang="ru-RU" sz="2400" b="1" dirty="0">
              <a:solidFill>
                <a:srgbClr val="0000FF"/>
              </a:solidFill>
            </a:endParaRPr>
          </a:p>
          <a:p>
            <a:r>
              <a:rPr lang="ru-RU" sz="2400" dirty="0" smtClean="0">
                <a:solidFill>
                  <a:schemeClr val="tx1"/>
                </a:solidFill>
              </a:rPr>
              <a:t>Все квантумы МАН связаны с воздухом – технологиями полета.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Изображение 3" descr="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941168"/>
            <a:ext cx="1800200" cy="1729450"/>
          </a:xfrm>
          <a:prstGeom prst="rect">
            <a:avLst/>
          </a:prstGeom>
        </p:spPr>
      </p:pic>
      <p:pic>
        <p:nvPicPr>
          <p:cNvPr id="5" name="Изображение 4" descr="imag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941168"/>
            <a:ext cx="2525581" cy="1680660"/>
          </a:xfrm>
          <a:prstGeom prst="rect">
            <a:avLst/>
          </a:prstGeom>
        </p:spPr>
      </p:pic>
      <p:pic>
        <p:nvPicPr>
          <p:cNvPr id="6" name="Изображение 5" descr="images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941168"/>
            <a:ext cx="2592541" cy="1740976"/>
          </a:xfrm>
          <a:prstGeom prst="rect">
            <a:avLst/>
          </a:prstGeom>
        </p:spPr>
      </p:pic>
      <p:pic>
        <p:nvPicPr>
          <p:cNvPr id="7" name="Picture 7" descr="http://lensky-kray.ru/media/logo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68344" y="28190"/>
            <a:ext cx="1288734" cy="1374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2831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Соединение различных конкурсов в проекте «</a:t>
            </a:r>
            <a:r>
              <a:rPr lang="ru-RU" sz="3600" b="1" dirty="0" err="1" smtClean="0">
                <a:solidFill>
                  <a:srgbClr val="FF0000"/>
                </a:solidFill>
              </a:rPr>
              <a:t>Кванториум</a:t>
            </a:r>
            <a:r>
              <a:rPr lang="ru-RU" sz="3600" b="1" dirty="0" smtClean="0">
                <a:solidFill>
                  <a:srgbClr val="FF0000"/>
                </a:solidFill>
              </a:rPr>
              <a:t>»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196752"/>
            <a:ext cx="8640960" cy="547260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>«Шаг в будущее» </a:t>
            </a:r>
            <a:r>
              <a:rPr lang="ru-RU" sz="2400" dirty="0" smtClean="0"/>
              <a:t>– исследовательское и проектное направление.</a:t>
            </a:r>
          </a:p>
          <a:p>
            <a:r>
              <a:rPr lang="ru-RU" sz="2400" b="1" dirty="0" smtClean="0">
                <a:solidFill>
                  <a:srgbClr val="0000FF"/>
                </a:solidFill>
              </a:rPr>
              <a:t>«</a:t>
            </a:r>
            <a:r>
              <a:rPr lang="en-US" sz="2400" b="1" dirty="0" smtClean="0">
                <a:solidFill>
                  <a:srgbClr val="0000FF"/>
                </a:solidFill>
              </a:rPr>
              <a:t>Worlds Skills</a:t>
            </a:r>
            <a:r>
              <a:rPr lang="ru-RU" sz="2400" b="1" dirty="0" smtClean="0">
                <a:solidFill>
                  <a:srgbClr val="0000FF"/>
                </a:solidFill>
              </a:rPr>
              <a:t>» направление Юниор, «</a:t>
            </a:r>
            <a:r>
              <a:rPr lang="en-US" sz="2400" b="1" dirty="0" smtClean="0">
                <a:solidFill>
                  <a:srgbClr val="0000FF"/>
                </a:solidFill>
              </a:rPr>
              <a:t>Junior</a:t>
            </a:r>
            <a:r>
              <a:rPr lang="ru-RU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</a:rPr>
              <a:t>Skills</a:t>
            </a:r>
            <a:r>
              <a:rPr lang="ru-RU" sz="2400" b="1" dirty="0" smtClean="0">
                <a:solidFill>
                  <a:srgbClr val="0000FF"/>
                </a:solidFill>
              </a:rPr>
              <a:t>» </a:t>
            </a:r>
            <a:r>
              <a:rPr lang="ru-RU" sz="2400" dirty="0" smtClean="0"/>
              <a:t>- техниче</a:t>
            </a:r>
            <a:r>
              <a:rPr lang="ru-RU" sz="2400" dirty="0"/>
              <a:t>с</a:t>
            </a:r>
            <a:r>
              <a:rPr lang="ru-RU" sz="2400" dirty="0" smtClean="0"/>
              <a:t>кое направление практического содержания.</a:t>
            </a:r>
          </a:p>
          <a:p>
            <a:r>
              <a:rPr lang="ru-RU" sz="2400" b="1" dirty="0" smtClean="0">
                <a:solidFill>
                  <a:srgbClr val="0000FF"/>
                </a:solidFill>
              </a:rPr>
              <a:t>«</a:t>
            </a:r>
            <a:r>
              <a:rPr lang="ru-RU" sz="2400" b="1" dirty="0" err="1" smtClean="0">
                <a:solidFill>
                  <a:srgbClr val="0000FF"/>
                </a:solidFill>
              </a:rPr>
              <a:t>Кванториум</a:t>
            </a:r>
            <a:r>
              <a:rPr lang="ru-RU" sz="2400" b="1" dirty="0" smtClean="0">
                <a:solidFill>
                  <a:srgbClr val="0000FF"/>
                </a:solidFill>
              </a:rPr>
              <a:t>» </a:t>
            </a:r>
            <a:r>
              <a:rPr lang="ru-RU" sz="2400" dirty="0" smtClean="0"/>
              <a:t>- проектная деятельность в техническом направлении.</a:t>
            </a:r>
          </a:p>
          <a:p>
            <a:r>
              <a:rPr lang="ru-RU" sz="2400" b="1" dirty="0" smtClean="0">
                <a:solidFill>
                  <a:srgbClr val="0000FF"/>
                </a:solidFill>
              </a:rPr>
              <a:t>ОЦ «Сириус» </a:t>
            </a:r>
            <a:r>
              <a:rPr lang="ru-RU" sz="2400" dirty="0" smtClean="0"/>
              <a:t>- командная деятельность в техническом направлении.</a:t>
            </a:r>
          </a:p>
          <a:p>
            <a:pPr marL="0" indent="0">
              <a:buNone/>
            </a:pPr>
            <a:r>
              <a:rPr lang="ru-RU" sz="2400" b="1" dirty="0" smtClean="0"/>
              <a:t>Направления</a:t>
            </a:r>
          </a:p>
          <a:p>
            <a:r>
              <a:rPr lang="ru-RU" sz="2400" b="1" dirty="0" err="1" smtClean="0">
                <a:solidFill>
                  <a:srgbClr val="0000FF"/>
                </a:solidFill>
              </a:rPr>
              <a:t>Геоквантум</a:t>
            </a:r>
            <a:r>
              <a:rPr lang="ru-RU" sz="2400" dirty="0" smtClean="0"/>
              <a:t> (</a:t>
            </a:r>
            <a:r>
              <a:rPr lang="ru-RU" sz="2400" dirty="0" err="1" smtClean="0"/>
              <a:t>Геоинформатика</a:t>
            </a:r>
            <a:r>
              <a:rPr lang="ru-RU" sz="2400" dirty="0" smtClean="0"/>
              <a:t>)</a:t>
            </a:r>
          </a:p>
          <a:p>
            <a:r>
              <a:rPr lang="ru-RU" sz="2400" b="1" dirty="0" err="1" smtClean="0">
                <a:solidFill>
                  <a:srgbClr val="0000FF"/>
                </a:solidFill>
              </a:rPr>
              <a:t>Аэроквантум</a:t>
            </a:r>
            <a:r>
              <a:rPr lang="ru-RU" sz="2400" dirty="0" smtClean="0"/>
              <a:t> (</a:t>
            </a:r>
            <a:r>
              <a:rPr lang="ru-RU" sz="2400" dirty="0" err="1" smtClean="0"/>
              <a:t>Аэро</a:t>
            </a:r>
            <a:r>
              <a:rPr lang="ru-RU" sz="2400" dirty="0" smtClean="0"/>
              <a:t> направление – </a:t>
            </a:r>
            <a:r>
              <a:rPr lang="ru-RU" sz="2400" dirty="0" err="1" smtClean="0"/>
              <a:t>беспилотники</a:t>
            </a:r>
            <a:r>
              <a:rPr lang="ru-RU" sz="2400" dirty="0" smtClean="0"/>
              <a:t>)</a:t>
            </a:r>
          </a:p>
          <a:p>
            <a:r>
              <a:rPr lang="ru-RU" sz="2400" b="1" dirty="0" err="1" smtClean="0">
                <a:solidFill>
                  <a:srgbClr val="0000FF"/>
                </a:solidFill>
              </a:rPr>
              <a:t>Космоквантум</a:t>
            </a:r>
            <a:r>
              <a:rPr lang="ru-RU" sz="2400" b="1" dirty="0" smtClean="0">
                <a:solidFill>
                  <a:srgbClr val="0000FF"/>
                </a:solidFill>
              </a:rPr>
              <a:t> </a:t>
            </a:r>
            <a:r>
              <a:rPr lang="ru-RU" sz="2400" dirty="0" smtClean="0"/>
              <a:t>(Аэрокосмическая инженерия, инженерия космических систем)</a:t>
            </a:r>
          </a:p>
        </p:txBody>
      </p:sp>
      <p:pic>
        <p:nvPicPr>
          <p:cNvPr id="4" name="Picture 2" descr="http://kvantorium33.ru/images/appico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92696"/>
            <a:ext cx="1277212" cy="125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117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19256" cy="3484983"/>
          </a:xfrm>
        </p:spPr>
        <p:txBody>
          <a:bodyPr>
            <a:normAutofit/>
          </a:bodyPr>
          <a:lstStyle/>
          <a:p>
            <a:r>
              <a:rPr lang="ru-RU" sz="2800" b="1" dirty="0"/>
              <a:t>	</a:t>
            </a:r>
            <a:r>
              <a:rPr lang="ru-RU" sz="2800" b="1" dirty="0" err="1"/>
              <a:t>Квантумы</a:t>
            </a:r>
            <a:r>
              <a:rPr lang="ru-RU" sz="2800" b="1" dirty="0"/>
              <a:t>, курируемые Малой Академией наук РС (Я) (</a:t>
            </a:r>
            <a:r>
              <a:rPr lang="en-US" sz="2800" dirty="0" err="1"/>
              <a:t>lensky-kray.ru</a:t>
            </a:r>
            <a:r>
              <a:rPr lang="en-US" sz="2800" dirty="0"/>
              <a:t>)</a:t>
            </a:r>
            <a:endParaRPr lang="ru-RU" sz="2800" dirty="0"/>
          </a:p>
          <a:p>
            <a:r>
              <a:rPr lang="ru-RU" sz="2800" dirty="0"/>
              <a:t>1. ГЕОКВАНТУМ (геоинформационные системы (ГИС), дистанционное зондирование и аэрофотосъёмка, картография, моделирование 3</a:t>
            </a:r>
            <a:r>
              <a:rPr lang="en-US" sz="2800" dirty="0"/>
              <a:t>D</a:t>
            </a:r>
            <a:r>
              <a:rPr lang="ru-RU" sz="2800" dirty="0"/>
              <a:t> объектов, основы пилотирования БПЛА (беспилотные летательные аппараты))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5" name="Изображение 4" descr="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085184"/>
            <a:ext cx="2179841" cy="1509742"/>
          </a:xfrm>
          <a:prstGeom prst="rect">
            <a:avLst/>
          </a:prstGeom>
        </p:spPr>
      </p:pic>
      <p:pic>
        <p:nvPicPr>
          <p:cNvPr id="6" name="Изображение 5" descr="imag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88640"/>
            <a:ext cx="2451217" cy="1321735"/>
          </a:xfrm>
          <a:prstGeom prst="rect">
            <a:avLst/>
          </a:prstGeom>
        </p:spPr>
      </p:pic>
      <p:pic>
        <p:nvPicPr>
          <p:cNvPr id="7" name="Изображение 6" descr="129-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797152"/>
            <a:ext cx="3851920" cy="1868215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8520" y="260648"/>
            <a:ext cx="5030897" cy="115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59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	</a:t>
            </a:r>
            <a:r>
              <a:rPr lang="ru-RU" b="1" dirty="0" err="1"/>
              <a:t>Квантумы</a:t>
            </a:r>
            <a:r>
              <a:rPr lang="ru-RU" b="1" dirty="0"/>
              <a:t>, курируемые Малой Академией наук РС (Я) (</a:t>
            </a:r>
            <a:r>
              <a:rPr lang="en-US" dirty="0" err="1"/>
              <a:t>lensky-kray.ru</a:t>
            </a:r>
            <a:r>
              <a:rPr lang="en-US" dirty="0"/>
              <a:t>)</a:t>
            </a:r>
            <a:endParaRPr lang="ru-RU" dirty="0"/>
          </a:p>
          <a:p>
            <a:r>
              <a:rPr lang="ru-RU" sz="2800" dirty="0" smtClean="0"/>
              <a:t>2</a:t>
            </a:r>
            <a:r>
              <a:rPr lang="ru-RU" sz="2800" dirty="0"/>
              <a:t>. АЭРОКВАНТУМ (аэродинамика и конструирование беспилотных летательных аппаратов, радиоэлектроника и </a:t>
            </a:r>
            <a:r>
              <a:rPr lang="ru-RU" sz="2800" dirty="0" err="1"/>
              <a:t>схемотехника</a:t>
            </a:r>
            <a:r>
              <a:rPr lang="ru-RU" sz="2800" dirty="0"/>
              <a:t>, программирование микроконтроллеров, лётная эксплуатация БАС (беспилотных автоматических систем))</a:t>
            </a:r>
          </a:p>
          <a:p>
            <a:r>
              <a:rPr lang="ru-RU" dirty="0"/>
              <a:t>	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2" y="188640"/>
            <a:ext cx="5030897" cy="1152914"/>
          </a:xfrm>
          <a:prstGeom prst="rect">
            <a:avLst/>
          </a:prstGeom>
        </p:spPr>
      </p:pic>
      <p:pic>
        <p:nvPicPr>
          <p:cNvPr id="5" name="Изображение 4" descr="imag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9998"/>
            <a:ext cx="3045653" cy="1318002"/>
          </a:xfrm>
          <a:prstGeom prst="rect">
            <a:avLst/>
          </a:prstGeom>
        </p:spPr>
      </p:pic>
      <p:pic>
        <p:nvPicPr>
          <p:cNvPr id="6" name="Изображение 5" descr="images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5662786"/>
            <a:ext cx="2102595" cy="1177454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5589240"/>
            <a:ext cx="2258092" cy="1268760"/>
          </a:xfrm>
          <a:prstGeom prst="rect">
            <a:avLst/>
          </a:prstGeom>
        </p:spPr>
      </p:pic>
      <p:pic>
        <p:nvPicPr>
          <p:cNvPr id="8" name="Изображение 7" descr="images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5568953"/>
            <a:ext cx="1549737" cy="1296144"/>
          </a:xfrm>
          <a:prstGeom prst="rect">
            <a:avLst/>
          </a:prstGeom>
        </p:spPr>
      </p:pic>
      <p:pic>
        <p:nvPicPr>
          <p:cNvPr id="10" name="Изображение 9" descr="2c946f96545669c62b0efda96aab7e4f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60648"/>
            <a:ext cx="2448312" cy="130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19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556992"/>
          </a:xfrm>
        </p:spPr>
        <p:txBody>
          <a:bodyPr>
            <a:normAutofit/>
          </a:bodyPr>
          <a:lstStyle/>
          <a:p>
            <a:r>
              <a:rPr lang="ru-RU" b="1" dirty="0"/>
              <a:t>	</a:t>
            </a:r>
            <a:r>
              <a:rPr lang="ru-RU" b="1" dirty="0" err="1"/>
              <a:t>Квантумы</a:t>
            </a:r>
            <a:r>
              <a:rPr lang="ru-RU" b="1" dirty="0"/>
              <a:t>, курируемые Малой Академией наук РС (Я) (</a:t>
            </a:r>
            <a:r>
              <a:rPr lang="en-US" dirty="0" err="1"/>
              <a:t>lensky-kray.ru</a:t>
            </a:r>
            <a:r>
              <a:rPr lang="en-US" dirty="0"/>
              <a:t>)</a:t>
            </a:r>
            <a:endParaRPr lang="ru-RU" dirty="0"/>
          </a:p>
          <a:p>
            <a:r>
              <a:rPr lang="ru-RU" sz="2800" dirty="0" smtClean="0"/>
              <a:t>3</a:t>
            </a:r>
            <a:r>
              <a:rPr lang="ru-RU" sz="2800" dirty="0"/>
              <a:t>. КОСМОКВАНТУМ (физико-математические основы космонавтики, электротехники, радиотехники, электроники и </a:t>
            </a:r>
            <a:r>
              <a:rPr lang="ru-RU" sz="2800" dirty="0" err="1"/>
              <a:t>фотоники</a:t>
            </a:r>
            <a:r>
              <a:rPr lang="ru-RU" sz="2800" dirty="0"/>
              <a:t>, конструирование малых искусственных спутников </a:t>
            </a:r>
            <a:r>
              <a:rPr lang="ru-RU" sz="2800" dirty="0" smtClean="0"/>
              <a:t>Земли</a:t>
            </a:r>
            <a:r>
              <a:rPr lang="en-US" sz="2800" dirty="0" smtClean="0"/>
              <a:t>. </a:t>
            </a:r>
            <a:endParaRPr lang="ru-RU" sz="2800" dirty="0" smtClean="0"/>
          </a:p>
          <a:p>
            <a:endParaRPr lang="ru-RU" sz="2800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447286"/>
            <a:ext cx="5030897" cy="1152914"/>
          </a:xfrm>
          <a:prstGeom prst="rect">
            <a:avLst/>
          </a:prstGeom>
        </p:spPr>
      </p:pic>
      <p:pic>
        <p:nvPicPr>
          <p:cNvPr id="6" name="Изображение 5" descr="3c3bf4b0333be0fb65c62aa7fa3dfff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60648"/>
            <a:ext cx="2758064" cy="1337243"/>
          </a:xfrm>
          <a:prstGeom prst="rect">
            <a:avLst/>
          </a:prstGeom>
        </p:spPr>
      </p:pic>
      <p:pic>
        <p:nvPicPr>
          <p:cNvPr id="7" name="Изображение 6" descr="images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025605"/>
            <a:ext cx="1800200" cy="1800200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952" y="5051203"/>
            <a:ext cx="2412168" cy="1806797"/>
          </a:xfrm>
          <a:prstGeom prst="rect">
            <a:avLst/>
          </a:prstGeom>
        </p:spPr>
      </p:pic>
      <p:pic>
        <p:nvPicPr>
          <p:cNvPr id="8" name="Изображение 7" descr="images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5036464"/>
            <a:ext cx="2232248" cy="1787577"/>
          </a:xfrm>
          <a:prstGeom prst="rect">
            <a:avLst/>
          </a:prstGeom>
        </p:spPr>
      </p:pic>
      <p:pic>
        <p:nvPicPr>
          <p:cNvPr id="11" name="Изображение 10" descr="dWdyYW5vdy5ydS93cC1jb250ZW50L3VwbG9hZHMvMjAxNS8xMS9JTUdfMzQ5NzEuanBnP19faWQ9NzA5MzI=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068475"/>
            <a:ext cx="2699792" cy="180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19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1 направление - </a:t>
            </a:r>
            <a:r>
              <a:rPr lang="ru-RU" dirty="0" err="1" smtClean="0"/>
              <a:t>геопозиционирование</a:t>
            </a:r>
            <a:endParaRPr lang="ru-RU" dirty="0"/>
          </a:p>
        </p:txBody>
      </p:sp>
      <p:pic>
        <p:nvPicPr>
          <p:cNvPr id="4" name="Содержимое 3" descr="IMG-20170702-WA000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413" r="-102413"/>
          <a:stretch>
            <a:fillRect/>
          </a:stretch>
        </p:blipFill>
        <p:spPr>
          <a:xfrm>
            <a:off x="-2628800" y="1556792"/>
            <a:ext cx="8642350" cy="5040312"/>
          </a:xfrm>
        </p:spPr>
      </p:pic>
      <p:sp>
        <p:nvSpPr>
          <p:cNvPr id="5" name="TextBox 4"/>
          <p:cNvSpPr txBox="1"/>
          <p:nvPr/>
        </p:nvSpPr>
        <p:spPr>
          <a:xfrm>
            <a:off x="3779912" y="1844824"/>
            <a:ext cx="49685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 программе </a:t>
            </a:r>
            <a:r>
              <a:rPr lang="en-US" sz="2400" dirty="0" err="1" smtClean="0"/>
              <a:t>NextGIS</a:t>
            </a:r>
            <a:r>
              <a:rPr lang="en-US" sz="2400" dirty="0" smtClean="0"/>
              <a:t> </a:t>
            </a:r>
            <a:r>
              <a:rPr lang="ru-RU" sz="2400" dirty="0" smtClean="0"/>
              <a:t>были получены маршруты по детскому лагерю</a:t>
            </a:r>
          </a:p>
          <a:p>
            <a:r>
              <a:rPr lang="ru-RU" sz="2400" dirty="0" smtClean="0"/>
              <a:t>Далее эти маршруты будут использованы для привязки других продуктов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Изображение 5" descr="imag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5157192"/>
            <a:ext cx="2451217" cy="132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12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>2 направление – создание </a:t>
            </a:r>
            <a:r>
              <a:rPr lang="en-US" sz="3600" dirty="0" smtClean="0"/>
              <a:t>3D </a:t>
            </a:r>
            <a:r>
              <a:rPr lang="ru-RU" sz="3600" dirty="0" smtClean="0"/>
              <a:t>объектов через программу </a:t>
            </a:r>
            <a:r>
              <a:rPr lang="en-US" sz="3600" dirty="0" err="1" smtClean="0"/>
              <a:t>SketchUp</a:t>
            </a:r>
            <a:r>
              <a:rPr lang="en-US" sz="3600" dirty="0" smtClean="0"/>
              <a:t> Pro 2017</a:t>
            </a:r>
            <a:endParaRPr lang="ru-RU" sz="3600" dirty="0"/>
          </a:p>
        </p:txBody>
      </p:sp>
      <p:pic>
        <p:nvPicPr>
          <p:cNvPr id="4" name="Содержимое 3" descr="Новый точечный рисунок (4).bmp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5" r="-1115"/>
          <a:stretch>
            <a:fillRect/>
          </a:stretch>
        </p:blipFill>
        <p:spPr>
          <a:xfrm>
            <a:off x="1240" y="3717032"/>
            <a:ext cx="5349078" cy="2941787"/>
          </a:xfrm>
        </p:spPr>
      </p:pic>
      <p:pic>
        <p:nvPicPr>
          <p:cNvPr id="5" name="Изображение 4" descr="Новый точечный рисунок (3)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316" y="1484784"/>
            <a:ext cx="4946286" cy="2780928"/>
          </a:xfrm>
          <a:prstGeom prst="rect">
            <a:avLst/>
          </a:prstGeom>
        </p:spPr>
      </p:pic>
      <p:pic>
        <p:nvPicPr>
          <p:cNvPr id="6" name="Изображение 5" descr="ВАЛЕРА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537" y="1700808"/>
            <a:ext cx="4580001" cy="2576251"/>
          </a:xfrm>
          <a:prstGeom prst="rect">
            <a:avLst/>
          </a:prstGeom>
        </p:spPr>
      </p:pic>
      <p:pic>
        <p:nvPicPr>
          <p:cNvPr id="7" name="Изображение 6" descr="храм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32" y="1700808"/>
            <a:ext cx="9126317" cy="5131048"/>
          </a:xfrm>
          <a:prstGeom prst="rect">
            <a:avLst/>
          </a:prstGeom>
        </p:spPr>
      </p:pic>
      <p:pic>
        <p:nvPicPr>
          <p:cNvPr id="8" name="Изображение 7" descr="image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311" y="2132856"/>
            <a:ext cx="2451217" cy="132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698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3 </a:t>
            </a:r>
            <a:r>
              <a:rPr lang="ru-RU" sz="3200" dirty="0" smtClean="0"/>
              <a:t>направление – создание панорамных съемок</a:t>
            </a:r>
            <a:r>
              <a:rPr lang="en-US" sz="3200" dirty="0" smtClean="0"/>
              <a:t> </a:t>
            </a:r>
            <a:r>
              <a:rPr lang="ru-RU" sz="3200" dirty="0" smtClean="0"/>
              <a:t>территории лагеря в программе </a:t>
            </a:r>
            <a:r>
              <a:rPr lang="en-US" sz="3200" dirty="0" smtClean="0"/>
              <a:t>Pano2VR</a:t>
            </a:r>
            <a:endParaRPr lang="ru-RU" sz="3200" dirty="0"/>
          </a:p>
        </p:txBody>
      </p:sp>
      <p:pic>
        <p:nvPicPr>
          <p:cNvPr id="5" name="Содержимое 4" descr="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4" r="25094"/>
          <a:stretch>
            <a:fillRect/>
          </a:stretch>
        </p:blipFill>
        <p:spPr>
          <a:xfrm>
            <a:off x="755650" y="1916113"/>
            <a:ext cx="8388350" cy="4210050"/>
          </a:xfrm>
        </p:spPr>
      </p:pic>
      <p:pic>
        <p:nvPicPr>
          <p:cNvPr id="4" name="Изображение 3" descr="Новый точечный рисунок (2)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00808"/>
            <a:ext cx="8971011" cy="5043731"/>
          </a:xfrm>
          <a:prstGeom prst="rect">
            <a:avLst/>
          </a:prstGeom>
        </p:spPr>
      </p:pic>
      <p:pic>
        <p:nvPicPr>
          <p:cNvPr id="6" name="Изображение 5" descr="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8840"/>
            <a:ext cx="9144000" cy="2286000"/>
          </a:xfrm>
          <a:prstGeom prst="rect">
            <a:avLst/>
          </a:prstGeom>
        </p:spPr>
      </p:pic>
      <p:pic>
        <p:nvPicPr>
          <p:cNvPr id="7" name="Изображение 6" descr="shimale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816"/>
            <a:ext cx="9144000" cy="3966210"/>
          </a:xfrm>
          <a:prstGeom prst="rect">
            <a:avLst/>
          </a:prstGeom>
        </p:spPr>
      </p:pic>
      <p:pic>
        <p:nvPicPr>
          <p:cNvPr id="8" name="Изображение 7" descr="imag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783" y="5536265"/>
            <a:ext cx="2451217" cy="132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02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00FF"/>
                </a:solidFill>
              </a:rPr>
              <a:t>Осваиваемые ГИС методики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ходе обучения ребята научились работать на программах:</a:t>
            </a:r>
          </a:p>
          <a:p>
            <a:r>
              <a:rPr lang="ru-RU" dirty="0" smtClean="0"/>
              <a:t>-</a:t>
            </a:r>
            <a:r>
              <a:rPr lang="en-US" dirty="0" smtClean="0"/>
              <a:t>ArcGIS</a:t>
            </a:r>
          </a:p>
          <a:p>
            <a:r>
              <a:rPr lang="en-US" dirty="0" smtClean="0"/>
              <a:t>-IDRISI </a:t>
            </a:r>
            <a:r>
              <a:rPr lang="en-US" dirty="0" err="1" smtClean="0"/>
              <a:t>Selva</a:t>
            </a:r>
            <a:endParaRPr lang="en-US" dirty="0" smtClean="0"/>
          </a:p>
          <a:p>
            <a:r>
              <a:rPr lang="en-US" dirty="0" smtClean="0"/>
              <a:t>-QGIS</a:t>
            </a:r>
          </a:p>
          <a:p>
            <a:r>
              <a:rPr lang="en-US" dirty="0" smtClean="0"/>
              <a:t>-</a:t>
            </a:r>
            <a:r>
              <a:rPr lang="en-US" dirty="0" err="1" smtClean="0"/>
              <a:t>PTGui</a:t>
            </a:r>
            <a:endParaRPr lang="en-US" dirty="0" smtClean="0"/>
          </a:p>
          <a:p>
            <a:r>
              <a:rPr lang="en-US" dirty="0" smtClean="0"/>
              <a:t>-Pano2VR5</a:t>
            </a:r>
            <a:endParaRPr lang="ru-RU" dirty="0"/>
          </a:p>
        </p:txBody>
      </p:sp>
      <p:pic>
        <p:nvPicPr>
          <p:cNvPr id="4" name="Изображение 3" descr="imag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704" y="4365104"/>
            <a:ext cx="4053722" cy="218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2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9" t="14309" r="6651" b="11067"/>
          <a:stretch/>
        </p:blipFill>
        <p:spPr bwMode="auto">
          <a:xfrm>
            <a:off x="0" y="0"/>
            <a:ext cx="9144001" cy="56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6416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2565" y="250779"/>
            <a:ext cx="8308874" cy="435133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В программе </a:t>
            </a:r>
            <a:r>
              <a:rPr lang="en-US" sz="2400" dirty="0" smtClean="0"/>
              <a:t>IDRISI </a:t>
            </a:r>
            <a:r>
              <a:rPr lang="en-US" sz="2400" dirty="0" err="1" smtClean="0"/>
              <a:t>Selva</a:t>
            </a:r>
            <a:r>
              <a:rPr lang="ru-RU" sz="2400" dirty="0"/>
              <a:t>:</a:t>
            </a:r>
          </a:p>
          <a:p>
            <a:r>
              <a:rPr lang="ru-RU" sz="2400" dirty="0"/>
              <a:t>н</a:t>
            </a:r>
            <a:r>
              <a:rPr lang="ru-RU" sz="2400" dirty="0" smtClean="0"/>
              <a:t>аучились обрабатывать космические  снимки</a:t>
            </a:r>
          </a:p>
          <a:p>
            <a:r>
              <a:rPr lang="ru-RU" sz="2400" dirty="0"/>
              <a:t>Д</a:t>
            </a:r>
            <a:r>
              <a:rPr lang="sah-RU" sz="2400" dirty="0"/>
              <a:t>ля </a:t>
            </a:r>
            <a:r>
              <a:rPr lang="sah-RU" sz="2400" dirty="0" smtClean="0"/>
              <a:t>работ</a:t>
            </a:r>
            <a:r>
              <a:rPr lang="ru-RU" sz="2400" dirty="0" smtClean="0"/>
              <a:t> </a:t>
            </a:r>
            <a:r>
              <a:rPr lang="sah-RU" sz="2400" dirty="0"/>
              <a:t>использовали снимки спутников </a:t>
            </a:r>
            <a:r>
              <a:rPr lang="en-US" sz="2400" dirty="0"/>
              <a:t>Landsat 7</a:t>
            </a:r>
            <a:r>
              <a:rPr lang="ru-RU" sz="2400" dirty="0"/>
              <a:t> </a:t>
            </a:r>
            <a:r>
              <a:rPr lang="en-US" sz="2400" dirty="0"/>
              <a:t>ETM+ (2</a:t>
            </a:r>
            <a:r>
              <a:rPr lang="ru-RU" sz="2400" dirty="0"/>
              <a:t>5.09.2000г)</a:t>
            </a:r>
            <a:r>
              <a:rPr lang="en-US" sz="2400" dirty="0"/>
              <a:t> </a:t>
            </a:r>
            <a:r>
              <a:rPr lang="sah-RU" sz="2400" dirty="0"/>
              <a:t>и </a:t>
            </a:r>
            <a:r>
              <a:rPr lang="en-US" sz="2400" dirty="0"/>
              <a:t>Landsat 8 OLI</a:t>
            </a:r>
            <a:r>
              <a:rPr lang="ru-RU" sz="2400" dirty="0"/>
              <a:t> (25.09.2016г)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сравнивали разновременные снимки и находили изменения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6370" t="45171" r="17417" b="18845"/>
          <a:stretch/>
        </p:blipFill>
        <p:spPr>
          <a:xfrm>
            <a:off x="5724128" y="3212976"/>
            <a:ext cx="3109229" cy="18149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-260" t="-1069" r="-106" b="5716"/>
          <a:stretch/>
        </p:blipFill>
        <p:spPr>
          <a:xfrm>
            <a:off x="103929" y="3017910"/>
            <a:ext cx="5384146" cy="3834580"/>
          </a:xfrm>
          <a:prstGeom prst="rect">
            <a:avLst/>
          </a:prstGeom>
        </p:spPr>
      </p:pic>
      <p:pic>
        <p:nvPicPr>
          <p:cNvPr id="6" name="Изображение 5" descr="imag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5373216"/>
            <a:ext cx="2451217" cy="132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214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57818" y="6143644"/>
            <a:ext cx="3328982" cy="714356"/>
          </a:xfrm>
        </p:spPr>
        <p:txBody>
          <a:bodyPr>
            <a:normAutofit/>
          </a:bodyPr>
          <a:lstStyle/>
          <a:p>
            <a:pPr lvl="0"/>
            <a:endParaRPr lang="ru-RU" b="1" dirty="0">
              <a:ln w="0"/>
            </a:endParaRPr>
          </a:p>
          <a:p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785786" y="0"/>
            <a:ext cx="3929090" cy="1571612"/>
          </a:xfrm>
          <a:prstGeom prst="ellipse">
            <a:avLst/>
          </a:prstGeom>
          <a:solidFill>
            <a:schemeClr val="accent1">
              <a:lumMod val="20000"/>
              <a:lumOff val="80000"/>
              <a:alpha val="1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dirty="0" smtClean="0">
                <a:ln w="0"/>
                <a:solidFill>
                  <a:schemeClr val="tx1"/>
                </a:solidFill>
              </a:rPr>
              <a:t>Downloaded </a:t>
            </a:r>
            <a:r>
              <a:rPr lang="en-US" b="1" dirty="0" err="1" smtClean="0">
                <a:ln w="0"/>
                <a:solidFill>
                  <a:schemeClr val="tx1"/>
                </a:solidFill>
              </a:rPr>
              <a:t>Landsat</a:t>
            </a:r>
            <a:r>
              <a:rPr lang="en-US" b="1" dirty="0" smtClean="0">
                <a:ln w="0"/>
                <a:solidFill>
                  <a:schemeClr val="tx1"/>
                </a:solidFill>
              </a:rPr>
              <a:t> </a:t>
            </a:r>
            <a:r>
              <a:rPr lang="ru-RU" b="1" dirty="0" smtClean="0">
                <a:ln w="0"/>
                <a:solidFill>
                  <a:schemeClr val="tx1"/>
                </a:solidFill>
              </a:rPr>
              <a:t>7</a:t>
            </a:r>
            <a:r>
              <a:rPr lang="en-US" b="1" dirty="0" smtClean="0">
                <a:ln w="0"/>
                <a:solidFill>
                  <a:schemeClr val="tx1"/>
                </a:solidFill>
              </a:rPr>
              <a:t>, </a:t>
            </a:r>
            <a:r>
              <a:rPr lang="en-US" b="1" dirty="0" err="1" smtClean="0">
                <a:ln w="0"/>
                <a:solidFill>
                  <a:schemeClr val="tx1"/>
                </a:solidFill>
              </a:rPr>
              <a:t>Landsat</a:t>
            </a:r>
            <a:r>
              <a:rPr lang="en-US" b="1" dirty="0" smtClean="0">
                <a:ln w="0"/>
                <a:solidFill>
                  <a:schemeClr val="tx1"/>
                </a:solidFill>
              </a:rPr>
              <a:t> 8 OLI data of ROI from GLOVIS.USGS </a:t>
            </a:r>
            <a:endParaRPr lang="ru-RU" b="1" dirty="0" smtClean="0">
              <a:ln w="0"/>
              <a:solidFill>
                <a:schemeClr val="tx1"/>
              </a:solidFill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2428860" y="1643050"/>
            <a:ext cx="642942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142976" y="2143116"/>
            <a:ext cx="3214710" cy="642942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Import data to IDRISI </a:t>
            </a:r>
            <a:r>
              <a:rPr lang="en-US" b="1" dirty="0" err="1" smtClean="0">
                <a:solidFill>
                  <a:prstClr val="black"/>
                </a:solidFill>
              </a:rPr>
              <a:t>Selva</a:t>
            </a:r>
            <a:endParaRPr lang="ru-RU" b="1" dirty="0" smtClean="0">
              <a:solidFill>
                <a:prstClr val="black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25805" t="20508" r="43448" b="49219"/>
          <a:stretch>
            <a:fillRect/>
          </a:stretch>
        </p:blipFill>
        <p:spPr bwMode="auto">
          <a:xfrm>
            <a:off x="4929190" y="1428736"/>
            <a:ext cx="3143272" cy="1740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Стрелка вниз 8"/>
          <p:cNvSpPr/>
          <p:nvPr/>
        </p:nvSpPr>
        <p:spPr>
          <a:xfrm>
            <a:off x="2428860" y="2857496"/>
            <a:ext cx="642942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285852" y="3357562"/>
            <a:ext cx="3000396" cy="714380"/>
          </a:xfrm>
          <a:prstGeom prst="round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IMAGE PROCESSING</a:t>
            </a:r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2428860" y="4143380"/>
            <a:ext cx="642942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214414" y="4643446"/>
            <a:ext cx="3143272" cy="642942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ENHANCEMENT</a:t>
            </a:r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2428860" y="5357826"/>
            <a:ext cx="642942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214414" y="5857892"/>
            <a:ext cx="3143272" cy="714380"/>
          </a:xfrm>
          <a:prstGeom prst="round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Composite</a:t>
            </a:r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3" name="Изображение 12" descr="imag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254" y="4293096"/>
            <a:ext cx="3920180" cy="211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879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4214818"/>
            <a:ext cx="8401080" cy="2357454"/>
          </a:xfrm>
        </p:spPr>
        <p:txBody>
          <a:bodyPr/>
          <a:lstStyle/>
          <a:p>
            <a:r>
              <a:rPr lang="ru-RU" dirty="0" smtClean="0"/>
              <a:t>За 16 лет были построены дороги на окраине города,</a:t>
            </a:r>
            <a:r>
              <a:rPr lang="en-US" dirty="0" smtClean="0"/>
              <a:t> </a:t>
            </a:r>
            <a:r>
              <a:rPr lang="ru-RU" dirty="0" smtClean="0"/>
              <a:t>город стал более заселенным.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17496" t="15560" r="38178" b="10788"/>
          <a:stretch>
            <a:fillRect/>
          </a:stretch>
        </p:blipFill>
        <p:spPr bwMode="auto">
          <a:xfrm>
            <a:off x="357158" y="214290"/>
            <a:ext cx="4143403" cy="3870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 l="17606" t="15820" r="37921" b="10937"/>
          <a:stretch>
            <a:fillRect/>
          </a:stretch>
        </p:blipFill>
        <p:spPr bwMode="auto">
          <a:xfrm>
            <a:off x="4786314" y="214290"/>
            <a:ext cx="4189126" cy="3878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Овал 6"/>
          <p:cNvSpPr/>
          <p:nvPr/>
        </p:nvSpPr>
        <p:spPr>
          <a:xfrm>
            <a:off x="4786314" y="1928802"/>
            <a:ext cx="1143008" cy="128588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7143768" y="2500306"/>
            <a:ext cx="571504" cy="642942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Изображение 8" descr="imag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0" y="5229200"/>
            <a:ext cx="2851843" cy="153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683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82660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/>
              <a:t>На этом изображении показаны изменения заселения города.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28596" y="1357298"/>
            <a:ext cx="4038600" cy="3668707"/>
          </a:xfrm>
        </p:spPr>
        <p:txBody>
          <a:bodyPr/>
          <a:lstStyle/>
          <a:p>
            <a:r>
              <a:rPr lang="en-US" dirty="0" smtClean="0"/>
              <a:t>band</a:t>
            </a:r>
            <a:r>
              <a:rPr lang="ru-RU" dirty="0" smtClean="0"/>
              <a:t>:247</a:t>
            </a:r>
          </a:p>
          <a:p>
            <a:r>
              <a:rPr lang="ru-RU" dirty="0" smtClean="0"/>
              <a:t>2000г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438" y="1428736"/>
            <a:ext cx="4038600" cy="3597269"/>
          </a:xfrm>
        </p:spPr>
        <p:txBody>
          <a:bodyPr/>
          <a:lstStyle/>
          <a:p>
            <a:r>
              <a:rPr lang="en-US" dirty="0" smtClean="0"/>
              <a:t>band</a:t>
            </a:r>
            <a:r>
              <a:rPr lang="ru-RU" dirty="0" smtClean="0"/>
              <a:t>:357</a:t>
            </a:r>
          </a:p>
          <a:p>
            <a:r>
              <a:rPr lang="ru-RU" dirty="0" smtClean="0"/>
              <a:t>2016г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7570" t="27343" r="51683" b="11133"/>
          <a:stretch>
            <a:fillRect/>
          </a:stretch>
        </p:blipFill>
        <p:spPr bwMode="auto">
          <a:xfrm>
            <a:off x="682598" y="2357430"/>
            <a:ext cx="3746525" cy="421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l="18155" t="27540" r="49451" b="10937"/>
          <a:stretch>
            <a:fillRect/>
          </a:stretch>
        </p:blipFill>
        <p:spPr bwMode="auto">
          <a:xfrm>
            <a:off x="5072066" y="2381645"/>
            <a:ext cx="3857652" cy="4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Овал 6"/>
          <p:cNvSpPr/>
          <p:nvPr/>
        </p:nvSpPr>
        <p:spPr>
          <a:xfrm>
            <a:off x="2500298" y="3429000"/>
            <a:ext cx="785818" cy="785818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Изображение 7" descr="imag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654" y="980728"/>
            <a:ext cx="2275779" cy="122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59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982" y="154814"/>
            <a:ext cx="7450074" cy="40233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Трек на карте </a:t>
            </a:r>
            <a:r>
              <a:rPr lang="en-US" dirty="0" err="1" smtClean="0"/>
              <a:t>OpenStreetMap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83" y="767462"/>
            <a:ext cx="7923679" cy="5942759"/>
          </a:xfrm>
          <a:prstGeom prst="rect">
            <a:avLst/>
          </a:prstGeom>
        </p:spPr>
      </p:pic>
      <p:pic>
        <p:nvPicPr>
          <p:cNvPr id="5" name="Изображение 4" descr="imag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933056"/>
            <a:ext cx="2451217" cy="132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95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3786" y="191390"/>
            <a:ext cx="7886700" cy="43954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Картографирования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024129"/>
            <a:ext cx="7886700" cy="5152835"/>
          </a:xfrm>
        </p:spPr>
        <p:txBody>
          <a:bodyPr/>
          <a:lstStyle/>
          <a:p>
            <a:r>
              <a:rPr lang="ru-RU" dirty="0" smtClean="0"/>
              <a:t>Картографирование проводиться в программе </a:t>
            </a:r>
            <a:r>
              <a:rPr lang="en-US" dirty="0" smtClean="0"/>
              <a:t>ArcGIS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627" y="1754155"/>
            <a:ext cx="6264268" cy="4698201"/>
          </a:xfrm>
          <a:prstGeom prst="rect">
            <a:avLst/>
          </a:prstGeom>
        </p:spPr>
      </p:pic>
      <p:pic>
        <p:nvPicPr>
          <p:cNvPr id="5" name="Изображение 4" descr="imag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5229200"/>
            <a:ext cx="2451217" cy="132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390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774" y="136526"/>
            <a:ext cx="7886700" cy="1325563"/>
          </a:xfrm>
        </p:spPr>
        <p:txBody>
          <a:bodyPr/>
          <a:lstStyle/>
          <a:p>
            <a:r>
              <a:rPr lang="ru-RU" dirty="0" smtClean="0"/>
              <a:t>Карта-подложка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762" y="1462088"/>
            <a:ext cx="7886700" cy="43513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dirty="0" smtClean="0"/>
              <a:t>Скачивание </a:t>
            </a:r>
            <a:r>
              <a:rPr lang="en-US" dirty="0" smtClean="0"/>
              <a:t>Google </a:t>
            </a:r>
            <a:r>
              <a:rPr lang="ru-RU" dirty="0" smtClean="0"/>
              <a:t>карты </a:t>
            </a:r>
          </a:p>
          <a:p>
            <a:pPr marL="514350" indent="-514350">
              <a:buAutoNum type="arabicPeriod"/>
            </a:pPr>
            <a:r>
              <a:rPr lang="ru-RU" dirty="0" smtClean="0"/>
              <a:t>Пространственная привязка с помощью трека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804" y="2816352"/>
            <a:ext cx="4663440" cy="3886200"/>
          </a:xfrm>
          <a:prstGeom prst="rect">
            <a:avLst/>
          </a:prstGeom>
        </p:spPr>
      </p:pic>
      <p:pic>
        <p:nvPicPr>
          <p:cNvPr id="5" name="Изображение 4" descr="imag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653136"/>
            <a:ext cx="3252469" cy="175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12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018" y="58166"/>
            <a:ext cx="7886700" cy="1325563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Векторизация объектов и заполнение </a:t>
            </a:r>
            <a:r>
              <a:rPr lang="ru-RU" sz="3600" dirty="0" err="1" smtClean="0"/>
              <a:t>атрибутивки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r="26" b="4874"/>
          <a:stretch/>
        </p:blipFill>
        <p:spPr>
          <a:xfrm>
            <a:off x="350202" y="950976"/>
            <a:ext cx="8072332" cy="5760721"/>
          </a:xfrm>
          <a:prstGeom prst="rect">
            <a:avLst/>
          </a:prstGeom>
        </p:spPr>
      </p:pic>
      <p:pic>
        <p:nvPicPr>
          <p:cNvPr id="6" name="Изображение 5" descr="imag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5373216"/>
            <a:ext cx="2451217" cy="132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195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1396" r="23360" b="18465"/>
          <a:stretch/>
        </p:blipFill>
        <p:spPr>
          <a:xfrm>
            <a:off x="251740" y="477542"/>
            <a:ext cx="8283251" cy="5685515"/>
          </a:xfrm>
          <a:prstGeom prst="rect">
            <a:avLst/>
          </a:prstGeom>
        </p:spPr>
      </p:pic>
      <p:pic>
        <p:nvPicPr>
          <p:cNvPr id="3" name="Изображение 2" descr="imag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157192"/>
            <a:ext cx="2451217" cy="132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533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Компетенция «Геодезия» конкурса </a:t>
            </a:r>
            <a:r>
              <a:rPr lang="en-US" dirty="0" smtClean="0"/>
              <a:t>WS </a:t>
            </a:r>
            <a:r>
              <a:rPr lang="ru-RU" dirty="0" smtClean="0"/>
              <a:t>направление «Юниор» </a:t>
            </a:r>
            <a:endParaRPr lang="ru-RU" dirty="0"/>
          </a:p>
        </p:txBody>
      </p:sp>
      <p:pic>
        <p:nvPicPr>
          <p:cNvPr id="4" name="Содержимое 3" descr="IMG_563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2123728" y="1484784"/>
            <a:ext cx="4906888" cy="2698599"/>
          </a:xfrm>
        </p:spPr>
      </p:pic>
      <p:pic>
        <p:nvPicPr>
          <p:cNvPr id="5" name="Изображение 4" descr="IMG_58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89040"/>
            <a:ext cx="4392572" cy="2927238"/>
          </a:xfrm>
          <a:prstGeom prst="rect">
            <a:avLst/>
          </a:prstGeom>
        </p:spPr>
      </p:pic>
      <p:pic>
        <p:nvPicPr>
          <p:cNvPr id="7" name="Изображение 6" descr="IMG_583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89040"/>
            <a:ext cx="4427984" cy="2950836"/>
          </a:xfrm>
          <a:prstGeom prst="rect">
            <a:avLst/>
          </a:prstGeom>
        </p:spPr>
      </p:pic>
      <p:pic>
        <p:nvPicPr>
          <p:cNvPr id="6" name="Изображение 5" descr="imag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060848"/>
            <a:ext cx="1875153" cy="101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874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2457"/>
            <a:ext cx="9144000" cy="4504893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3275856" y="1124744"/>
            <a:ext cx="1296144" cy="936104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4644008" y="1124744"/>
            <a:ext cx="1440160" cy="108012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5004048" y="2420888"/>
            <a:ext cx="1296144" cy="1656184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http://kvantorium33.ru/images/appico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16632"/>
            <a:ext cx="1130898" cy="111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0394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err="1" smtClean="0"/>
              <a:t>Космоквантум</a:t>
            </a:r>
            <a:endParaRPr lang="ru-RU" dirty="0"/>
          </a:p>
        </p:txBody>
      </p:sp>
      <p:pic>
        <p:nvPicPr>
          <p:cNvPr id="4" name="Содержимое 3" descr="IMG_174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1" b="8811"/>
          <a:stretch>
            <a:fillRect/>
          </a:stretch>
        </p:blipFill>
        <p:spPr/>
      </p:pic>
      <p:pic>
        <p:nvPicPr>
          <p:cNvPr id="5" name="Изображение 4" descr="3c3bf4b0333be0fb65c62aa7fa3dfff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60649"/>
            <a:ext cx="2254008" cy="109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430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Кубсат</a:t>
            </a:r>
            <a:r>
              <a:rPr lang="ru-RU" dirty="0" smtClean="0"/>
              <a:t> – малый искусственный спутник Земли.</a:t>
            </a:r>
            <a:endParaRPr lang="ru-RU" dirty="0"/>
          </a:p>
        </p:txBody>
      </p:sp>
      <p:pic>
        <p:nvPicPr>
          <p:cNvPr id="4" name="Содержимое 3" descr="IMG-20160124-WA004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r="-71221"/>
          <a:stretch>
            <a:fillRect/>
          </a:stretch>
        </p:blipFill>
        <p:spPr>
          <a:xfrm>
            <a:off x="-1764704" y="2305936"/>
            <a:ext cx="8229600" cy="4525963"/>
          </a:xfrm>
        </p:spPr>
      </p:pic>
      <p:pic>
        <p:nvPicPr>
          <p:cNvPr id="5" name="Изображение 4" descr="3c3bf4b0333be0fb65c62aa7fa3dfff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003" y="4581128"/>
            <a:ext cx="4243229" cy="205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511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Студенты МАИ, обучающиеся </a:t>
            </a:r>
            <a:r>
              <a:rPr lang="ru-RU" dirty="0" err="1" smtClean="0"/>
              <a:t>аэроинженерным</a:t>
            </a:r>
            <a:r>
              <a:rPr lang="ru-RU" dirty="0" smtClean="0"/>
              <a:t> специальностям</a:t>
            </a:r>
            <a:endParaRPr lang="ru-RU" dirty="0"/>
          </a:p>
        </p:txBody>
      </p:sp>
      <p:pic>
        <p:nvPicPr>
          <p:cNvPr id="4" name="Содержимое 3" descr="IMG-20151007-WA005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  <p:pic>
        <p:nvPicPr>
          <p:cNvPr id="5" name="Изображение 4" descr="3c3bf4b0333be0fb65c62aa7fa3dfff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926" y="5877"/>
            <a:ext cx="2001074" cy="97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42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ракета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3" b="8833"/>
          <a:stretch>
            <a:fillRect/>
          </a:stretch>
        </p:blipFill>
        <p:spPr>
          <a:xfrm>
            <a:off x="457200" y="851166"/>
            <a:ext cx="8229600" cy="4525963"/>
          </a:xfrm>
        </p:spPr>
      </p:pic>
      <p:pic>
        <p:nvPicPr>
          <p:cNvPr id="5" name="Изображение 4" descr="3c3bf4b0333be0fb65c62aa7fa3dfff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558331"/>
            <a:ext cx="2376264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47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/>
              <a:t>В Королеве в центре </a:t>
            </a:r>
            <a:br>
              <a:rPr lang="ru-RU" dirty="0" smtClean="0"/>
            </a:br>
            <a:r>
              <a:rPr lang="ru-RU" dirty="0" smtClean="0"/>
              <a:t>подготовки космонавтов</a:t>
            </a:r>
            <a:endParaRPr lang="ru-RU" dirty="0"/>
          </a:p>
        </p:txBody>
      </p:sp>
      <p:pic>
        <p:nvPicPr>
          <p:cNvPr id="5" name="Содержимое 4" descr="10635959_700528500017567_7580917475934079025_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  <p:pic>
        <p:nvPicPr>
          <p:cNvPr id="4" name="Изображение 3" descr="3c3bf4b0333be0fb65c62aa7fa3dfff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491" y="260648"/>
            <a:ext cx="2227749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80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/>
              <a:t>Направление «Инженерия космических </a:t>
            </a:r>
            <a:br>
              <a:rPr lang="ru-RU" sz="3200" dirty="0" smtClean="0"/>
            </a:br>
            <a:r>
              <a:rPr lang="ru-RU" sz="3200" dirty="0" smtClean="0"/>
              <a:t>систем» </a:t>
            </a:r>
            <a:r>
              <a:rPr lang="en-US" sz="3200" dirty="0" smtClean="0"/>
              <a:t>WS </a:t>
            </a:r>
            <a:r>
              <a:rPr lang="ru-RU" sz="3200" dirty="0" smtClean="0"/>
              <a:t>Юниоры</a:t>
            </a:r>
            <a:br>
              <a:rPr lang="ru-RU" sz="3200" dirty="0" smtClean="0"/>
            </a:br>
            <a:r>
              <a:rPr lang="ru-RU" sz="3200" dirty="0" smtClean="0"/>
              <a:t>Направление «Аэрокосмическая инженерия» </a:t>
            </a:r>
            <a:r>
              <a:rPr lang="en-US" sz="3200" dirty="0" smtClean="0"/>
              <a:t>JS</a:t>
            </a:r>
            <a:endParaRPr lang="ru-RU" sz="3200" dirty="0"/>
          </a:p>
        </p:txBody>
      </p:sp>
      <p:pic>
        <p:nvPicPr>
          <p:cNvPr id="4" name="Содержимое 3" descr="IMG_563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5008" y="4623542"/>
            <a:ext cx="4062935" cy="2234458"/>
          </a:xfrm>
        </p:spPr>
      </p:pic>
      <p:pic>
        <p:nvPicPr>
          <p:cNvPr id="5" name="Изображение 4" descr="IMG_58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248" y="4437112"/>
            <a:ext cx="3632751" cy="2420888"/>
          </a:xfrm>
          <a:prstGeom prst="rect">
            <a:avLst/>
          </a:prstGeom>
        </p:spPr>
      </p:pic>
      <p:pic>
        <p:nvPicPr>
          <p:cNvPr id="6" name="Изображение 5" descr="IMG_582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157" y="1844824"/>
            <a:ext cx="3673843" cy="2448272"/>
          </a:xfrm>
          <a:prstGeom prst="rect">
            <a:avLst/>
          </a:prstGeom>
        </p:spPr>
      </p:pic>
      <p:pic>
        <p:nvPicPr>
          <p:cNvPr id="7" name="Изображение 6" descr="IMG_583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824"/>
            <a:ext cx="4067944" cy="2710904"/>
          </a:xfrm>
          <a:prstGeom prst="rect">
            <a:avLst/>
          </a:prstGeom>
        </p:spPr>
      </p:pic>
      <p:pic>
        <p:nvPicPr>
          <p:cNvPr id="8" name="Изображение 7" descr="IMG_583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573016"/>
            <a:ext cx="2736304" cy="1823490"/>
          </a:xfrm>
          <a:prstGeom prst="rect">
            <a:avLst/>
          </a:prstGeom>
        </p:spPr>
      </p:pic>
      <p:pic>
        <p:nvPicPr>
          <p:cNvPr id="9" name="Изображение 8" descr="3c3bf4b0333be0fb65c62aa7fa3dfff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88640"/>
            <a:ext cx="193071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2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Тематика модулей </a:t>
            </a:r>
            <a:r>
              <a:rPr lang="ru-RU" dirty="0" err="1" smtClean="0"/>
              <a:t>Аэроквантума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charset="2"/>
              <a:buChar char="u"/>
            </a:pPr>
            <a:r>
              <a:rPr lang="ru-RU" dirty="0" smtClean="0"/>
              <a:t>Пилотирование различных типов БПЛА</a:t>
            </a:r>
          </a:p>
          <a:p>
            <a:pPr marL="0" indent="0">
              <a:buNone/>
            </a:pPr>
            <a:r>
              <a:rPr lang="ru-RU" dirty="0" smtClean="0"/>
              <a:t>Ручной режим </a:t>
            </a:r>
          </a:p>
          <a:p>
            <a:pPr marL="0" indent="0">
              <a:buNone/>
            </a:pPr>
            <a:r>
              <a:rPr lang="ru-RU" dirty="0" smtClean="0"/>
              <a:t>Дистанционный</a:t>
            </a:r>
          </a:p>
          <a:p>
            <a:pPr marL="0" indent="0">
              <a:buNone/>
            </a:pPr>
            <a:r>
              <a:rPr lang="ru-RU" dirty="0" smtClean="0"/>
              <a:t>Автоматический </a:t>
            </a:r>
          </a:p>
          <a:p>
            <a:pPr>
              <a:buFont typeface="Wingdings" charset="2"/>
              <a:buChar char="u"/>
            </a:pPr>
            <a:r>
              <a:rPr lang="ru-RU" dirty="0" smtClean="0"/>
              <a:t>Конструирование различных типов БПЛА</a:t>
            </a:r>
          </a:p>
          <a:p>
            <a:pPr>
              <a:buFont typeface="Wingdings" charset="2"/>
              <a:buChar char="u"/>
            </a:pPr>
            <a:r>
              <a:rPr lang="ru-RU" dirty="0" smtClean="0"/>
              <a:t>Использование БПЛА различного типа для различных задач</a:t>
            </a:r>
          </a:p>
          <a:p>
            <a:pPr>
              <a:buFont typeface="Wingdings" charset="2"/>
              <a:buChar char="u"/>
            </a:pPr>
            <a:r>
              <a:rPr lang="ru-RU" dirty="0" smtClean="0"/>
              <a:t>Различные устройства БПЛА </a:t>
            </a:r>
            <a:endParaRPr lang="ru-RU" dirty="0"/>
          </a:p>
        </p:txBody>
      </p:sp>
      <p:pic>
        <p:nvPicPr>
          <p:cNvPr id="4" name="Изображение 3" descr="2c946f96545669c62b0efda96aab7e4f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5157192"/>
            <a:ext cx="2448312" cy="130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30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Компетенция «Управление БПЛА» </a:t>
            </a:r>
            <a:r>
              <a:rPr lang="en-US" sz="2400" dirty="0" smtClean="0"/>
              <a:t>WS </a:t>
            </a:r>
            <a:r>
              <a:rPr lang="ru-RU" sz="2400" dirty="0" smtClean="0"/>
              <a:t>направления «Юниор»</a:t>
            </a:r>
            <a:endParaRPr lang="ru-RU" sz="2400" dirty="0"/>
          </a:p>
        </p:txBody>
      </p:sp>
      <p:pic>
        <p:nvPicPr>
          <p:cNvPr id="4" name="Содержимое 3" descr="IMG_563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251520" y="1196752"/>
            <a:ext cx="5499178" cy="3024336"/>
          </a:xfrm>
        </p:spPr>
      </p:pic>
      <p:pic>
        <p:nvPicPr>
          <p:cNvPr id="5" name="Изображение 4" descr="IMG_567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549336"/>
            <a:ext cx="4932040" cy="3279036"/>
          </a:xfrm>
          <a:prstGeom prst="rect">
            <a:avLst/>
          </a:prstGeom>
        </p:spPr>
      </p:pic>
      <p:pic>
        <p:nvPicPr>
          <p:cNvPr id="7" name="Изображение 6" descr="2c946f96545669c62b0efda96aab7e4f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412776"/>
            <a:ext cx="2448312" cy="130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182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 smtClean="0">
                <a:solidFill>
                  <a:srgbClr val="0000FF"/>
                </a:solidFill>
              </a:rPr>
              <a:t>Улусная программа квантумов МАН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340768"/>
            <a:ext cx="8712968" cy="5256584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На примере квантумов МАН</a:t>
            </a:r>
          </a:p>
          <a:p>
            <a:r>
              <a:rPr lang="ru-RU" dirty="0" smtClean="0"/>
              <a:t>Отбор – по итогам </a:t>
            </a:r>
            <a:r>
              <a:rPr lang="ru-RU" b="1" dirty="0" smtClean="0">
                <a:solidFill>
                  <a:srgbClr val="0000FF"/>
                </a:solidFill>
              </a:rPr>
              <a:t>республиканского конкурса – викторины по вопросам </a:t>
            </a:r>
            <a:r>
              <a:rPr lang="ru-RU" b="1" dirty="0" err="1" smtClean="0">
                <a:solidFill>
                  <a:srgbClr val="0000FF"/>
                </a:solidFill>
              </a:rPr>
              <a:t>гео</a:t>
            </a:r>
            <a:r>
              <a:rPr lang="ru-RU" b="1" dirty="0" smtClean="0">
                <a:solidFill>
                  <a:srgbClr val="0000FF"/>
                </a:solidFill>
              </a:rPr>
              <a:t>- </a:t>
            </a:r>
            <a:r>
              <a:rPr lang="ru-RU" b="1" dirty="0" err="1" smtClean="0">
                <a:solidFill>
                  <a:srgbClr val="0000FF"/>
                </a:solidFill>
              </a:rPr>
              <a:t>космо</a:t>
            </a:r>
            <a:r>
              <a:rPr lang="ru-RU" b="1" dirty="0" smtClean="0">
                <a:solidFill>
                  <a:srgbClr val="0000FF"/>
                </a:solidFill>
              </a:rPr>
              <a:t>- </a:t>
            </a:r>
            <a:r>
              <a:rPr lang="ru-RU" b="1" dirty="0" err="1" smtClean="0">
                <a:solidFill>
                  <a:srgbClr val="0000FF"/>
                </a:solidFill>
              </a:rPr>
              <a:t>аэро</a:t>
            </a:r>
            <a:r>
              <a:rPr lang="ru-RU" b="1" dirty="0" smtClean="0">
                <a:solidFill>
                  <a:srgbClr val="0000FF"/>
                </a:solidFill>
              </a:rPr>
              <a:t> направлений МАН </a:t>
            </a:r>
            <a:r>
              <a:rPr lang="ru-RU" dirty="0" smtClean="0"/>
              <a:t>(за исключением школьников ГО «город Якутск»).</a:t>
            </a:r>
          </a:p>
          <a:p>
            <a:r>
              <a:rPr lang="ru-RU" dirty="0" smtClean="0"/>
              <a:t>Далее приглашение на </a:t>
            </a:r>
            <a:r>
              <a:rPr lang="ru-RU" b="1" dirty="0" smtClean="0">
                <a:solidFill>
                  <a:srgbClr val="0000FF"/>
                </a:solidFill>
              </a:rPr>
              <a:t>бесплатное обучение</a:t>
            </a:r>
            <a:r>
              <a:rPr lang="ru-RU" dirty="0" smtClean="0"/>
              <a:t> в группах.</a:t>
            </a:r>
          </a:p>
          <a:p>
            <a:r>
              <a:rPr lang="ru-RU" dirty="0" smtClean="0"/>
              <a:t>Каждый </a:t>
            </a:r>
            <a:r>
              <a:rPr lang="ru-RU" dirty="0" err="1" smtClean="0"/>
              <a:t>квантум</a:t>
            </a:r>
            <a:r>
              <a:rPr lang="ru-RU" dirty="0" smtClean="0"/>
              <a:t> должны обучить по </a:t>
            </a:r>
            <a:r>
              <a:rPr lang="ru-RU" b="1" dirty="0" smtClean="0">
                <a:solidFill>
                  <a:srgbClr val="0000FF"/>
                </a:solidFill>
              </a:rPr>
              <a:t>25 человек </a:t>
            </a:r>
            <a:r>
              <a:rPr lang="ru-RU" dirty="0" smtClean="0"/>
              <a:t>по таким же программам, как и городские учащиеся квантумов (72 часа за 3 месяца)</a:t>
            </a:r>
          </a:p>
          <a:p>
            <a:r>
              <a:rPr lang="ru-RU" dirty="0" smtClean="0"/>
              <a:t>Обучение в заездах </a:t>
            </a:r>
            <a:r>
              <a:rPr lang="ru-RU" b="1" dirty="0">
                <a:solidFill>
                  <a:srgbClr val="0000FF"/>
                </a:solidFill>
              </a:rPr>
              <a:t>Ц</a:t>
            </a:r>
            <a:r>
              <a:rPr lang="ru-RU" b="1" dirty="0" smtClean="0">
                <a:solidFill>
                  <a:srgbClr val="0000FF"/>
                </a:solidFill>
              </a:rPr>
              <a:t>ентра «Сосновый Бор»</a:t>
            </a:r>
          </a:p>
          <a:p>
            <a:endParaRPr lang="ru-RU" dirty="0"/>
          </a:p>
        </p:txBody>
      </p:sp>
      <p:pic>
        <p:nvPicPr>
          <p:cNvPr id="4" name="Picture 2" descr="http://kvantorium33.ru/images/appico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585256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858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Улусная программа «Кванториума»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u-RU" b="1" dirty="0" smtClean="0">
                <a:solidFill>
                  <a:srgbClr val="0000FF"/>
                </a:solidFill>
              </a:rPr>
              <a:t>Основные партнеры</a:t>
            </a:r>
          </a:p>
          <a:p>
            <a:pPr>
              <a:buFontTx/>
              <a:buChar char="-"/>
            </a:pPr>
            <a:r>
              <a:rPr lang="ru-RU" b="1" dirty="0" smtClean="0">
                <a:solidFill>
                  <a:srgbClr val="0000FF"/>
                </a:solidFill>
              </a:rPr>
              <a:t>Центр отдыха и оздоровления «Сосновый Бор» </a:t>
            </a:r>
            <a:r>
              <a:rPr lang="ru-RU" dirty="0"/>
              <a:t>(технического </a:t>
            </a:r>
            <a:r>
              <a:rPr lang="ru-RU" dirty="0" smtClean="0"/>
              <a:t>направления, </a:t>
            </a:r>
            <a:r>
              <a:rPr lang="ru-RU" dirty="0"/>
              <a:t>тематические смены</a:t>
            </a:r>
            <a:r>
              <a:rPr lang="ru-RU" dirty="0" smtClean="0"/>
              <a:t>) – размещение, питание, психолого-педагогическое сопровождение, доп. программа.</a:t>
            </a:r>
          </a:p>
          <a:p>
            <a:pPr>
              <a:buFontTx/>
              <a:buChar char="-"/>
            </a:pPr>
            <a:r>
              <a:rPr lang="ru-RU" b="1" dirty="0" smtClean="0">
                <a:solidFill>
                  <a:srgbClr val="0000FF"/>
                </a:solidFill>
              </a:rPr>
              <a:t>Квантумы организаций, создавших Кванториум</a:t>
            </a:r>
            <a:r>
              <a:rPr lang="ru-RU" dirty="0" smtClean="0"/>
              <a:t> </a:t>
            </a:r>
          </a:p>
        </p:txBody>
      </p:sp>
      <p:pic>
        <p:nvPicPr>
          <p:cNvPr id="4" name="Picture 2" descr="http://kvantorium33.ru/images/appico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808462"/>
            <a:ext cx="1850978" cy="182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264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332"/>
            <a:ext cx="9144000" cy="6483335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3563888" y="2276872"/>
            <a:ext cx="2736304" cy="259228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491880" y="2780928"/>
            <a:ext cx="29523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Оборудование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+ кадры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+ </a:t>
            </a:r>
            <a:r>
              <a:rPr lang="ru-RU" sz="2800" b="1" dirty="0" err="1" smtClean="0">
                <a:solidFill>
                  <a:srgbClr val="FF0000"/>
                </a:solidFill>
              </a:rPr>
              <a:t>педтехнологии</a:t>
            </a:r>
            <a:r>
              <a:rPr lang="ru-RU" sz="2800" b="1" dirty="0" smtClean="0">
                <a:solidFill>
                  <a:srgbClr val="FF0000"/>
                </a:solidFill>
              </a:rPr>
              <a:t>+ партнеры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5" name="Кольцо 4"/>
          <p:cNvSpPr/>
          <p:nvPr/>
        </p:nvSpPr>
        <p:spPr>
          <a:xfrm>
            <a:off x="2195736" y="980728"/>
            <a:ext cx="5472608" cy="5229200"/>
          </a:xfrm>
          <a:prstGeom prst="don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3888" y="1412776"/>
            <a:ext cx="2952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6600"/>
                </a:solidFill>
              </a:rPr>
              <a:t>Школьники 5-11 классов</a:t>
            </a:r>
            <a:endParaRPr lang="ru-RU" sz="2800" b="1" i="1" dirty="0">
              <a:solidFill>
                <a:srgbClr val="FF6600"/>
              </a:solidFill>
            </a:endParaRPr>
          </a:p>
        </p:txBody>
      </p:sp>
      <p:pic>
        <p:nvPicPr>
          <p:cNvPr id="7" name="Picture 2" descr="http://kvantorium33.ru/images/appico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04664"/>
            <a:ext cx="1130898" cy="111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907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/>
      <p:bldP spid="4" grpId="1"/>
      <p:bldP spid="5" grpId="0" animBg="1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490066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>Сеть образовательных организаций – образовательных партнеров «</a:t>
            </a:r>
            <a:r>
              <a:rPr lang="ru-RU" sz="2400" b="1" dirty="0" err="1" smtClean="0">
                <a:solidFill>
                  <a:srgbClr val="0000FF"/>
                </a:solidFill>
              </a:rPr>
              <a:t>Кванториуме</a:t>
            </a:r>
            <a:r>
              <a:rPr lang="ru-RU" sz="2400" b="1" dirty="0" smtClean="0">
                <a:solidFill>
                  <a:srgbClr val="0000FF"/>
                </a:solidFill>
              </a:rPr>
              <a:t>»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4" name="Равнобедренный треугольник 3"/>
          <p:cNvSpPr/>
          <p:nvPr/>
        </p:nvSpPr>
        <p:spPr>
          <a:xfrm>
            <a:off x="2369984" y="805156"/>
            <a:ext cx="6633687" cy="5386606"/>
          </a:xfrm>
          <a:prstGeom prst="triangle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978840" y="939441"/>
            <a:ext cx="4769623" cy="923330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Федеральный детский технопарк «Кванториум» РС (Я) </a:t>
            </a:r>
          </a:p>
          <a:p>
            <a:pPr algn="ctr"/>
            <a:r>
              <a:rPr lang="ru-RU" b="1" dirty="0" smtClean="0"/>
              <a:t>Квантумы МАН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010626" y="2217158"/>
            <a:ext cx="5449381" cy="1754327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6600"/>
                </a:solidFill>
              </a:rPr>
              <a:t>С</a:t>
            </a:r>
            <a:r>
              <a:rPr lang="ru-RU" b="1" dirty="0" smtClean="0">
                <a:solidFill>
                  <a:srgbClr val="FF6600"/>
                </a:solidFill>
              </a:rPr>
              <a:t>еть учреждений ДОД и СОШ </a:t>
            </a:r>
          </a:p>
          <a:p>
            <a:pPr algn="ctr"/>
            <a:r>
              <a:rPr lang="ru-RU" b="1" dirty="0" smtClean="0">
                <a:solidFill>
                  <a:srgbClr val="FF6600"/>
                </a:solidFill>
              </a:rPr>
              <a:t>«</a:t>
            </a:r>
            <a:r>
              <a:rPr lang="ru-RU" b="1" dirty="0" err="1" smtClean="0">
                <a:solidFill>
                  <a:srgbClr val="FF6600"/>
                </a:solidFill>
              </a:rPr>
              <a:t>Предкванториум</a:t>
            </a:r>
            <a:r>
              <a:rPr lang="ru-RU" b="1" dirty="0" smtClean="0">
                <a:solidFill>
                  <a:srgbClr val="FF6600"/>
                </a:solidFill>
              </a:rPr>
              <a:t>»</a:t>
            </a:r>
          </a:p>
          <a:p>
            <a:pPr algn="ctr"/>
            <a:endParaRPr lang="ru-RU" b="1" dirty="0">
              <a:solidFill>
                <a:srgbClr val="FF6600"/>
              </a:solidFill>
            </a:endParaRPr>
          </a:p>
          <a:p>
            <a:pPr algn="ctr"/>
            <a:r>
              <a:rPr lang="ru-RU" b="1" dirty="0" smtClean="0">
                <a:solidFill>
                  <a:srgbClr val="FF6600"/>
                </a:solidFill>
              </a:rPr>
              <a:t>Минимальный критерий – 2 направления, соответствующие направления квантумов МАН «Кванториума» </a:t>
            </a:r>
            <a:endParaRPr lang="ru-RU" b="1" dirty="0">
              <a:solidFill>
                <a:srgbClr val="FF66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80906" y="4462395"/>
            <a:ext cx="5579101" cy="1200329"/>
          </a:xfrm>
          <a:prstGeom prst="rect">
            <a:avLst/>
          </a:prstGeom>
          <a:solidFill>
            <a:srgbClr val="D9D9D9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90"/>
                </a:solidFill>
              </a:rPr>
              <a:t>С</a:t>
            </a:r>
            <a:r>
              <a:rPr lang="ru-RU" b="1" dirty="0" smtClean="0">
                <a:solidFill>
                  <a:srgbClr val="000090"/>
                </a:solidFill>
              </a:rPr>
              <a:t>еть образовательных партнеров квантумов МАН «Кванториума» РС (Я) - учреждений ДОД и СОШ</a:t>
            </a:r>
          </a:p>
          <a:p>
            <a:pPr algn="ctr"/>
            <a:r>
              <a:rPr lang="ru-RU" b="1" dirty="0" smtClean="0">
                <a:solidFill>
                  <a:srgbClr val="000090"/>
                </a:solidFill>
              </a:rPr>
              <a:t>Минимальный </a:t>
            </a:r>
            <a:r>
              <a:rPr lang="ru-RU" b="1" dirty="0">
                <a:solidFill>
                  <a:srgbClr val="000090"/>
                </a:solidFill>
              </a:rPr>
              <a:t>критерий – </a:t>
            </a:r>
            <a:r>
              <a:rPr lang="ru-RU" b="1" dirty="0" smtClean="0">
                <a:solidFill>
                  <a:srgbClr val="000090"/>
                </a:solidFill>
              </a:rPr>
              <a:t>1 направление, </a:t>
            </a:r>
            <a:r>
              <a:rPr lang="ru-RU" b="1" dirty="0">
                <a:solidFill>
                  <a:srgbClr val="000090"/>
                </a:solidFill>
              </a:rPr>
              <a:t>соответствующие направлениям </a:t>
            </a:r>
            <a:r>
              <a:rPr lang="ru-RU" b="1" dirty="0" err="1">
                <a:solidFill>
                  <a:srgbClr val="000090"/>
                </a:solidFill>
              </a:rPr>
              <a:t>Кванториума</a:t>
            </a:r>
            <a:r>
              <a:rPr lang="ru-RU" b="1" dirty="0">
                <a:solidFill>
                  <a:srgbClr val="000090"/>
                </a:solidFill>
              </a:rPr>
              <a:t>  </a:t>
            </a:r>
            <a:r>
              <a:rPr lang="ru-RU" b="1" dirty="0" smtClean="0">
                <a:solidFill>
                  <a:srgbClr val="000090"/>
                </a:solidFill>
              </a:rPr>
              <a:t> </a:t>
            </a:r>
            <a:endParaRPr lang="ru-RU" b="1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6793" y="939441"/>
            <a:ext cx="3016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Собственно </a:t>
            </a:r>
          </a:p>
          <a:p>
            <a:pPr algn="ctr"/>
            <a:r>
              <a:rPr lang="ru-RU" b="1" dirty="0" smtClean="0">
                <a:solidFill>
                  <a:srgbClr val="000090"/>
                </a:solidFill>
              </a:rPr>
              <a:t>«</a:t>
            </a:r>
            <a:r>
              <a:rPr lang="ru-RU" b="1" dirty="0" err="1" smtClean="0">
                <a:solidFill>
                  <a:srgbClr val="000090"/>
                </a:solidFill>
              </a:rPr>
              <a:t>Кванториум</a:t>
            </a:r>
            <a:r>
              <a:rPr lang="ru-RU" b="1" dirty="0" smtClean="0">
                <a:solidFill>
                  <a:srgbClr val="000090"/>
                </a:solidFill>
              </a:rPr>
              <a:t>»</a:t>
            </a:r>
            <a:endParaRPr lang="ru-RU" b="1" dirty="0">
              <a:solidFill>
                <a:srgbClr val="00009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1219" y="2597942"/>
            <a:ext cx="240322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Сеть </a:t>
            </a:r>
          </a:p>
          <a:p>
            <a:pPr algn="ctr"/>
            <a:r>
              <a:rPr lang="ru-RU" b="1" dirty="0" smtClean="0">
                <a:solidFill>
                  <a:srgbClr val="000090"/>
                </a:solidFill>
              </a:rPr>
              <a:t>«</a:t>
            </a:r>
            <a:r>
              <a:rPr lang="ru-RU" b="1" dirty="0" err="1" smtClean="0">
                <a:solidFill>
                  <a:srgbClr val="000090"/>
                </a:solidFill>
              </a:rPr>
              <a:t>Предкванториумов</a:t>
            </a:r>
            <a:r>
              <a:rPr lang="ru-RU" b="1" dirty="0" smtClean="0">
                <a:solidFill>
                  <a:srgbClr val="000090"/>
                </a:solidFill>
              </a:rPr>
              <a:t>» </a:t>
            </a:r>
          </a:p>
          <a:p>
            <a:pPr algn="ctr"/>
            <a:r>
              <a:rPr lang="ru-RU" b="1" dirty="0" smtClean="0">
                <a:solidFill>
                  <a:srgbClr val="000090"/>
                </a:solidFill>
              </a:rPr>
              <a:t>квантумов МАН </a:t>
            </a:r>
          </a:p>
          <a:p>
            <a:pPr algn="ctr"/>
            <a:r>
              <a:rPr lang="ru-RU" b="1" dirty="0" smtClean="0">
                <a:solidFill>
                  <a:srgbClr val="000090"/>
                </a:solidFill>
              </a:rPr>
              <a:t>Кванториума РС (Я)</a:t>
            </a:r>
            <a:endParaRPr lang="ru-RU" b="1" dirty="0">
              <a:solidFill>
                <a:srgbClr val="00009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0643" y="4650522"/>
            <a:ext cx="17454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Сеть </a:t>
            </a:r>
            <a:r>
              <a:rPr lang="ru-RU" b="1" dirty="0" smtClean="0">
                <a:solidFill>
                  <a:srgbClr val="000090"/>
                </a:solidFill>
              </a:rPr>
              <a:t>партнеров</a:t>
            </a:r>
            <a:r>
              <a:rPr lang="ru-RU" dirty="0" smtClean="0"/>
              <a:t>  </a:t>
            </a:r>
          </a:p>
          <a:p>
            <a:r>
              <a:rPr lang="ru-RU" dirty="0" smtClean="0"/>
              <a:t>квантумов МАН</a:t>
            </a:r>
          </a:p>
          <a:p>
            <a:r>
              <a:rPr lang="ru-RU" dirty="0" smtClean="0"/>
              <a:t>«</a:t>
            </a:r>
            <a:r>
              <a:rPr lang="ru-RU" dirty="0" err="1" smtClean="0"/>
              <a:t>Кванториума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123728" y="6093296"/>
            <a:ext cx="702027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0"/>
                </a:solidFill>
              </a:rPr>
              <a:t>Пользователи услуг </a:t>
            </a:r>
            <a:r>
              <a:rPr lang="ru-RU" b="1" dirty="0" err="1" smtClean="0">
                <a:solidFill>
                  <a:srgbClr val="000090"/>
                </a:solidFill>
              </a:rPr>
              <a:t>Кванториума</a:t>
            </a:r>
            <a:endParaRPr lang="ru-RU" b="1" dirty="0">
              <a:solidFill>
                <a:srgbClr val="000090"/>
              </a:solidFill>
            </a:endParaRPr>
          </a:p>
        </p:txBody>
      </p:sp>
      <p:pic>
        <p:nvPicPr>
          <p:cNvPr id="11" name="Picture 2" descr="http://kvantorium33.ru/images/appico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980728"/>
            <a:ext cx="720080" cy="70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37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0090"/>
                </a:solidFill>
              </a:rPr>
              <a:t>Система </a:t>
            </a:r>
            <a:r>
              <a:rPr lang="ru-RU" sz="3200" b="1" dirty="0" err="1" smtClean="0">
                <a:solidFill>
                  <a:srgbClr val="000090"/>
                </a:solidFill>
              </a:rPr>
              <a:t>предкванториумов</a:t>
            </a:r>
            <a:r>
              <a:rPr lang="ru-RU" sz="3200" b="1" dirty="0" smtClean="0">
                <a:solidFill>
                  <a:srgbClr val="000090"/>
                </a:solidFill>
              </a:rPr>
              <a:t> и образовательных партнеров – самостоятельных юридических лиц</a:t>
            </a:r>
            <a:endParaRPr lang="ru-RU" sz="3200" b="1" dirty="0">
              <a:solidFill>
                <a:srgbClr val="00009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433064" cy="505425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Партнеры квантумов МАН Кванториума РС (Я)(минимум 1 направление, соответствующего уровня).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FF6600"/>
                </a:solidFill>
              </a:rPr>
              <a:t>ПРЕДКВАНТОРИУМ МАН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0090"/>
                </a:solidFill>
              </a:rPr>
              <a:t>Большое количество школ и УДОД по решению проектного офиса, в первую очередь, имеющих </a:t>
            </a:r>
            <a:r>
              <a:rPr lang="ru-RU" b="1" dirty="0" smtClean="0">
                <a:solidFill>
                  <a:srgbClr val="FF6600"/>
                </a:solidFill>
              </a:rPr>
              <a:t>профильные классы, технопарки, школьные бизнес-инкубаторы </a:t>
            </a:r>
            <a:r>
              <a:rPr lang="ru-RU" b="1" dirty="0" smtClean="0">
                <a:solidFill>
                  <a:srgbClr val="000090"/>
                </a:solidFill>
              </a:rPr>
              <a:t>и др. структуры.</a:t>
            </a:r>
          </a:p>
          <a:p>
            <a:pPr>
              <a:buFontTx/>
              <a:buChar char="-"/>
            </a:pPr>
            <a:r>
              <a:rPr lang="ru-RU" b="1" dirty="0" smtClean="0">
                <a:solidFill>
                  <a:srgbClr val="000090"/>
                </a:solidFill>
              </a:rPr>
              <a:t>Заключается договор между проектным офисом</a:t>
            </a:r>
            <a:r>
              <a:rPr lang="ru-RU" b="1" dirty="0">
                <a:solidFill>
                  <a:srgbClr val="000090"/>
                </a:solidFill>
              </a:rPr>
              <a:t> </a:t>
            </a:r>
            <a:r>
              <a:rPr lang="ru-RU" b="1" dirty="0" smtClean="0">
                <a:solidFill>
                  <a:srgbClr val="000090"/>
                </a:solidFill>
              </a:rPr>
              <a:t>на создание «</a:t>
            </a:r>
            <a:r>
              <a:rPr lang="ru-RU" b="1" dirty="0" err="1" smtClean="0">
                <a:solidFill>
                  <a:srgbClr val="000090"/>
                </a:solidFill>
              </a:rPr>
              <a:t>Предкванториума</a:t>
            </a:r>
            <a:r>
              <a:rPr lang="ru-RU" b="1" dirty="0" smtClean="0">
                <a:solidFill>
                  <a:srgbClr val="000090"/>
                </a:solidFill>
              </a:rPr>
              <a:t>» МАН (</a:t>
            </a:r>
            <a:r>
              <a:rPr lang="ru-RU" b="1" dirty="0">
                <a:solidFill>
                  <a:srgbClr val="FF6600"/>
                </a:solidFill>
              </a:rPr>
              <a:t>2</a:t>
            </a:r>
            <a:r>
              <a:rPr lang="ru-RU" b="1" dirty="0" smtClean="0">
                <a:solidFill>
                  <a:srgbClr val="FF6600"/>
                </a:solidFill>
              </a:rPr>
              <a:t> и выше направлений</a:t>
            </a:r>
            <a:r>
              <a:rPr lang="ru-RU" b="1" dirty="0" smtClean="0">
                <a:solidFill>
                  <a:srgbClr val="000090"/>
                </a:solidFill>
              </a:rPr>
              <a:t>).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00FF"/>
                </a:solidFill>
              </a:rPr>
              <a:t>ОБРАЗОВАТЕЛЬНЫЙ ПАРТНЕР МАН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0090"/>
                </a:solidFill>
              </a:rPr>
              <a:t>- Договор между организацией - исполнителем и партнером (</a:t>
            </a:r>
            <a:r>
              <a:rPr lang="ru-RU" b="1" dirty="0" smtClean="0">
                <a:solidFill>
                  <a:srgbClr val="FF6600"/>
                </a:solidFill>
              </a:rPr>
              <a:t>1</a:t>
            </a:r>
            <a:r>
              <a:rPr lang="ru-RU" b="1" dirty="0">
                <a:solidFill>
                  <a:srgbClr val="FF6600"/>
                </a:solidFill>
              </a:rPr>
              <a:t> </a:t>
            </a:r>
            <a:r>
              <a:rPr lang="ru-RU" b="1" dirty="0" smtClean="0">
                <a:solidFill>
                  <a:srgbClr val="FF6600"/>
                </a:solidFill>
              </a:rPr>
              <a:t>направление</a:t>
            </a:r>
            <a:r>
              <a:rPr lang="ru-RU" b="1" dirty="0" smtClean="0">
                <a:solidFill>
                  <a:srgbClr val="000090"/>
                </a:solidFill>
              </a:rPr>
              <a:t>).</a:t>
            </a:r>
          </a:p>
        </p:txBody>
      </p:sp>
      <p:pic>
        <p:nvPicPr>
          <p:cNvPr id="4" name="Picture 2" descr="http://kvantorium33.ru/images/appico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1130898" cy="111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893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ПРАВА ОБРАЗОВАТЕЛЬНЫХ ПАРТНЕРОВ МАН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339472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sz="2800" b="1" dirty="0" smtClean="0">
              <a:solidFill>
                <a:srgbClr val="FF6600"/>
              </a:solidFill>
            </a:endParaRPr>
          </a:p>
          <a:p>
            <a:pPr marL="0" indent="0">
              <a:buNone/>
            </a:pPr>
            <a:r>
              <a:rPr lang="ru-RU" sz="2800" b="1" dirty="0" smtClean="0">
                <a:solidFill>
                  <a:srgbClr val="FF6600"/>
                </a:solidFill>
              </a:rPr>
              <a:t>ПРЕДКВАНТОРИУМ</a:t>
            </a:r>
            <a:endParaRPr lang="ru-RU" sz="2800" b="1" dirty="0">
              <a:solidFill>
                <a:srgbClr val="FF6600"/>
              </a:solidFill>
            </a:endParaRPr>
          </a:p>
          <a:p>
            <a:pPr marL="0" indent="0">
              <a:buNone/>
            </a:pPr>
            <a:endParaRPr lang="ru-RU" sz="2800" b="1" dirty="0" smtClean="0">
              <a:solidFill>
                <a:srgbClr val="FF6600"/>
              </a:solidFill>
            </a:endParaRPr>
          </a:p>
          <a:p>
            <a:pPr marL="0" indent="0">
              <a:buNone/>
            </a:pPr>
            <a:endParaRPr lang="ru-RU" sz="2800" b="1" dirty="0" smtClean="0">
              <a:solidFill>
                <a:srgbClr val="FF6600"/>
              </a:solidFill>
            </a:endParaRPr>
          </a:p>
          <a:p>
            <a:pPr marL="0" indent="0">
              <a:buNone/>
            </a:pPr>
            <a:r>
              <a:rPr lang="ru-RU" sz="2800" b="1" dirty="0" smtClean="0">
                <a:solidFill>
                  <a:srgbClr val="FF6600"/>
                </a:solidFill>
              </a:rPr>
              <a:t>ОБРАЗОВАТЕЛЬНЫЙ ПАРТНЕР</a:t>
            </a:r>
          </a:p>
          <a:p>
            <a:pPr marL="0" indent="0">
              <a:buNone/>
            </a:pPr>
            <a:endParaRPr lang="ru-RU" sz="2800" b="1" dirty="0">
              <a:solidFill>
                <a:srgbClr val="FF6600"/>
              </a:solidFill>
            </a:endParaRPr>
          </a:p>
          <a:p>
            <a:pPr marL="0" indent="0">
              <a:buNone/>
            </a:pPr>
            <a:endParaRPr lang="ru-RU" sz="2800" b="1" dirty="0" smtClean="0">
              <a:solidFill>
                <a:srgbClr val="FF6600"/>
              </a:solidFill>
            </a:endParaRPr>
          </a:p>
          <a:p>
            <a:pPr marL="0" indent="0">
              <a:buNone/>
            </a:pPr>
            <a:r>
              <a:rPr lang="ru-RU" sz="2800" b="1" dirty="0" smtClean="0">
                <a:solidFill>
                  <a:srgbClr val="FF6600"/>
                </a:solidFill>
              </a:rPr>
              <a:t>ПОЛЬЗОВАТЕЛЬ УСЛУГ</a:t>
            </a:r>
            <a:endParaRPr lang="ru-RU" sz="2800" b="1" dirty="0">
              <a:solidFill>
                <a:srgbClr val="FF6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11960" y="1561170"/>
            <a:ext cx="4608512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УЧАСТВОВАТЬ В КОМПЛЕКТАЦИИ СБОРНЫХ РЕСПУБЛИКИ НА ФЕДЕРАЛЬНЫХ МЕРОПРИЯТИЯХ </a:t>
            </a:r>
            <a:endParaRPr lang="ru-RU" sz="1600" dirty="0" smtClean="0"/>
          </a:p>
          <a:p>
            <a:endParaRPr lang="ru-RU" sz="1600" dirty="0"/>
          </a:p>
          <a:p>
            <a:r>
              <a:rPr lang="ru-RU" sz="1600" dirty="0" smtClean="0"/>
              <a:t>ПРАВО СОЗДАВАТЬ ДЕЛЕГАЦИЮ НА МЕРОПРИЯТИЯХ ДО РЕСПУБЛИКАНСКОГО УРОВНЯ</a:t>
            </a:r>
          </a:p>
          <a:p>
            <a:endParaRPr lang="ru-RU" sz="1600" dirty="0"/>
          </a:p>
          <a:p>
            <a:r>
              <a:rPr lang="ru-RU" sz="1600" dirty="0" smtClean="0"/>
              <a:t>РЕКОМЕНДОВАТЬ ЛУЧШИХ УЧАЩИХСЯ В КВАНТУМЫ КВАНТОРИУМА</a:t>
            </a:r>
          </a:p>
          <a:p>
            <a:endParaRPr lang="ru-RU" sz="1600" dirty="0"/>
          </a:p>
          <a:p>
            <a:r>
              <a:rPr lang="ru-RU" sz="1600" dirty="0" smtClean="0"/>
              <a:t>ПРОВОДИТЬ ОБУЧЕНИЕ ПО ПРОГРАММАМ ЛИНИИ 0 С ПРАВОМ ПОЛУЧЕНИЯ МЕТОДИЧЕСКОЙ ПОДДЕРЖКИ </a:t>
            </a:r>
          </a:p>
          <a:p>
            <a:endParaRPr lang="ru-RU" sz="1600" dirty="0" smtClean="0"/>
          </a:p>
          <a:p>
            <a:r>
              <a:rPr lang="ru-RU" sz="1600" dirty="0" smtClean="0"/>
              <a:t>ПРОВОДИТЬ ОБУЧЕНИЕ В СВОИХ ОРГАНИЗАЦИЯХ С УЧАСТИЕМ ПРЕПОДАВАТЕЛЕЙ КВАНТОРИУМА</a:t>
            </a:r>
          </a:p>
          <a:p>
            <a:endParaRPr lang="ru-RU" sz="1600" dirty="0"/>
          </a:p>
          <a:p>
            <a:r>
              <a:rPr lang="ru-RU" sz="1600" dirty="0" smtClean="0"/>
              <a:t>УЧАСТВОВАТЬ В МЕРОПРИЯТИЯХ КВАНТОРИУМА ПО ЗАЯВКАМ</a:t>
            </a:r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</p:txBody>
      </p:sp>
      <p:sp>
        <p:nvSpPr>
          <p:cNvPr id="8" name="Открывающая квадратная скобка 7"/>
          <p:cNvSpPr/>
          <p:nvPr/>
        </p:nvSpPr>
        <p:spPr>
          <a:xfrm>
            <a:off x="3923928" y="1628800"/>
            <a:ext cx="576064" cy="3816424"/>
          </a:xfrm>
          <a:prstGeom prst="leftBracket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Открывающая квадратная скобка 8"/>
          <p:cNvSpPr/>
          <p:nvPr/>
        </p:nvSpPr>
        <p:spPr>
          <a:xfrm>
            <a:off x="3779912" y="2348880"/>
            <a:ext cx="648072" cy="2952328"/>
          </a:xfrm>
          <a:prstGeom prst="leftBracket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Открывающая квадратная скобка 9"/>
          <p:cNvSpPr/>
          <p:nvPr/>
        </p:nvSpPr>
        <p:spPr>
          <a:xfrm>
            <a:off x="4067944" y="5517232"/>
            <a:ext cx="216024" cy="504056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Picture 2" descr="http://kvantorium33.ru/images/appico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1130898" cy="111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http://lensky-kray.ru/media/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84368" y="260648"/>
            <a:ext cx="1144718" cy="12210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2031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0090"/>
                </a:solidFill>
              </a:rPr>
              <a:t>Мероприятия </a:t>
            </a:r>
            <a:r>
              <a:rPr lang="ru-RU" dirty="0" err="1" smtClean="0">
                <a:solidFill>
                  <a:srgbClr val="000090"/>
                </a:solidFill>
              </a:rPr>
              <a:t>Кванториума</a:t>
            </a:r>
            <a:r>
              <a:rPr lang="ru-RU" dirty="0" smtClean="0">
                <a:solidFill>
                  <a:srgbClr val="000090"/>
                </a:solidFill>
              </a:rPr>
              <a:t> на базе учебного корпуса ДДТ г. Якутска</a:t>
            </a:r>
            <a:endParaRPr lang="ru-RU" dirty="0">
              <a:solidFill>
                <a:srgbClr val="00009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err="1" smtClean="0"/>
              <a:t>Юниквант</a:t>
            </a:r>
            <a:r>
              <a:rPr lang="ru-RU" dirty="0" smtClean="0"/>
              <a:t> (отбор и подготовка)</a:t>
            </a:r>
          </a:p>
          <a:p>
            <a:r>
              <a:rPr lang="ru-RU" dirty="0" err="1" smtClean="0"/>
              <a:t>Кванториада</a:t>
            </a:r>
            <a:endParaRPr lang="ru-RU" dirty="0" smtClean="0"/>
          </a:p>
          <a:p>
            <a:r>
              <a:rPr lang="ru-RU" dirty="0" smtClean="0"/>
              <a:t>Олимпиада НТИ</a:t>
            </a:r>
          </a:p>
          <a:p>
            <a:r>
              <a:rPr lang="ru-RU" dirty="0" smtClean="0"/>
              <a:t>Подготовка к Юниор </a:t>
            </a:r>
            <a:r>
              <a:rPr lang="ru-RU" dirty="0" err="1" smtClean="0"/>
              <a:t>Скилз</a:t>
            </a:r>
            <a:endParaRPr lang="ru-RU" dirty="0" smtClean="0"/>
          </a:p>
          <a:p>
            <a:r>
              <a:rPr lang="ru-RU" dirty="0" err="1" smtClean="0"/>
              <a:t>КвантоЕлка</a:t>
            </a:r>
            <a:endParaRPr lang="ru-RU" dirty="0" smtClean="0"/>
          </a:p>
          <a:p>
            <a:r>
              <a:rPr lang="ru-RU" dirty="0" err="1" smtClean="0"/>
              <a:t>КвантоСтарт</a:t>
            </a:r>
            <a:endParaRPr lang="ru-RU" dirty="0" smtClean="0"/>
          </a:p>
          <a:p>
            <a:r>
              <a:rPr lang="ru-RU" dirty="0" smtClean="0"/>
              <a:t>Ночь в </a:t>
            </a:r>
            <a:r>
              <a:rPr lang="ru-RU" dirty="0" err="1" smtClean="0"/>
              <a:t>Кванториуме</a:t>
            </a:r>
            <a:endParaRPr lang="ru-RU" dirty="0" smtClean="0"/>
          </a:p>
          <a:p>
            <a:r>
              <a:rPr lang="ru-RU" dirty="0" smtClean="0"/>
              <a:t>Фестиваль науки</a:t>
            </a:r>
          </a:p>
          <a:p>
            <a:pPr marL="0" indent="0">
              <a:buNone/>
            </a:pPr>
            <a:r>
              <a:rPr lang="ru-RU" dirty="0"/>
              <a:t>и</a:t>
            </a:r>
            <a:r>
              <a:rPr lang="ru-RU" dirty="0" smtClean="0"/>
              <a:t> др.</a:t>
            </a:r>
          </a:p>
          <a:p>
            <a:endParaRPr lang="ru-RU" dirty="0"/>
          </a:p>
        </p:txBody>
      </p:sp>
      <p:pic>
        <p:nvPicPr>
          <p:cNvPr id="4" name="Picture 2" descr="http://kvantorium33.ru/images/appico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306668"/>
            <a:ext cx="1994994" cy="196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038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0090"/>
                </a:solidFill>
              </a:rPr>
              <a:t>Система мероприятий </a:t>
            </a:r>
            <a:r>
              <a:rPr lang="ru-RU" dirty="0" err="1" smtClean="0">
                <a:solidFill>
                  <a:srgbClr val="000090"/>
                </a:solidFill>
              </a:rPr>
              <a:t>Кванториума</a:t>
            </a:r>
            <a:r>
              <a:rPr lang="ru-RU" dirty="0" smtClean="0">
                <a:solidFill>
                  <a:srgbClr val="000090"/>
                </a:solidFill>
              </a:rPr>
              <a:t> помимо корпуса в ДДТ г. Якутска</a:t>
            </a:r>
            <a:endParaRPr lang="ru-RU" dirty="0">
              <a:solidFill>
                <a:srgbClr val="00009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Мероприятия сети «</a:t>
            </a:r>
            <a:r>
              <a:rPr lang="ru-RU" dirty="0" err="1" smtClean="0"/>
              <a:t>Предкванториума</a:t>
            </a:r>
            <a:r>
              <a:rPr lang="ru-RU" dirty="0" smtClean="0"/>
              <a:t>»</a:t>
            </a:r>
          </a:p>
          <a:p>
            <a:r>
              <a:rPr lang="ru-RU" dirty="0" smtClean="0"/>
              <a:t>Мероприятия сети партнеров «</a:t>
            </a:r>
            <a:r>
              <a:rPr lang="ru-RU" dirty="0" err="1" smtClean="0"/>
              <a:t>Кванториума</a:t>
            </a:r>
            <a:r>
              <a:rPr lang="ru-RU" dirty="0" smtClean="0"/>
              <a:t>»</a:t>
            </a:r>
          </a:p>
          <a:p>
            <a:r>
              <a:rPr lang="ru-RU" dirty="0" smtClean="0"/>
              <a:t>Сетевые и дистанционные мероприятия </a:t>
            </a:r>
            <a:r>
              <a:rPr lang="ru-RU" dirty="0" err="1" smtClean="0"/>
              <a:t>Кванториума</a:t>
            </a:r>
            <a:endParaRPr lang="ru-RU" dirty="0" smtClean="0"/>
          </a:p>
          <a:p>
            <a:r>
              <a:rPr lang="ru-RU" dirty="0" smtClean="0"/>
              <a:t>Выездные мероприятия по обучению педагогов сети партнеров софт и </a:t>
            </a:r>
            <a:r>
              <a:rPr lang="ru-RU" dirty="0" err="1" smtClean="0"/>
              <a:t>хард</a:t>
            </a:r>
            <a:r>
              <a:rPr lang="ru-RU" dirty="0" smtClean="0"/>
              <a:t> </a:t>
            </a:r>
            <a:r>
              <a:rPr lang="ru-RU" dirty="0" err="1" smtClean="0"/>
              <a:t>скилз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Picture 2" descr="http://kvantorium33.ru/images/appico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589240"/>
            <a:ext cx="1130898" cy="111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272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ОБЯЗАННОСТИ ОБРАЗОВАТЕЛЬНЫХ ПАРТНЕРОВ МАН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339472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sz="2800" b="1" dirty="0" smtClean="0">
              <a:solidFill>
                <a:srgbClr val="FF6600"/>
              </a:solidFill>
            </a:endParaRPr>
          </a:p>
          <a:p>
            <a:pPr marL="0" indent="0">
              <a:buNone/>
            </a:pPr>
            <a:r>
              <a:rPr lang="ru-RU" sz="2800" b="1" dirty="0" smtClean="0">
                <a:solidFill>
                  <a:srgbClr val="FF6600"/>
                </a:solidFill>
              </a:rPr>
              <a:t>ПРЕДКВАНТОРИУМ</a:t>
            </a:r>
            <a:endParaRPr lang="ru-RU" sz="2800" b="1" dirty="0">
              <a:solidFill>
                <a:srgbClr val="FF6600"/>
              </a:solidFill>
            </a:endParaRPr>
          </a:p>
          <a:p>
            <a:pPr marL="0" indent="0">
              <a:buNone/>
            </a:pPr>
            <a:endParaRPr lang="ru-RU" sz="2800" b="1" dirty="0" smtClean="0">
              <a:solidFill>
                <a:srgbClr val="FF6600"/>
              </a:solidFill>
            </a:endParaRPr>
          </a:p>
          <a:p>
            <a:pPr marL="0" indent="0">
              <a:buNone/>
            </a:pPr>
            <a:endParaRPr lang="ru-RU" sz="2800" b="1" dirty="0" smtClean="0">
              <a:solidFill>
                <a:srgbClr val="FF6600"/>
              </a:solidFill>
            </a:endParaRPr>
          </a:p>
          <a:p>
            <a:pPr marL="0" indent="0">
              <a:buNone/>
            </a:pPr>
            <a:r>
              <a:rPr lang="ru-RU" sz="2800" b="1" dirty="0" smtClean="0">
                <a:solidFill>
                  <a:srgbClr val="FF6600"/>
                </a:solidFill>
              </a:rPr>
              <a:t>ОБРАЗОВАТЕЛЬНЫЙ ПАРТНЕР</a:t>
            </a:r>
          </a:p>
          <a:p>
            <a:pPr marL="0" indent="0">
              <a:buNone/>
            </a:pPr>
            <a:endParaRPr lang="ru-RU" sz="2800" b="1" dirty="0">
              <a:solidFill>
                <a:srgbClr val="FF6600"/>
              </a:solidFill>
            </a:endParaRPr>
          </a:p>
          <a:p>
            <a:pPr marL="0" indent="0">
              <a:buNone/>
            </a:pPr>
            <a:endParaRPr lang="ru-RU" sz="2800" b="1" dirty="0" smtClean="0">
              <a:solidFill>
                <a:srgbClr val="FF6600"/>
              </a:solidFill>
            </a:endParaRPr>
          </a:p>
          <a:p>
            <a:pPr marL="0" indent="0">
              <a:buNone/>
            </a:pPr>
            <a:r>
              <a:rPr lang="ru-RU" sz="2800" b="1" dirty="0" smtClean="0">
                <a:solidFill>
                  <a:srgbClr val="000090"/>
                </a:solidFill>
              </a:rPr>
              <a:t>ПОЛЬЗОВАТЕЛЬ УСЛУГ</a:t>
            </a:r>
            <a:endParaRPr lang="ru-RU" sz="2800" b="1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11960" y="1916832"/>
            <a:ext cx="460851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ПРОВОДИТЬ ОБУЧЕНИЕ УЧАЩИХСЯ ПО ПРОГРАММАМ КВАНТУМОВ ЛИНИИ 0 С ПРАВОМ ПОЛУЧЕНИЯ МЕТОДИЧЕСКОЙ ПОДДЕРЖКИ КВАНТОРИУМА </a:t>
            </a:r>
          </a:p>
          <a:p>
            <a:endParaRPr lang="ru-RU" sz="1600" dirty="0" smtClean="0"/>
          </a:p>
          <a:p>
            <a:r>
              <a:rPr lang="ru-RU" sz="1600" dirty="0" smtClean="0"/>
              <a:t>ПРОВОДИТЬ ОБУЧЕНИЕ ПЕДАГОГОВ СВОИХ ОРГАНИЗАЦИЙ В МЕТОДИЧЕСКИХ СЕМИНАРАХ КВАНТОРИУМА</a:t>
            </a:r>
          </a:p>
          <a:p>
            <a:endParaRPr lang="ru-RU" sz="1600" dirty="0"/>
          </a:p>
          <a:p>
            <a:r>
              <a:rPr lang="ru-RU" sz="1600" dirty="0" smtClean="0"/>
              <a:t>УЧАСТВОВАТЬ В МЕРОПРИЯТИЯХ КВАНТОРИУМА</a:t>
            </a:r>
          </a:p>
          <a:p>
            <a:endParaRPr lang="ru-RU" sz="1600" dirty="0"/>
          </a:p>
          <a:p>
            <a:r>
              <a:rPr lang="ru-RU" sz="1600" dirty="0" smtClean="0">
                <a:solidFill>
                  <a:srgbClr val="000090"/>
                </a:solidFill>
              </a:rPr>
              <a:t>ПРЕДОСТАВЛЯТЬ ЕЖЕГОДНЫЙ ОТЧЕТ О ДЕЯТЕЛЬНОСТИ ПАРТНЕРА</a:t>
            </a:r>
          </a:p>
        </p:txBody>
      </p:sp>
      <p:sp>
        <p:nvSpPr>
          <p:cNvPr id="8" name="Открывающая квадратная скобка 7"/>
          <p:cNvSpPr/>
          <p:nvPr/>
        </p:nvSpPr>
        <p:spPr>
          <a:xfrm>
            <a:off x="3779912" y="1844824"/>
            <a:ext cx="576064" cy="3528392"/>
          </a:xfrm>
          <a:prstGeom prst="leftBracket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Открывающая квадратная скобка 9"/>
          <p:cNvSpPr/>
          <p:nvPr/>
        </p:nvSpPr>
        <p:spPr>
          <a:xfrm>
            <a:off x="4139952" y="4725144"/>
            <a:ext cx="216024" cy="504056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Picture 2" descr="http://kvantorium33.ru/images/appico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445224"/>
            <a:ext cx="1130898" cy="111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http://lensky-kray.ru/media/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84368" y="836712"/>
            <a:ext cx="1122511" cy="11973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6034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64704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0090"/>
                </a:solidFill>
              </a:rPr>
              <a:t>КВАНТОРИУМ, в целом, должен создать</a:t>
            </a:r>
            <a:endParaRPr lang="ru-RU" sz="3600" b="1" dirty="0">
              <a:solidFill>
                <a:srgbClr val="00009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764704"/>
            <a:ext cx="8507288" cy="4925144"/>
          </a:xfrm>
        </p:spPr>
        <p:txBody>
          <a:bodyPr>
            <a:noAutofit/>
          </a:bodyPr>
          <a:lstStyle/>
          <a:p>
            <a:r>
              <a:rPr lang="ru-RU" sz="2600" b="1" dirty="0" smtClean="0">
                <a:solidFill>
                  <a:srgbClr val="000090"/>
                </a:solidFill>
              </a:rPr>
              <a:t>Систему внутренних мероприятий </a:t>
            </a:r>
            <a:r>
              <a:rPr lang="ru-RU" sz="2600" dirty="0" smtClean="0"/>
              <a:t>в </a:t>
            </a:r>
            <a:r>
              <a:rPr lang="ru-RU" sz="2600" dirty="0" err="1" smtClean="0"/>
              <a:t>Кванториуме</a:t>
            </a:r>
            <a:r>
              <a:rPr lang="ru-RU" sz="2600" dirty="0" smtClean="0"/>
              <a:t> (не менее 1 в неделю) для </a:t>
            </a:r>
            <a:r>
              <a:rPr lang="ru-RU" sz="2600" dirty="0" err="1" smtClean="0"/>
              <a:t>кванторианцев</a:t>
            </a:r>
            <a:r>
              <a:rPr lang="ru-RU" sz="2600" dirty="0" smtClean="0"/>
              <a:t>.</a:t>
            </a:r>
          </a:p>
          <a:p>
            <a:r>
              <a:rPr lang="ru-RU" sz="2600" b="1" dirty="0" smtClean="0">
                <a:solidFill>
                  <a:srgbClr val="000090"/>
                </a:solidFill>
              </a:rPr>
              <a:t>Систему мероприятий для внешних пользователей </a:t>
            </a:r>
            <a:r>
              <a:rPr lang="ru-RU" sz="2600" dirty="0" smtClean="0"/>
              <a:t>(экскурсий, мастер-классов, лекториев).</a:t>
            </a:r>
          </a:p>
          <a:p>
            <a:r>
              <a:rPr lang="ru-RU" sz="2600" dirty="0" smtClean="0"/>
              <a:t>Будут встроены </a:t>
            </a:r>
            <a:r>
              <a:rPr lang="ru-RU" sz="2600" b="1" dirty="0" smtClean="0">
                <a:solidFill>
                  <a:srgbClr val="000090"/>
                </a:solidFill>
              </a:rPr>
              <a:t>в систему федеральных мероприятий </a:t>
            </a:r>
            <a:r>
              <a:rPr lang="ru-RU" sz="2600" dirty="0" smtClean="0"/>
              <a:t>по линии </a:t>
            </a:r>
            <a:r>
              <a:rPr lang="ru-RU" sz="2600" dirty="0" err="1" smtClean="0"/>
              <a:t>Кванториума</a:t>
            </a:r>
            <a:r>
              <a:rPr lang="ru-RU" sz="2600" dirty="0" smtClean="0"/>
              <a:t> (</a:t>
            </a:r>
            <a:r>
              <a:rPr lang="ru-RU" sz="2600" dirty="0" err="1" smtClean="0"/>
              <a:t>Юниквант</a:t>
            </a:r>
            <a:r>
              <a:rPr lang="ru-RU" sz="2600" dirty="0" smtClean="0"/>
              <a:t>, </a:t>
            </a:r>
            <a:r>
              <a:rPr lang="ru-RU" sz="2600" dirty="0" err="1" smtClean="0"/>
              <a:t>Кванториада</a:t>
            </a:r>
            <a:r>
              <a:rPr lang="ru-RU" sz="2600" dirty="0" smtClean="0"/>
              <a:t>).</a:t>
            </a:r>
          </a:p>
          <a:p>
            <a:r>
              <a:rPr lang="ru-RU" sz="2600" dirty="0" smtClean="0"/>
              <a:t>Будут готовить к республиканским и федеральным мероприятиям по линии </a:t>
            </a:r>
            <a:r>
              <a:rPr lang="ru-RU" sz="2600" b="1" dirty="0" smtClean="0">
                <a:solidFill>
                  <a:srgbClr val="000090"/>
                </a:solidFill>
              </a:rPr>
              <a:t>программ «Шаг в будущее», </a:t>
            </a:r>
            <a:r>
              <a:rPr lang="en-US" sz="2600" b="1" dirty="0" smtClean="0">
                <a:solidFill>
                  <a:srgbClr val="000090"/>
                </a:solidFill>
              </a:rPr>
              <a:t>Worlds Skills </a:t>
            </a:r>
            <a:r>
              <a:rPr lang="ru-RU" sz="2600" b="1" dirty="0" smtClean="0">
                <a:solidFill>
                  <a:srgbClr val="000090"/>
                </a:solidFill>
              </a:rPr>
              <a:t>Юниор, «Юниор </a:t>
            </a:r>
            <a:r>
              <a:rPr lang="ru-RU" sz="2600" b="1" dirty="0" err="1" smtClean="0">
                <a:solidFill>
                  <a:srgbClr val="000090"/>
                </a:solidFill>
              </a:rPr>
              <a:t>Скилз</a:t>
            </a:r>
            <a:r>
              <a:rPr lang="ru-RU" sz="2600" b="1" dirty="0" smtClean="0">
                <a:solidFill>
                  <a:srgbClr val="000090"/>
                </a:solidFill>
              </a:rPr>
              <a:t>» и др</a:t>
            </a:r>
            <a:r>
              <a:rPr lang="ru-RU" sz="2600" dirty="0" smtClean="0"/>
              <a:t>.</a:t>
            </a:r>
          </a:p>
          <a:p>
            <a:r>
              <a:rPr lang="ru-RU" sz="2600" b="1" dirty="0" smtClean="0">
                <a:solidFill>
                  <a:srgbClr val="000090"/>
                </a:solidFill>
              </a:rPr>
              <a:t>Объединенный учебно-методический Совет </a:t>
            </a:r>
            <a:r>
              <a:rPr lang="ru-RU" sz="2600" dirty="0" err="1" smtClean="0"/>
              <a:t>Кванториума</a:t>
            </a:r>
            <a:r>
              <a:rPr lang="ru-RU" sz="2600" dirty="0" smtClean="0"/>
              <a:t> по дополнительному образованию и который будет открыт для иных участников (ДОД, СОШ) по ряду вопросов.</a:t>
            </a:r>
            <a:r>
              <a:rPr lang="ru-RU" sz="2800" dirty="0" smtClean="0"/>
              <a:t>    </a:t>
            </a:r>
            <a:endParaRPr lang="ru-RU" sz="2800" dirty="0"/>
          </a:p>
        </p:txBody>
      </p:sp>
      <p:pic>
        <p:nvPicPr>
          <p:cNvPr id="4" name="Picture 2" descr="http://kvantorium33.ru/images/appico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954935"/>
            <a:ext cx="798982" cy="78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424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692696"/>
            <a:ext cx="5400600" cy="648072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764704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Сборные команды «</a:t>
            </a:r>
            <a:r>
              <a:rPr lang="ru-RU" dirty="0" err="1" smtClean="0"/>
              <a:t>Кванториума</a:t>
            </a:r>
            <a:r>
              <a:rPr lang="ru-RU" dirty="0" smtClean="0"/>
              <a:t>» РС (Я)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156176" y="35783"/>
            <a:ext cx="2808312" cy="31393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На федеральном уровне сборные </a:t>
            </a:r>
            <a:r>
              <a:rPr lang="ru-RU" dirty="0" err="1" smtClean="0"/>
              <a:t>Кванториума</a:t>
            </a:r>
            <a:r>
              <a:rPr lang="ru-RU" dirty="0" smtClean="0"/>
              <a:t> или лучшие команды ОО</a:t>
            </a:r>
            <a:endParaRPr lang="ru-RU" dirty="0"/>
          </a:p>
          <a:p>
            <a:pPr marL="285750" indent="-285750">
              <a:buFontTx/>
              <a:buChar char="-"/>
            </a:pPr>
            <a:r>
              <a:rPr lang="ru-RU" dirty="0" smtClean="0"/>
              <a:t>На республиканском уровне </a:t>
            </a:r>
            <a:r>
              <a:rPr lang="ru-RU" dirty="0" smtClean="0">
                <a:solidFill>
                  <a:srgbClr val="FF0000"/>
                </a:solidFill>
              </a:rPr>
              <a:t>команды ОО (СОШ, ООШ, ДОД)</a:t>
            </a:r>
            <a:endParaRPr lang="ru-RU" dirty="0"/>
          </a:p>
          <a:p>
            <a:r>
              <a:rPr lang="ru-RU" dirty="0" smtClean="0"/>
              <a:t>- На городском (муниципальном) уровне только </a:t>
            </a:r>
            <a:r>
              <a:rPr lang="ru-RU" dirty="0" smtClean="0">
                <a:solidFill>
                  <a:srgbClr val="FF0000"/>
                </a:solidFill>
              </a:rPr>
              <a:t>команды ОО (СОШ, ООШ, ДОД)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4149080"/>
            <a:ext cx="3096344" cy="576064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39552" y="422108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Команды ДОД, СОШ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9552" y="2204864"/>
            <a:ext cx="4752528" cy="576064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755576" y="2276872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Обучающиеся в </a:t>
            </a:r>
            <a:r>
              <a:rPr lang="ru-RU" dirty="0" err="1" smtClean="0">
                <a:solidFill>
                  <a:schemeClr val="bg1"/>
                </a:solidFill>
              </a:rPr>
              <a:t>квантумах</a:t>
            </a:r>
            <a:r>
              <a:rPr lang="ru-RU" dirty="0" smtClean="0">
                <a:solidFill>
                  <a:schemeClr val="bg1"/>
                </a:solidFill>
              </a:rPr>
              <a:t> «</a:t>
            </a:r>
            <a:r>
              <a:rPr lang="ru-RU" dirty="0" err="1" smtClean="0">
                <a:solidFill>
                  <a:schemeClr val="bg1"/>
                </a:solidFill>
              </a:rPr>
              <a:t>Кванториума</a:t>
            </a:r>
            <a:r>
              <a:rPr lang="ru-RU" dirty="0" smtClean="0">
                <a:solidFill>
                  <a:schemeClr val="bg1"/>
                </a:solidFill>
              </a:rPr>
              <a:t>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491880" y="4581128"/>
            <a:ext cx="4464496" cy="7920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3635896" y="4653136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Обучающиеся в </a:t>
            </a:r>
            <a:r>
              <a:rPr lang="ru-RU" dirty="0" err="1" smtClean="0"/>
              <a:t>Предкванториумах</a:t>
            </a:r>
            <a:r>
              <a:rPr lang="ru-RU" dirty="0" smtClean="0"/>
              <a:t>, образовательных партнерах </a:t>
            </a:r>
            <a:r>
              <a:rPr lang="ru-RU" dirty="0" err="1" smtClean="0"/>
              <a:t>Кванториума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716016" y="3212976"/>
            <a:ext cx="4104456" cy="1008112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4788024" y="3212976"/>
            <a:ext cx="4752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Обучение в специальных заездах </a:t>
            </a:r>
            <a:r>
              <a:rPr lang="ru-RU" dirty="0" err="1" smtClean="0">
                <a:solidFill>
                  <a:srgbClr val="FFFFFF"/>
                </a:solidFill>
              </a:rPr>
              <a:t>предкванториумов</a:t>
            </a:r>
            <a:r>
              <a:rPr lang="ru-RU" dirty="0" smtClean="0">
                <a:solidFill>
                  <a:srgbClr val="FFFFFF"/>
                </a:solidFill>
              </a:rPr>
              <a:t>, образовательных партнеров в </a:t>
            </a:r>
            <a:r>
              <a:rPr lang="ru-RU" dirty="0" err="1" smtClean="0">
                <a:solidFill>
                  <a:srgbClr val="FFFFFF"/>
                </a:solidFill>
              </a:rPr>
              <a:t>квантумах</a:t>
            </a:r>
            <a:r>
              <a:rPr lang="ru-RU" dirty="0" smtClean="0">
                <a:solidFill>
                  <a:srgbClr val="FFFFFF"/>
                </a:solidFill>
              </a:rPr>
              <a:t> </a:t>
            </a:r>
            <a:r>
              <a:rPr lang="ru-RU" dirty="0" err="1" smtClean="0">
                <a:solidFill>
                  <a:srgbClr val="FFFFFF"/>
                </a:solidFill>
              </a:rPr>
              <a:t>Кванториума</a:t>
            </a:r>
            <a:r>
              <a:rPr lang="ru-RU" dirty="0" smtClean="0">
                <a:solidFill>
                  <a:srgbClr val="FFFFFF"/>
                </a:solidFill>
              </a:rPr>
              <a:t>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1" name="Стрелка вверх 20"/>
          <p:cNvSpPr/>
          <p:nvPr/>
        </p:nvSpPr>
        <p:spPr>
          <a:xfrm>
            <a:off x="3131840" y="116632"/>
            <a:ext cx="648072" cy="432048"/>
          </a:xfrm>
          <a:prstGeom prst="up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Стрелка вверх 21"/>
          <p:cNvSpPr/>
          <p:nvPr/>
        </p:nvSpPr>
        <p:spPr>
          <a:xfrm>
            <a:off x="5580112" y="4077072"/>
            <a:ext cx="288032" cy="648072"/>
          </a:xfrm>
          <a:prstGeom prst="upArrow">
            <a:avLst/>
          </a:prstGeom>
          <a:solidFill>
            <a:srgbClr val="C3D69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107504" y="1556792"/>
            <a:ext cx="5544616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Отбор через республиканские открытые </a:t>
            </a:r>
          </a:p>
          <a:p>
            <a:pPr algn="ctr"/>
            <a:r>
              <a:rPr lang="ru-RU" dirty="0" smtClean="0"/>
              <a:t>мероприятия, семинары, заезды </a:t>
            </a:r>
            <a:r>
              <a:rPr lang="ru-RU" dirty="0" err="1" smtClean="0"/>
              <a:t>Кванториума</a:t>
            </a:r>
            <a:endParaRPr lang="ru-RU" dirty="0"/>
          </a:p>
        </p:txBody>
      </p:sp>
      <p:sp>
        <p:nvSpPr>
          <p:cNvPr id="20" name="Стрелка вверх 19"/>
          <p:cNvSpPr/>
          <p:nvPr/>
        </p:nvSpPr>
        <p:spPr>
          <a:xfrm>
            <a:off x="5508104" y="1412776"/>
            <a:ext cx="288032" cy="18002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539552" y="2996952"/>
            <a:ext cx="3168352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899592" y="3140968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Отбор через городские (муниципальные) этапы</a:t>
            </a:r>
            <a:endParaRPr lang="ru-RU" dirty="0"/>
          </a:p>
        </p:txBody>
      </p:sp>
      <p:sp>
        <p:nvSpPr>
          <p:cNvPr id="28" name="Стрелка вверх 27"/>
          <p:cNvSpPr/>
          <p:nvPr/>
        </p:nvSpPr>
        <p:spPr>
          <a:xfrm>
            <a:off x="0" y="908720"/>
            <a:ext cx="323528" cy="35283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323528" y="6237312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Учащиеся различных образовательных организаций (ДОД, СОШ)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51520" y="5805264"/>
            <a:ext cx="8784976" cy="369332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Занимающиеся школьники в учреждениях ДОД, СОШ дополнительным образованием </a:t>
            </a:r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323528" y="5013176"/>
            <a:ext cx="3024336" cy="369332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ДОД, СОШ</a:t>
            </a:r>
            <a:endParaRPr lang="ru-RU" b="1" dirty="0"/>
          </a:p>
        </p:txBody>
      </p:sp>
      <p:sp>
        <p:nvSpPr>
          <p:cNvPr id="33" name="Стрелка вверх 32"/>
          <p:cNvSpPr/>
          <p:nvPr/>
        </p:nvSpPr>
        <p:spPr>
          <a:xfrm>
            <a:off x="1619672" y="5373216"/>
            <a:ext cx="484632" cy="432048"/>
          </a:xfrm>
          <a:prstGeom prst="upArrow">
            <a:avLst/>
          </a:prstGeom>
          <a:solidFill>
            <a:srgbClr val="FDEADA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Стрелка вверх 33"/>
          <p:cNvSpPr/>
          <p:nvPr/>
        </p:nvSpPr>
        <p:spPr>
          <a:xfrm>
            <a:off x="1475656" y="4725144"/>
            <a:ext cx="504056" cy="288032"/>
          </a:xfrm>
          <a:prstGeom prst="upArrow">
            <a:avLst/>
          </a:prstGeom>
          <a:solidFill>
            <a:srgbClr val="FDEAD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Стрелка влево 34"/>
          <p:cNvSpPr/>
          <p:nvPr/>
        </p:nvSpPr>
        <p:spPr>
          <a:xfrm>
            <a:off x="3635896" y="3212976"/>
            <a:ext cx="936104" cy="21602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Picture 2" descr="http://kvantorium33.ru/images/appico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4437112"/>
            <a:ext cx="914874" cy="90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трелка вниз 24"/>
          <p:cNvSpPr/>
          <p:nvPr/>
        </p:nvSpPr>
        <p:spPr>
          <a:xfrm>
            <a:off x="3347864" y="2708920"/>
            <a:ext cx="216024" cy="158417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Стрелка вниз 23"/>
          <p:cNvSpPr/>
          <p:nvPr/>
        </p:nvSpPr>
        <p:spPr>
          <a:xfrm>
            <a:off x="611560" y="2636912"/>
            <a:ext cx="216024" cy="151216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Стрелка вправо 1"/>
          <p:cNvSpPr/>
          <p:nvPr/>
        </p:nvSpPr>
        <p:spPr>
          <a:xfrm>
            <a:off x="251520" y="764704"/>
            <a:ext cx="504056" cy="3600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851920" y="0"/>
            <a:ext cx="208823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Уровень РФ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378536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Внебюджетная деятельность квантумов МАН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Стоит задача зарабатывать средства, чтобы обеспечить деятельность квантумов МАН.</a:t>
            </a:r>
          </a:p>
          <a:p>
            <a:r>
              <a:rPr lang="ru-RU" dirty="0" smtClean="0"/>
              <a:t>Внебюджетное обучение</a:t>
            </a:r>
          </a:p>
          <a:p>
            <a:r>
              <a:rPr lang="ru-RU" dirty="0" smtClean="0"/>
              <a:t>Экскурсии и мастер-классы для желающих</a:t>
            </a:r>
          </a:p>
          <a:p>
            <a:r>
              <a:rPr lang="ru-RU" dirty="0" smtClean="0"/>
              <a:t>Частичная оплата обучения в </a:t>
            </a:r>
            <a:r>
              <a:rPr lang="ru-RU" dirty="0" err="1" smtClean="0"/>
              <a:t>квантумах</a:t>
            </a:r>
            <a:endParaRPr lang="ru-RU" dirty="0" smtClean="0"/>
          </a:p>
          <a:p>
            <a:r>
              <a:rPr lang="ru-RU" dirty="0" smtClean="0"/>
              <a:t>Поддержание оборудования в рабочем состоянии</a:t>
            </a:r>
          </a:p>
          <a:p>
            <a:r>
              <a:rPr lang="ru-RU" dirty="0" smtClean="0"/>
              <a:t>Пополнение материальной базы. </a:t>
            </a:r>
            <a:endParaRPr lang="ru-RU" dirty="0"/>
          </a:p>
        </p:txBody>
      </p:sp>
      <p:pic>
        <p:nvPicPr>
          <p:cNvPr id="4" name="Picture 2" descr="http://kvantorium33.ru/images/appico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1097355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821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Федеральный конкурс проектных и исследовательских работ центра «Сириус»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1825625"/>
            <a:ext cx="3457848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dirty="0" err="1"/>
              <a:t>Агропромышленные</a:t>
            </a:r>
            <a:r>
              <a:rPr lang="en-US" sz="2400" dirty="0"/>
              <a:t> </a:t>
            </a:r>
            <a:endParaRPr lang="ru-RU" sz="2400" dirty="0" smtClean="0"/>
          </a:p>
          <a:p>
            <a:pPr marL="0" indent="0">
              <a:buNone/>
            </a:pPr>
            <a:r>
              <a:rPr lang="en-US" sz="2400" dirty="0" err="1" smtClean="0"/>
              <a:t>и</a:t>
            </a:r>
            <a:r>
              <a:rPr lang="en-US" sz="2400" dirty="0" smtClean="0"/>
              <a:t> </a:t>
            </a:r>
            <a:r>
              <a:rPr lang="en-US" sz="2400" dirty="0" err="1"/>
              <a:t>биотехнологии</a:t>
            </a:r>
            <a:endParaRPr lang="ru-RU" sz="2400" dirty="0"/>
          </a:p>
          <a:p>
            <a:endParaRPr lang="ru-RU" sz="2400" dirty="0" smtClean="0"/>
          </a:p>
          <a:p>
            <a:pPr marL="0" indent="0">
              <a:buNone/>
            </a:pPr>
            <a:r>
              <a:rPr lang="en-US" sz="2400" dirty="0" err="1" smtClean="0"/>
              <a:t>Бионические</a:t>
            </a:r>
            <a:r>
              <a:rPr lang="en-US" sz="2400" dirty="0" smtClean="0"/>
              <a:t> </a:t>
            </a:r>
            <a:r>
              <a:rPr lang="en-US" sz="2400" dirty="0" err="1"/>
              <a:t>роботы</a:t>
            </a:r>
            <a:r>
              <a:rPr lang="en-US" sz="2400" dirty="0"/>
              <a:t> </a:t>
            </a:r>
            <a:endParaRPr lang="ru-RU" sz="2400" dirty="0" smtClean="0"/>
          </a:p>
          <a:p>
            <a:pPr marL="0" indent="0">
              <a:buNone/>
            </a:pPr>
            <a:r>
              <a:rPr lang="en-US" sz="2400" dirty="0" err="1" smtClean="0"/>
              <a:t>и</a:t>
            </a:r>
            <a:r>
              <a:rPr lang="en-US" sz="2400" dirty="0" smtClean="0"/>
              <a:t> </a:t>
            </a:r>
            <a:r>
              <a:rPr lang="en-US" sz="2400" dirty="0" err="1"/>
              <a:t>нейроинтерфейсы</a:t>
            </a:r>
            <a:endParaRPr lang="ru-RU" sz="2400" dirty="0"/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r>
              <a:rPr lang="en-US" sz="2400" b="1" dirty="0" err="1" smtClean="0">
                <a:solidFill>
                  <a:srgbClr val="0000FF"/>
                </a:solidFill>
              </a:rPr>
              <a:t>Беспилотный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транспорт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endParaRPr lang="ru-RU" sz="2400" b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2400" b="1" dirty="0" err="1" smtClean="0">
                <a:solidFill>
                  <a:srgbClr val="0000FF"/>
                </a:solidFill>
              </a:rPr>
              <a:t>и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логистические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системы</a:t>
            </a:r>
            <a:endParaRPr lang="ru-RU" sz="24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r>
              <a:rPr lang="en-US" sz="2400" dirty="0" err="1"/>
              <a:t>Большие</a:t>
            </a:r>
            <a:r>
              <a:rPr lang="en-US" sz="2400" dirty="0"/>
              <a:t> </a:t>
            </a:r>
            <a:r>
              <a:rPr lang="en-US" sz="2400" dirty="0" err="1"/>
              <a:t>данные</a:t>
            </a:r>
            <a:endParaRPr lang="ru-RU" sz="24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870" y="1744192"/>
            <a:ext cx="1599574" cy="103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394" y="3155592"/>
            <a:ext cx="1661699" cy="1059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942" y="4559266"/>
            <a:ext cx="1827368" cy="948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821" y="5649903"/>
            <a:ext cx="1900999" cy="100384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5671074" y="1764490"/>
            <a:ext cx="3363868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Когнитивные</a:t>
            </a:r>
            <a:r>
              <a:rPr lang="en-US" dirty="0"/>
              <a:t> </a:t>
            </a:r>
            <a:endParaRPr lang="ru-RU" dirty="0" smtClean="0"/>
          </a:p>
          <a:p>
            <a:r>
              <a:rPr lang="ru-RU" dirty="0" smtClean="0"/>
              <a:t>И</a:t>
            </a:r>
            <a:r>
              <a:rPr lang="en-US" dirty="0" err="1" smtClean="0"/>
              <a:t>сследования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en-US" dirty="0" err="1"/>
              <a:t>Микромир</a:t>
            </a:r>
            <a:r>
              <a:rPr lang="en-US" dirty="0"/>
              <a:t> </a:t>
            </a:r>
            <a:r>
              <a:rPr lang="en-US" dirty="0" err="1"/>
              <a:t>и</a:t>
            </a:r>
            <a:r>
              <a:rPr lang="en-US" dirty="0"/>
              <a:t> </a:t>
            </a:r>
            <a:endParaRPr lang="ru-RU" dirty="0" smtClean="0"/>
          </a:p>
          <a:p>
            <a:r>
              <a:rPr lang="ru-RU" dirty="0"/>
              <a:t>м</a:t>
            </a:r>
            <a:r>
              <a:rPr lang="en-US" dirty="0" err="1" smtClean="0"/>
              <a:t>икроскопия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en-US" dirty="0" err="1" smtClean="0"/>
              <a:t>Нанотехнологии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en-US" dirty="0" err="1"/>
              <a:t>Новые</a:t>
            </a:r>
            <a:r>
              <a:rPr lang="en-US" dirty="0"/>
              <a:t> </a:t>
            </a:r>
            <a:endParaRPr lang="ru-RU" dirty="0" smtClean="0"/>
          </a:p>
          <a:p>
            <a:r>
              <a:rPr lang="en-US" dirty="0" err="1" smtClean="0"/>
              <a:t>материалы</a:t>
            </a:r>
            <a:endParaRPr lang="ru-RU" dirty="0"/>
          </a:p>
          <a:p>
            <a:endParaRPr lang="ru-RU" dirty="0"/>
          </a:p>
        </p:txBody>
      </p:sp>
      <p:pic>
        <p:nvPicPr>
          <p:cNvPr id="9" name="Рисунок 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585" y="1714179"/>
            <a:ext cx="1814416" cy="105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6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948" y="3118852"/>
            <a:ext cx="1925053" cy="81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7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842" y="4094747"/>
            <a:ext cx="1711158" cy="89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8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264" y="5253791"/>
            <a:ext cx="1804737" cy="922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7" descr="http://lensky-kray.ru/media/logo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7504" y="908720"/>
            <a:ext cx="1072710" cy="1144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7468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2" t="13459" r="22439" b="18179"/>
          <a:stretch/>
        </p:blipFill>
        <p:spPr bwMode="auto">
          <a:xfrm>
            <a:off x="0" y="980728"/>
            <a:ext cx="6306912" cy="4688871"/>
          </a:xfrm>
          <a:prstGeom prst="rect">
            <a:avLst/>
          </a:prstGeom>
          <a:noFill/>
          <a:ln w="9525">
            <a:solidFill>
              <a:schemeClr val="bg1">
                <a:alpha val="93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>
            <a:off x="251722" y="1424104"/>
            <a:ext cx="1836002" cy="1082951"/>
          </a:xfrm>
          <a:prstGeom prst="ellipse">
            <a:avLst/>
          </a:prstGeom>
          <a:noFill/>
          <a:ln w="76200" cmpd="sng">
            <a:solidFill>
              <a:srgbClr val="FF66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4602418" y="1239274"/>
            <a:ext cx="1460097" cy="1134203"/>
          </a:xfrm>
          <a:prstGeom prst="ellipse">
            <a:avLst/>
          </a:prstGeom>
          <a:noFill/>
          <a:ln w="76200" cmpd="sng">
            <a:solidFill>
              <a:schemeClr val="tx2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4495138" y="2877488"/>
            <a:ext cx="1674658" cy="714607"/>
          </a:xfrm>
          <a:prstGeom prst="ellipse">
            <a:avLst/>
          </a:prstGeom>
          <a:noFill/>
          <a:ln w="76200" cmpd="sng">
            <a:solidFill>
              <a:srgbClr val="1F497D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4538826" y="4028000"/>
            <a:ext cx="1670754" cy="977798"/>
          </a:xfrm>
          <a:prstGeom prst="ellipse">
            <a:avLst/>
          </a:prstGeom>
          <a:noFill/>
          <a:ln w="76200" cmpd="sng">
            <a:solidFill>
              <a:srgbClr val="FF66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2541387" y="3845347"/>
            <a:ext cx="1224137" cy="1152128"/>
          </a:xfrm>
          <a:prstGeom prst="ellipse">
            <a:avLst/>
          </a:prstGeom>
          <a:noFill/>
          <a:ln w="76200" cmpd="sng"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3109068" y="2163957"/>
            <a:ext cx="2268904" cy="859527"/>
          </a:xfrm>
          <a:prstGeom prst="ellipse">
            <a:avLst/>
          </a:prstGeom>
          <a:noFill/>
          <a:ln w="76200" cmpd="sng">
            <a:solidFill>
              <a:schemeClr val="tx2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Овал 14"/>
          <p:cNvSpPr/>
          <p:nvPr/>
        </p:nvSpPr>
        <p:spPr>
          <a:xfrm>
            <a:off x="143710" y="2911272"/>
            <a:ext cx="2052026" cy="647040"/>
          </a:xfrm>
          <a:prstGeom prst="ellipse">
            <a:avLst/>
          </a:prstGeom>
          <a:noFill/>
          <a:ln w="76200" cmpd="sng"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Овал 15"/>
          <p:cNvSpPr/>
          <p:nvPr/>
        </p:nvSpPr>
        <p:spPr>
          <a:xfrm>
            <a:off x="1320766" y="1768219"/>
            <a:ext cx="1605924" cy="1224164"/>
          </a:xfrm>
          <a:prstGeom prst="ellipse">
            <a:avLst/>
          </a:prstGeom>
          <a:noFill/>
          <a:ln w="76200" cmpd="sng">
            <a:solidFill>
              <a:srgbClr val="FF66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Picture 2" descr="http://kvantorium33.ru/images/appico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16632"/>
            <a:ext cx="1130898" cy="111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409860" y="3753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</a:rPr>
              <a:t>ICE </a:t>
            </a:r>
            <a:r>
              <a:rPr lang="ru-RU" sz="2800" b="1" dirty="0" err="1" smtClean="0">
                <a:solidFill>
                  <a:srgbClr val="FF0000"/>
                </a:solidFill>
              </a:rPr>
              <a:t>Кванториум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209581" y="1239274"/>
            <a:ext cx="2924666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Детский технопарк "</a:t>
            </a:r>
            <a:r>
              <a:rPr lang="ru-RU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Кванториум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" имеет организационную и финансовую модель функционирования детского технопарка по виду "Максимум". </a:t>
            </a:r>
            <a:endParaRPr lang="ru-RU" sz="24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ru-RU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квантумов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Hi-Tech 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цех</a:t>
            </a:r>
            <a:endParaRPr lang="ru-RU" sz="24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5661248"/>
            <a:ext cx="5760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</a:rPr>
              <a:t>Соглашение о реализации проекта «Детский технопарк «</a:t>
            </a:r>
            <a:r>
              <a:rPr lang="ru-RU" b="1" dirty="0" err="1" smtClean="0">
                <a:solidFill>
                  <a:srgbClr val="0000FF"/>
                </a:solidFill>
              </a:rPr>
              <a:t>Кванториум</a:t>
            </a:r>
            <a:r>
              <a:rPr lang="ru-RU" b="1" dirty="0" smtClean="0">
                <a:solidFill>
                  <a:srgbClr val="0000FF"/>
                </a:solidFill>
              </a:rPr>
              <a:t>» между администрацией ГО «город Якутск» (глава А.С. Николаев) и Министерством образования и науки РС (Я) (министр В.А. Егоров)</a:t>
            </a:r>
            <a:endParaRPr lang="ru-RU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017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58348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Направления федерального конкурса проектных и </a:t>
            </a:r>
            <a:r>
              <a:rPr lang="ru-RU" sz="4000" dirty="0" smtClean="0"/>
              <a:t>исследовательских </a:t>
            </a:r>
            <a:r>
              <a:rPr lang="ru-RU" sz="4000" dirty="0"/>
              <a:t>работ центра </a:t>
            </a:r>
            <a:r>
              <a:rPr lang="ru-RU" dirty="0"/>
              <a:t>«Сириус»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err="1">
                <a:solidFill>
                  <a:srgbClr val="2A2A2A"/>
                </a:solidFill>
                <a:latin typeface="Times"/>
                <a:ea typeface="ＭＳ 明朝"/>
                <a:cs typeface="Times"/>
              </a:rPr>
              <a:t>Освоение</a:t>
            </a:r>
            <a:r>
              <a:rPr lang="en-US" sz="2800" dirty="0">
                <a:solidFill>
                  <a:srgbClr val="2A2A2A"/>
                </a:solidFill>
                <a:latin typeface="Times"/>
                <a:ea typeface="ＭＳ 明朝"/>
                <a:cs typeface="Times"/>
              </a:rPr>
              <a:t> </a:t>
            </a:r>
            <a:r>
              <a:rPr lang="en-US" sz="2800" dirty="0" err="1">
                <a:solidFill>
                  <a:srgbClr val="2A2A2A"/>
                </a:solidFill>
                <a:latin typeface="Times"/>
                <a:ea typeface="ＭＳ 明朝"/>
                <a:cs typeface="Times"/>
              </a:rPr>
              <a:t>мирового</a:t>
            </a:r>
            <a:r>
              <a:rPr lang="en-US" sz="2800" dirty="0">
                <a:solidFill>
                  <a:srgbClr val="2A2A2A"/>
                </a:solidFill>
                <a:latin typeface="Times"/>
                <a:ea typeface="ＭＳ 明朝"/>
                <a:cs typeface="Times"/>
              </a:rPr>
              <a:t> </a:t>
            </a:r>
            <a:endParaRPr lang="ru-RU" sz="2800" dirty="0" smtClean="0">
              <a:solidFill>
                <a:srgbClr val="2A2A2A"/>
              </a:solidFill>
              <a:latin typeface="Times"/>
              <a:ea typeface="ＭＳ 明朝"/>
              <a:cs typeface="Times"/>
            </a:endParaRPr>
          </a:p>
          <a:p>
            <a:pPr marL="0" indent="0">
              <a:buNone/>
            </a:pPr>
            <a:r>
              <a:rPr lang="en-US" sz="2800" dirty="0" err="1" smtClean="0">
                <a:solidFill>
                  <a:srgbClr val="2A2A2A"/>
                </a:solidFill>
                <a:latin typeface="Times"/>
                <a:ea typeface="ＭＳ 明朝"/>
                <a:cs typeface="Times"/>
              </a:rPr>
              <a:t>океана</a:t>
            </a:r>
            <a:endParaRPr lang="ru-RU" sz="2800" dirty="0">
              <a:latin typeface="Cambria"/>
              <a:ea typeface="ＭＳ 明朝"/>
              <a:cs typeface="Times New Roman"/>
            </a:endParaRPr>
          </a:p>
          <a:p>
            <a:r>
              <a:rPr lang="en-US" sz="2800" dirty="0" err="1">
                <a:solidFill>
                  <a:srgbClr val="2A2A2A"/>
                </a:solidFill>
                <a:latin typeface="Times"/>
                <a:ea typeface="ＭＳ 明朝"/>
                <a:cs typeface="Times"/>
              </a:rPr>
              <a:t>Персонализированная</a:t>
            </a:r>
            <a:r>
              <a:rPr lang="en-US" sz="2800" dirty="0">
                <a:solidFill>
                  <a:srgbClr val="2A2A2A"/>
                </a:solidFill>
                <a:latin typeface="Times"/>
                <a:ea typeface="ＭＳ 明朝"/>
                <a:cs typeface="Times"/>
              </a:rPr>
              <a:t> </a:t>
            </a:r>
            <a:endParaRPr lang="ru-RU" sz="2800" dirty="0" smtClean="0">
              <a:solidFill>
                <a:srgbClr val="2A2A2A"/>
              </a:solidFill>
              <a:latin typeface="Times"/>
              <a:ea typeface="ＭＳ 明朝"/>
              <a:cs typeface="Times"/>
            </a:endParaRPr>
          </a:p>
          <a:p>
            <a:pPr marL="0" indent="0">
              <a:buNone/>
            </a:pPr>
            <a:r>
              <a:rPr lang="en-US" sz="2800" dirty="0" err="1" smtClean="0">
                <a:solidFill>
                  <a:srgbClr val="2A2A2A"/>
                </a:solidFill>
                <a:latin typeface="Times"/>
                <a:ea typeface="ＭＳ 明朝"/>
                <a:cs typeface="Times"/>
              </a:rPr>
              <a:t>медицина</a:t>
            </a:r>
            <a:endParaRPr lang="ru-RU" sz="2800" dirty="0">
              <a:latin typeface="Cambria"/>
              <a:ea typeface="ＭＳ 明朝"/>
              <a:cs typeface="Times New Roman"/>
            </a:endParaRPr>
          </a:p>
          <a:p>
            <a:r>
              <a:rPr lang="en-US" sz="2800" dirty="0" err="1">
                <a:solidFill>
                  <a:srgbClr val="2A2A2A"/>
                </a:solidFill>
                <a:latin typeface="Times"/>
                <a:ea typeface="ＭＳ 明朝"/>
                <a:cs typeface="Times"/>
              </a:rPr>
              <a:t>Современная</a:t>
            </a:r>
            <a:r>
              <a:rPr lang="en-US" sz="2800" dirty="0">
                <a:solidFill>
                  <a:srgbClr val="2A2A2A"/>
                </a:solidFill>
                <a:latin typeface="Times"/>
                <a:ea typeface="ＭＳ 明朝"/>
                <a:cs typeface="Times"/>
              </a:rPr>
              <a:t> </a:t>
            </a:r>
            <a:endParaRPr lang="ru-RU" sz="2800" dirty="0" smtClean="0">
              <a:solidFill>
                <a:srgbClr val="2A2A2A"/>
              </a:solidFill>
              <a:latin typeface="Times"/>
              <a:ea typeface="ＭＳ 明朝"/>
              <a:cs typeface="Times"/>
            </a:endParaRPr>
          </a:p>
          <a:p>
            <a:pPr marL="0" indent="0">
              <a:buNone/>
            </a:pPr>
            <a:r>
              <a:rPr lang="en-US" sz="2800" dirty="0" err="1" smtClean="0">
                <a:solidFill>
                  <a:srgbClr val="2A2A2A"/>
                </a:solidFill>
                <a:latin typeface="Times"/>
                <a:ea typeface="ＭＳ 明朝"/>
                <a:cs typeface="Times"/>
              </a:rPr>
              <a:t>энергетика</a:t>
            </a:r>
            <a:endParaRPr lang="ru-RU" sz="2800" dirty="0">
              <a:latin typeface="Cambria"/>
              <a:ea typeface="ＭＳ 明朝"/>
              <a:cs typeface="Times New Roman"/>
            </a:endParaRPr>
          </a:p>
          <a:p>
            <a:r>
              <a:rPr lang="en-US" sz="2800" b="1" dirty="0" err="1">
                <a:solidFill>
                  <a:srgbClr val="0000FF"/>
                </a:solidFill>
                <a:latin typeface="Times"/>
                <a:ea typeface="ＭＳ 明朝"/>
                <a:cs typeface="Times"/>
              </a:rPr>
              <a:t>Спутники</a:t>
            </a:r>
            <a:r>
              <a:rPr lang="en-US" sz="2800" b="1" dirty="0">
                <a:solidFill>
                  <a:srgbClr val="0000FF"/>
                </a:solidFill>
                <a:latin typeface="Times"/>
                <a:ea typeface="ＭＳ 明朝"/>
                <a:cs typeface="Times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"/>
                <a:ea typeface="ＭＳ 明朝"/>
                <a:cs typeface="Times"/>
              </a:rPr>
              <a:t>и</a:t>
            </a:r>
            <a:r>
              <a:rPr lang="en-US" sz="2800" b="1" dirty="0">
                <a:solidFill>
                  <a:srgbClr val="0000FF"/>
                </a:solidFill>
                <a:latin typeface="Times"/>
                <a:ea typeface="ＭＳ 明朝"/>
                <a:cs typeface="Times"/>
              </a:rPr>
              <a:t> </a:t>
            </a:r>
            <a:endParaRPr lang="ru-RU" sz="2800" b="1" dirty="0" smtClean="0">
              <a:solidFill>
                <a:srgbClr val="0000FF"/>
              </a:solidFill>
              <a:latin typeface="Times"/>
              <a:ea typeface="ＭＳ 明朝"/>
              <a:cs typeface="Times"/>
            </a:endParaRPr>
          </a:p>
          <a:p>
            <a:pPr marL="0" indent="0">
              <a:buNone/>
            </a:pPr>
            <a:r>
              <a:rPr lang="en-US" sz="2800" b="1" dirty="0" err="1" smtClean="0">
                <a:solidFill>
                  <a:srgbClr val="0000FF"/>
                </a:solidFill>
                <a:latin typeface="Times"/>
                <a:ea typeface="ＭＳ 明朝"/>
                <a:cs typeface="Times"/>
              </a:rPr>
              <a:t>пилотируемая</a:t>
            </a:r>
            <a:r>
              <a:rPr lang="en-US" sz="2800" b="1" dirty="0" smtClean="0">
                <a:solidFill>
                  <a:srgbClr val="0000FF"/>
                </a:solidFill>
                <a:latin typeface="Times"/>
                <a:ea typeface="ＭＳ 明朝"/>
                <a:cs typeface="Times"/>
              </a:rPr>
              <a:t> </a:t>
            </a:r>
            <a:endParaRPr lang="ru-RU" sz="2800" b="1" dirty="0" smtClean="0">
              <a:solidFill>
                <a:srgbClr val="0000FF"/>
              </a:solidFill>
              <a:latin typeface="Times"/>
              <a:ea typeface="ＭＳ 明朝"/>
              <a:cs typeface="Times"/>
            </a:endParaRPr>
          </a:p>
          <a:p>
            <a:pPr marL="0" indent="0">
              <a:buNone/>
            </a:pPr>
            <a:r>
              <a:rPr lang="en-US" sz="2800" b="1" dirty="0" err="1" smtClean="0">
                <a:solidFill>
                  <a:srgbClr val="0000FF"/>
                </a:solidFill>
                <a:latin typeface="Times"/>
                <a:ea typeface="ＭＳ 明朝"/>
                <a:cs typeface="Times"/>
              </a:rPr>
              <a:t>космонавтика</a:t>
            </a:r>
            <a:endParaRPr lang="ru-RU" sz="2800" b="1" dirty="0">
              <a:solidFill>
                <a:srgbClr val="0000FF"/>
              </a:solidFill>
              <a:latin typeface="Cambria"/>
              <a:ea typeface="ＭＳ 明朝"/>
              <a:cs typeface="Times New Roman"/>
            </a:endParaRPr>
          </a:p>
          <a:p>
            <a:endParaRPr lang="ru-RU" sz="2800" dirty="0"/>
          </a:p>
        </p:txBody>
      </p:sp>
      <p:pic>
        <p:nvPicPr>
          <p:cNvPr id="4" name="Рисунок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44824"/>
            <a:ext cx="2312737" cy="1256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2" y="2771274"/>
            <a:ext cx="2411662" cy="1225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842" y="4068011"/>
            <a:ext cx="2499896" cy="1038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1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369" y="5253791"/>
            <a:ext cx="2620210" cy="1443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http://lensky-kray.ru/media/logo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48264" y="4725144"/>
            <a:ext cx="1875224" cy="2000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7174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Результаты работы квантумов МАН за октябрь – декабрь 2017 г.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92500" lnSpcReduction="10000"/>
          </a:bodyPr>
          <a:lstStyle/>
          <a:p>
            <a:r>
              <a:rPr lang="ru-RU" sz="2800" b="1" dirty="0" smtClean="0">
                <a:solidFill>
                  <a:srgbClr val="0000FF"/>
                </a:solidFill>
              </a:rPr>
              <a:t>8 обучающихся </a:t>
            </a:r>
            <a:r>
              <a:rPr lang="ru-RU" sz="2800" b="1" dirty="0" err="1" smtClean="0">
                <a:solidFill>
                  <a:srgbClr val="0000FF"/>
                </a:solidFill>
              </a:rPr>
              <a:t>геоквантума</a:t>
            </a:r>
            <a:r>
              <a:rPr lang="ru-RU" sz="2800" b="1" dirty="0" smtClean="0">
                <a:solidFill>
                  <a:srgbClr val="0000FF"/>
                </a:solidFill>
              </a:rPr>
              <a:t> </a:t>
            </a:r>
            <a:r>
              <a:rPr lang="ru-RU" sz="2800" dirty="0" smtClean="0"/>
              <a:t>участвуют в проекте МАН РС (Я) с индийскими партнерами и в 2018 году должны подготовить ряд проектов с индийскими школьниками на Международные интеллектуальные игры 2018 г. в Якутске</a:t>
            </a:r>
          </a:p>
          <a:p>
            <a:r>
              <a:rPr lang="ru-RU" sz="2800" dirty="0" smtClean="0"/>
              <a:t>Ряд докладов уже стали участниками </a:t>
            </a:r>
            <a:r>
              <a:rPr lang="ru-RU" sz="2800" b="1" dirty="0" smtClean="0">
                <a:solidFill>
                  <a:srgbClr val="0000FF"/>
                </a:solidFill>
              </a:rPr>
              <a:t>конференций «Шаг в будущее».   </a:t>
            </a:r>
          </a:p>
          <a:p>
            <a:r>
              <a:rPr lang="ru-RU" sz="2800" b="1" dirty="0" smtClean="0">
                <a:solidFill>
                  <a:srgbClr val="0000FF"/>
                </a:solidFill>
              </a:rPr>
              <a:t>Отобранные на конкурс «Сириус» </a:t>
            </a:r>
            <a:r>
              <a:rPr lang="ru-RU" sz="2800" dirty="0" smtClean="0"/>
              <a:t>14 участников республиканского конкурса (идет отбор) на 2 направления</a:t>
            </a:r>
          </a:p>
          <a:p>
            <a:r>
              <a:rPr lang="ru-RU" sz="2800" b="1" dirty="0" smtClean="0">
                <a:solidFill>
                  <a:srgbClr val="0000FF"/>
                </a:solidFill>
              </a:rPr>
              <a:t>Секция ГИС республиканской конференции «Шаг в будущее»</a:t>
            </a:r>
            <a:r>
              <a:rPr lang="ru-RU" sz="2800" dirty="0" smtClean="0"/>
              <a:t>, охватывающей </a:t>
            </a:r>
            <a:r>
              <a:rPr lang="ru-RU" sz="2800" dirty="0" err="1" smtClean="0"/>
              <a:t>гео</a:t>
            </a:r>
            <a:r>
              <a:rPr lang="ru-RU" sz="2800" dirty="0" smtClean="0"/>
              <a:t>- </a:t>
            </a:r>
            <a:r>
              <a:rPr lang="ru-RU" sz="2800" dirty="0" err="1" smtClean="0"/>
              <a:t>космо</a:t>
            </a:r>
            <a:r>
              <a:rPr lang="ru-RU" sz="2800" dirty="0" smtClean="0"/>
              <a:t>- и </a:t>
            </a:r>
            <a:r>
              <a:rPr lang="ru-RU" sz="2800" dirty="0" err="1" smtClean="0"/>
              <a:t>аэроквантумы</a:t>
            </a:r>
            <a:r>
              <a:rPr lang="ru-RU" sz="2800" dirty="0" smtClean="0"/>
              <a:t>.</a:t>
            </a:r>
          </a:p>
        </p:txBody>
      </p:sp>
      <p:pic>
        <p:nvPicPr>
          <p:cNvPr id="4" name="Picture 7" descr="http://lensky-kray.ru/media/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0392" y="836712"/>
            <a:ext cx="856686" cy="913799"/>
          </a:xfrm>
          <a:prstGeom prst="rect">
            <a:avLst/>
          </a:prstGeom>
          <a:noFill/>
        </p:spPr>
      </p:pic>
      <p:pic>
        <p:nvPicPr>
          <p:cNvPr id="5" name="Picture 2" descr="http://kvantorium33.ru/images/appico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005064"/>
            <a:ext cx="842866" cy="82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2447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Результаты работы квантумов МАН за октябрь – декабрь 2017 г.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92500" lnSpcReduction="20000"/>
          </a:bodyPr>
          <a:lstStyle/>
          <a:p>
            <a:r>
              <a:rPr lang="ru-RU" sz="2800" dirty="0" smtClean="0"/>
              <a:t>Победители отборочного этапа </a:t>
            </a:r>
            <a:r>
              <a:rPr lang="en-US" sz="2800" dirty="0" smtClean="0"/>
              <a:t>Worlds Skills </a:t>
            </a:r>
            <a:r>
              <a:rPr lang="ru-RU" sz="2800" dirty="0" smtClean="0"/>
              <a:t>Юниор по компетенциям </a:t>
            </a:r>
            <a:r>
              <a:rPr lang="ru-RU" sz="2800" b="1" dirty="0" smtClean="0">
                <a:solidFill>
                  <a:srgbClr val="0000FF"/>
                </a:solidFill>
              </a:rPr>
              <a:t>«Инженерия космических систем», «Управление БПЛА». </a:t>
            </a:r>
          </a:p>
          <a:p>
            <a:r>
              <a:rPr lang="ru-RU" sz="2800" dirty="0" smtClean="0"/>
              <a:t>Призеры компетенции </a:t>
            </a:r>
            <a:r>
              <a:rPr lang="en-US" sz="2800" dirty="0"/>
              <a:t>Worlds Skills </a:t>
            </a:r>
            <a:r>
              <a:rPr lang="ru-RU" sz="2800" dirty="0"/>
              <a:t>Юниор </a:t>
            </a:r>
            <a:r>
              <a:rPr lang="ru-RU" sz="2800" b="1" dirty="0" smtClean="0">
                <a:solidFill>
                  <a:srgbClr val="0000FF"/>
                </a:solidFill>
              </a:rPr>
              <a:t>«Геодезия».</a:t>
            </a:r>
          </a:p>
          <a:p>
            <a:r>
              <a:rPr lang="ru-RU" sz="2800" dirty="0" smtClean="0"/>
              <a:t>Педагоги готовятся стать </a:t>
            </a:r>
            <a:r>
              <a:rPr lang="ru-RU" sz="2800" b="1" dirty="0" smtClean="0">
                <a:solidFill>
                  <a:srgbClr val="0000FF"/>
                </a:solidFill>
              </a:rPr>
              <a:t>федеральными экспертами </a:t>
            </a:r>
            <a:r>
              <a:rPr lang="ru-RU" sz="2800" dirty="0" smtClean="0"/>
              <a:t>по компетенциям </a:t>
            </a:r>
            <a:r>
              <a:rPr lang="en-US" sz="2800" b="1" dirty="0" smtClean="0">
                <a:solidFill>
                  <a:srgbClr val="0000FF"/>
                </a:solidFill>
              </a:rPr>
              <a:t>WS </a:t>
            </a:r>
            <a:r>
              <a:rPr lang="ru-RU" sz="2800" b="1" dirty="0" smtClean="0">
                <a:solidFill>
                  <a:srgbClr val="0000FF"/>
                </a:solidFill>
              </a:rPr>
              <a:t>направления Юниор </a:t>
            </a:r>
          </a:p>
          <a:p>
            <a:r>
              <a:rPr lang="ru-RU" sz="2800" dirty="0" smtClean="0"/>
              <a:t>Квантумы МАН стали </a:t>
            </a:r>
            <a:r>
              <a:rPr lang="ru-RU" sz="2800" b="1" dirty="0" smtClean="0">
                <a:solidFill>
                  <a:srgbClr val="0000FF"/>
                </a:solidFill>
              </a:rPr>
              <a:t>центрами специальных компетенций РКЦ </a:t>
            </a:r>
            <a:r>
              <a:rPr lang="en-US" sz="2800" b="1" dirty="0" smtClean="0">
                <a:solidFill>
                  <a:srgbClr val="0000FF"/>
                </a:solidFill>
              </a:rPr>
              <a:t>WS </a:t>
            </a:r>
            <a:r>
              <a:rPr lang="ru-RU" sz="2800" dirty="0" smtClean="0"/>
              <a:t>и им поручено стать базой для проведения чемпионата республики. </a:t>
            </a:r>
          </a:p>
          <a:p>
            <a:r>
              <a:rPr lang="ru-RU" sz="2800" dirty="0" err="1" smtClean="0"/>
              <a:t>Геоквантуму</a:t>
            </a:r>
            <a:r>
              <a:rPr lang="ru-RU" sz="2800" dirty="0" smtClean="0"/>
              <a:t> МАН поручено </a:t>
            </a:r>
            <a:r>
              <a:rPr lang="ru-RU" sz="2800" b="1" dirty="0" smtClean="0">
                <a:solidFill>
                  <a:srgbClr val="0000FF"/>
                </a:solidFill>
              </a:rPr>
              <a:t>провести отборочный этап чемпионата России </a:t>
            </a:r>
            <a:r>
              <a:rPr lang="en-US" sz="2800" b="1" dirty="0" smtClean="0">
                <a:solidFill>
                  <a:srgbClr val="0000FF"/>
                </a:solidFill>
              </a:rPr>
              <a:t>WS </a:t>
            </a:r>
            <a:r>
              <a:rPr lang="ru-RU" sz="2800" b="1" dirty="0" smtClean="0">
                <a:solidFill>
                  <a:srgbClr val="0000FF"/>
                </a:solidFill>
              </a:rPr>
              <a:t>по компетенции «Геодезия» (апрель 2018 г.).</a:t>
            </a:r>
            <a:endParaRPr lang="ru-RU" sz="2800" b="1" dirty="0">
              <a:solidFill>
                <a:srgbClr val="0000FF"/>
              </a:solidFill>
            </a:endParaRPr>
          </a:p>
        </p:txBody>
      </p:sp>
      <p:pic>
        <p:nvPicPr>
          <p:cNvPr id="4" name="Picture 7" descr="http://lensky-kray.ru/media/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4368" y="5702654"/>
            <a:ext cx="1083136" cy="1155346"/>
          </a:xfrm>
          <a:prstGeom prst="rect">
            <a:avLst/>
          </a:prstGeom>
          <a:noFill/>
        </p:spPr>
      </p:pic>
      <p:pic>
        <p:nvPicPr>
          <p:cNvPr id="5" name="Picture 2" descr="http://kvantorium33.ru/images/appico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201" y="2348880"/>
            <a:ext cx="951041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6464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Результаты работы квантумов МАН за октябрь – декабрь 2017 г.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r>
              <a:rPr lang="ru-RU" dirty="0" smtClean="0"/>
              <a:t>Есть планы по сотрудничеству </a:t>
            </a:r>
            <a:r>
              <a:rPr lang="ru-RU" b="1" dirty="0" smtClean="0">
                <a:solidFill>
                  <a:srgbClr val="0000FF"/>
                </a:solidFill>
              </a:rPr>
              <a:t>с АК «Якутия» по </a:t>
            </a:r>
            <a:r>
              <a:rPr lang="ru-RU" b="1" dirty="0" err="1" smtClean="0">
                <a:solidFill>
                  <a:srgbClr val="0000FF"/>
                </a:solidFill>
              </a:rPr>
              <a:t>геоквантуму</a:t>
            </a:r>
            <a:r>
              <a:rPr lang="ru-RU" b="1" dirty="0" smtClean="0">
                <a:solidFill>
                  <a:srgbClr val="0000FF"/>
                </a:solidFill>
              </a:rPr>
              <a:t>.</a:t>
            </a:r>
          </a:p>
          <a:p>
            <a:r>
              <a:rPr lang="ru-RU" dirty="0" smtClean="0"/>
              <a:t>Заключен </a:t>
            </a:r>
            <a:r>
              <a:rPr lang="ru-RU" b="1" dirty="0" smtClean="0">
                <a:solidFill>
                  <a:srgbClr val="0000FF"/>
                </a:solidFill>
              </a:rPr>
              <a:t>договор с Институтом естественных наук СВФУ о сотрудничестве с </a:t>
            </a:r>
            <a:r>
              <a:rPr lang="ru-RU" b="1" dirty="0" err="1" smtClean="0">
                <a:solidFill>
                  <a:srgbClr val="0000FF"/>
                </a:solidFill>
              </a:rPr>
              <a:t>квантумами</a:t>
            </a:r>
            <a:r>
              <a:rPr lang="ru-RU" b="1" dirty="0" smtClean="0">
                <a:solidFill>
                  <a:srgbClr val="0000FF"/>
                </a:solidFill>
              </a:rPr>
              <a:t> МАН</a:t>
            </a:r>
          </a:p>
          <a:p>
            <a:r>
              <a:rPr lang="ru-RU" b="1" dirty="0" smtClean="0">
                <a:solidFill>
                  <a:srgbClr val="0000FF"/>
                </a:solidFill>
              </a:rPr>
              <a:t>Отделение Русского географического общества </a:t>
            </a:r>
            <a:r>
              <a:rPr lang="ru-RU" dirty="0" smtClean="0"/>
              <a:t>заключило договор о сотрудничестве с </a:t>
            </a:r>
            <a:r>
              <a:rPr lang="ru-RU" dirty="0" err="1" smtClean="0"/>
              <a:t>квантумами</a:t>
            </a:r>
            <a:r>
              <a:rPr lang="ru-RU" dirty="0" smtClean="0"/>
              <a:t> МАН.</a:t>
            </a:r>
            <a:endParaRPr lang="ru-RU" dirty="0"/>
          </a:p>
        </p:txBody>
      </p:sp>
      <p:pic>
        <p:nvPicPr>
          <p:cNvPr id="4" name="Picture 7" descr="http://lensky-kray.ru/media/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15254" y="5270605"/>
            <a:ext cx="1416409" cy="1510837"/>
          </a:xfrm>
          <a:prstGeom prst="rect">
            <a:avLst/>
          </a:prstGeom>
          <a:noFill/>
        </p:spPr>
      </p:pic>
      <p:pic>
        <p:nvPicPr>
          <p:cNvPr id="5" name="Picture 2" descr="http://kvantorium33.ru/images/appico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732" y="1916832"/>
            <a:ext cx="1243669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2604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492896"/>
            <a:ext cx="8712968" cy="41373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dirty="0" smtClean="0">
                <a:solidFill>
                  <a:srgbClr val="FF0000"/>
                </a:solidFill>
              </a:rPr>
              <a:t>Спасибо за внимание ! </a:t>
            </a:r>
            <a:endParaRPr lang="ru-RU" sz="6600" dirty="0">
              <a:solidFill>
                <a:srgbClr val="FF0000"/>
              </a:solidFill>
            </a:endParaRPr>
          </a:p>
        </p:txBody>
      </p:sp>
      <p:pic>
        <p:nvPicPr>
          <p:cNvPr id="4" name="Picture 2" descr="http://kvantorium33.ru/images/appico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16632"/>
            <a:ext cx="1130898" cy="111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946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rgbClr val="FF0000"/>
                </a:solidFill>
              </a:rPr>
              <a:t>Преимущества создания 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Технопарка на базе МБУ ДО ДДТ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988840"/>
            <a:ext cx="8229600" cy="400736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>
                <a:solidFill>
                  <a:srgbClr val="FF0000"/>
                </a:solidFill>
              </a:rPr>
              <a:t>1. </a:t>
            </a:r>
            <a:r>
              <a:rPr lang="ru-RU" sz="1800" b="1" dirty="0" smtClean="0">
                <a:solidFill>
                  <a:srgbClr val="FF0000"/>
                </a:solidFill>
              </a:rPr>
              <a:t>Территориально</a:t>
            </a:r>
            <a:r>
              <a:rPr lang="ru-RU" sz="1800" b="1" dirty="0" smtClean="0"/>
              <a:t>: </a:t>
            </a:r>
            <a:r>
              <a:rPr lang="ru-RU" sz="1800" dirty="0" smtClean="0"/>
              <a:t>находится в центре города, удобная транспортная схема;</a:t>
            </a:r>
          </a:p>
          <a:p>
            <a:pPr>
              <a:buNone/>
            </a:pPr>
            <a:r>
              <a:rPr lang="ru-RU" sz="1800" dirty="0" smtClean="0">
                <a:solidFill>
                  <a:srgbClr val="FF0000"/>
                </a:solidFill>
              </a:rPr>
              <a:t>2. </a:t>
            </a:r>
            <a:r>
              <a:rPr lang="ru-RU" sz="1800" b="1" dirty="0" smtClean="0">
                <a:solidFill>
                  <a:srgbClr val="FF0000"/>
                </a:solidFill>
              </a:rPr>
              <a:t>Финансово: </a:t>
            </a:r>
            <a:r>
              <a:rPr lang="ru-RU" sz="1800" dirty="0" smtClean="0"/>
              <a:t>сохранится ФОТ учреждения, обозначится муниципальное задание, один из основных участников реализации персонифицированного финансирования;</a:t>
            </a:r>
          </a:p>
          <a:p>
            <a:pPr>
              <a:buNone/>
            </a:pPr>
            <a:r>
              <a:rPr lang="ru-RU" sz="1800" dirty="0" smtClean="0">
                <a:solidFill>
                  <a:srgbClr val="FF0000"/>
                </a:solidFill>
              </a:rPr>
              <a:t>3. </a:t>
            </a:r>
            <a:r>
              <a:rPr lang="ru-RU" sz="1800" b="1" dirty="0" smtClean="0">
                <a:solidFill>
                  <a:srgbClr val="FF0000"/>
                </a:solidFill>
              </a:rPr>
              <a:t>Профессионально</a:t>
            </a:r>
            <a:r>
              <a:rPr lang="ru-RU" sz="1800" b="1" dirty="0" smtClean="0"/>
              <a:t>: </a:t>
            </a:r>
            <a:r>
              <a:rPr lang="ru-RU" sz="1800" dirty="0" smtClean="0"/>
              <a:t>программное обеспечение прошла добровольную сертификацию проекта ПФ, работают 18 дополнительных общеразвивающих образовательных программ ЕНО и НТТ;</a:t>
            </a:r>
          </a:p>
          <a:p>
            <a:pPr>
              <a:buNone/>
            </a:pPr>
            <a:r>
              <a:rPr lang="ru-RU" sz="1800" dirty="0" smtClean="0">
                <a:solidFill>
                  <a:srgbClr val="FF0000"/>
                </a:solidFill>
              </a:rPr>
              <a:t>4. </a:t>
            </a:r>
            <a:r>
              <a:rPr lang="ru-RU" sz="1800" b="1" dirty="0" smtClean="0">
                <a:solidFill>
                  <a:srgbClr val="FF0000"/>
                </a:solidFill>
              </a:rPr>
              <a:t>Системно</a:t>
            </a:r>
            <a:r>
              <a:rPr lang="ru-RU" sz="1800" b="1" dirty="0" smtClean="0"/>
              <a:t>: </a:t>
            </a:r>
            <a:r>
              <a:rPr lang="ru-RU" sz="1800" dirty="0" smtClean="0"/>
              <a:t>гибкая система работы Технопарков образовательных учреждений, их методическое сопровождение.</a:t>
            </a:r>
          </a:p>
          <a:p>
            <a:pPr>
              <a:buNone/>
            </a:pPr>
            <a:r>
              <a:rPr lang="ru-RU" sz="1800" dirty="0" smtClean="0"/>
              <a:t> </a:t>
            </a:r>
            <a:endParaRPr lang="ru-RU" sz="1800" dirty="0"/>
          </a:p>
        </p:txBody>
      </p:sp>
      <p:pic>
        <p:nvPicPr>
          <p:cNvPr id="4" name="Picture 2" descr="http://kvantorium33.ru/images/appico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16632"/>
            <a:ext cx="1130898" cy="111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476672"/>
            <a:ext cx="1584176" cy="158988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5142018"/>
            <a:ext cx="3024336" cy="1715982"/>
          </a:xfrm>
          <a:prstGeom prst="rect">
            <a:avLst/>
          </a:prstGeom>
        </p:spPr>
      </p:pic>
      <p:pic>
        <p:nvPicPr>
          <p:cNvPr id="7" name="Изображение 6" descr="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4551"/>
            <a:ext cx="5148064" cy="159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687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Функции организаторов </a:t>
            </a:r>
            <a:r>
              <a:rPr lang="ru-RU" dirty="0" err="1" smtClean="0"/>
              <a:t>Кванториума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4449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2800" b="1" dirty="0" smtClean="0">
                <a:solidFill>
                  <a:srgbClr val="FF0000"/>
                </a:solidFill>
              </a:rPr>
              <a:t>РРЦ «Юные </a:t>
            </a:r>
            <a:r>
              <a:rPr lang="ru-RU" sz="2800" b="1" dirty="0" err="1" smtClean="0">
                <a:solidFill>
                  <a:srgbClr val="FF0000"/>
                </a:solidFill>
              </a:rPr>
              <a:t>якутяне</a:t>
            </a:r>
            <a:r>
              <a:rPr lang="ru-RU" sz="2800" b="1" dirty="0" smtClean="0">
                <a:solidFill>
                  <a:srgbClr val="FF0000"/>
                </a:solidFill>
              </a:rPr>
              <a:t>» </a:t>
            </a:r>
            <a:r>
              <a:rPr lang="ru-RU" sz="2800" dirty="0" smtClean="0"/>
              <a:t>- </a:t>
            </a:r>
            <a:r>
              <a:rPr lang="ru-RU" sz="2800" b="1" dirty="0">
                <a:solidFill>
                  <a:srgbClr val="000090"/>
                </a:solidFill>
              </a:rPr>
              <a:t>координатор </a:t>
            </a:r>
            <a:r>
              <a:rPr lang="ru-RU" sz="2800" b="1" dirty="0" smtClean="0">
                <a:solidFill>
                  <a:srgbClr val="000090"/>
                </a:solidFill>
              </a:rPr>
              <a:t>и оператор </a:t>
            </a:r>
            <a:r>
              <a:rPr lang="ru-RU" sz="2800" dirty="0" smtClean="0"/>
              <a:t>в части реализации по модели персонифицированного финансирования, работа со спонсорами, СМИ, ведение сайта, составление отчетности, ведение базы детей по РС (Я).</a:t>
            </a:r>
          </a:p>
          <a:p>
            <a:pPr algn="just"/>
            <a:r>
              <a:rPr lang="ru-RU" sz="2800" b="1" dirty="0" smtClean="0">
                <a:solidFill>
                  <a:srgbClr val="FF0000"/>
                </a:solidFill>
              </a:rPr>
              <a:t>МАН РС (Я) </a:t>
            </a:r>
            <a:r>
              <a:rPr lang="ru-RU" sz="2800" dirty="0" smtClean="0"/>
              <a:t>– </a:t>
            </a:r>
            <a:r>
              <a:rPr lang="ru-RU" sz="2800" b="1" dirty="0" smtClean="0">
                <a:solidFill>
                  <a:srgbClr val="000090"/>
                </a:solidFill>
              </a:rPr>
              <a:t>методическая служба </a:t>
            </a:r>
            <a:r>
              <a:rPr lang="ru-RU" sz="2800" dirty="0" smtClean="0"/>
              <a:t>в </a:t>
            </a:r>
            <a:r>
              <a:rPr lang="ru-RU" sz="2800" dirty="0" err="1" smtClean="0"/>
              <a:t>Кванториуме</a:t>
            </a:r>
            <a:r>
              <a:rPr lang="ru-RU" sz="2800" dirty="0" smtClean="0"/>
              <a:t>, </a:t>
            </a:r>
          </a:p>
          <a:p>
            <a:pPr marL="0" indent="0" algn="just">
              <a:buNone/>
            </a:pPr>
            <a:r>
              <a:rPr lang="ru-RU" sz="2800" dirty="0" smtClean="0"/>
              <a:t>с сетью «</a:t>
            </a:r>
            <a:r>
              <a:rPr lang="ru-RU" sz="2800" dirty="0" err="1" smtClean="0"/>
              <a:t>Предкванториум</a:t>
            </a:r>
            <a:r>
              <a:rPr lang="ru-RU" sz="2800" dirty="0" smtClean="0"/>
              <a:t>» и партнерами </a:t>
            </a:r>
            <a:r>
              <a:rPr lang="ru-RU" sz="2800" dirty="0" err="1" smtClean="0"/>
              <a:t>Кванториума</a:t>
            </a:r>
            <a:r>
              <a:rPr lang="ru-RU" sz="2800" dirty="0" smtClean="0"/>
              <a:t>, работа с партнерами по содержательной части.</a:t>
            </a:r>
            <a:endParaRPr lang="ru-RU" sz="2800" b="1" dirty="0" smtClean="0">
              <a:solidFill>
                <a:srgbClr val="FF0000"/>
              </a:solidFill>
            </a:endParaRPr>
          </a:p>
          <a:p>
            <a:pPr algn="just"/>
            <a:r>
              <a:rPr lang="ru-RU" sz="2800" b="1" dirty="0" smtClean="0">
                <a:solidFill>
                  <a:srgbClr val="FF0000"/>
                </a:solidFill>
              </a:rPr>
              <a:t>Дворец детского творчества г. Якутска </a:t>
            </a:r>
            <a:r>
              <a:rPr lang="ru-RU" sz="2800" dirty="0" smtClean="0"/>
              <a:t>– функции держателя </a:t>
            </a:r>
            <a:r>
              <a:rPr lang="ru-RU" sz="2800" b="1" dirty="0" smtClean="0">
                <a:solidFill>
                  <a:srgbClr val="000090"/>
                </a:solidFill>
              </a:rPr>
              <a:t>инфраструктуры</a:t>
            </a:r>
            <a:r>
              <a:rPr lang="ru-RU" sz="2800" dirty="0" smtClean="0"/>
              <a:t> </a:t>
            </a:r>
            <a:r>
              <a:rPr lang="ru-RU" sz="2800" dirty="0" err="1" smtClean="0"/>
              <a:t>Кванториума</a:t>
            </a:r>
            <a:r>
              <a:rPr lang="ru-RU" sz="2800" dirty="0" smtClean="0"/>
              <a:t>, методическая служба, внутренняя корпоративная жизнь </a:t>
            </a:r>
            <a:r>
              <a:rPr lang="ru-RU" sz="2800" dirty="0" err="1" smtClean="0"/>
              <a:t>Кванториума</a:t>
            </a:r>
            <a:r>
              <a:rPr lang="ru-RU" sz="2800" dirty="0" smtClean="0"/>
              <a:t>, организация мероприятий </a:t>
            </a:r>
            <a:r>
              <a:rPr lang="ru-RU" sz="2800" dirty="0" err="1" smtClean="0"/>
              <a:t>квантумов</a:t>
            </a:r>
            <a:r>
              <a:rPr lang="ru-RU" sz="2800" dirty="0" smtClean="0"/>
              <a:t>, ведение баз детей по г. Якутску.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016180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rgbClr val="FF0000"/>
                </a:solidFill>
              </a:rPr>
              <a:t>Предлагается следующая схема 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взаимного сотрудничества: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http://kvantorium33.ru/images/appico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16632"/>
            <a:ext cx="1130898" cy="111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179512" y="1890809"/>
            <a:ext cx="1590851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Школа 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228184" y="2805209"/>
            <a:ext cx="247687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Технопарки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228184" y="4033664"/>
            <a:ext cx="247710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Инжиниринговые компании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228184" y="1603648"/>
            <a:ext cx="247710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Промышленные предприятия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28184" y="5301208"/>
            <a:ext cx="247710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Малое и среднее предпринимательство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23275" y="2733201"/>
            <a:ext cx="2664296" cy="1972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 smtClean="0"/>
              <a:t>Кванториум</a:t>
            </a:r>
            <a:r>
              <a:rPr lang="ru-RU" sz="3200" dirty="0" smtClean="0"/>
              <a:t> </a:t>
            </a:r>
          </a:p>
        </p:txBody>
      </p:sp>
      <p:sp>
        <p:nvSpPr>
          <p:cNvPr id="16" name="Овал 15"/>
          <p:cNvSpPr/>
          <p:nvPr/>
        </p:nvSpPr>
        <p:spPr>
          <a:xfrm>
            <a:off x="179512" y="3262409"/>
            <a:ext cx="1590851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ВУЗ </a:t>
            </a:r>
            <a:endParaRPr lang="ru-RU" dirty="0"/>
          </a:p>
        </p:txBody>
      </p:sp>
      <p:sp>
        <p:nvSpPr>
          <p:cNvPr id="17" name="Овал 16"/>
          <p:cNvSpPr/>
          <p:nvPr/>
        </p:nvSpPr>
        <p:spPr>
          <a:xfrm>
            <a:off x="179512" y="4662772"/>
            <a:ext cx="1590851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УДО </a:t>
            </a:r>
            <a:endParaRPr lang="ru-RU" dirty="0"/>
          </a:p>
        </p:txBody>
      </p:sp>
      <p:sp>
        <p:nvSpPr>
          <p:cNvPr id="14" name="Стрелка вправо 13"/>
          <p:cNvSpPr/>
          <p:nvPr/>
        </p:nvSpPr>
        <p:spPr>
          <a:xfrm rot="1184862">
            <a:off x="1817893" y="2502599"/>
            <a:ext cx="978408" cy="36393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9" name="Стрелка вправо 18"/>
          <p:cNvSpPr/>
          <p:nvPr/>
        </p:nvSpPr>
        <p:spPr>
          <a:xfrm rot="20375859">
            <a:off x="1846817" y="4560741"/>
            <a:ext cx="978408" cy="36393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0" name="Стрелка вправо 19"/>
          <p:cNvSpPr/>
          <p:nvPr/>
        </p:nvSpPr>
        <p:spPr>
          <a:xfrm>
            <a:off x="1854148" y="3501008"/>
            <a:ext cx="881898" cy="43204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5" name="Стрелка вправо 14"/>
          <p:cNvSpPr/>
          <p:nvPr/>
        </p:nvSpPr>
        <p:spPr>
          <a:xfrm rot="9089811">
            <a:off x="5165697" y="2084098"/>
            <a:ext cx="979102" cy="39331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13034355">
            <a:off x="5167227" y="5096615"/>
            <a:ext cx="995893" cy="40137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rot="10800000">
            <a:off x="5527828" y="3065749"/>
            <a:ext cx="655215" cy="3933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 rot="10800000">
            <a:off x="5533040" y="4204954"/>
            <a:ext cx="696469" cy="39332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2699792" y="5157192"/>
            <a:ext cx="2448272" cy="144016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Региональные </a:t>
            </a:r>
            <a:r>
              <a:rPr lang="ru-RU" b="1" dirty="0" err="1" smtClean="0"/>
              <a:t>тьютеры</a:t>
            </a:r>
            <a:endParaRPr lang="ru-RU" b="1" dirty="0" smtClean="0"/>
          </a:p>
        </p:txBody>
      </p:sp>
      <p:sp>
        <p:nvSpPr>
          <p:cNvPr id="6" name="Двойная стрелка вверх/вниз 5"/>
          <p:cNvSpPr/>
          <p:nvPr/>
        </p:nvSpPr>
        <p:spPr>
          <a:xfrm>
            <a:off x="3995936" y="4653136"/>
            <a:ext cx="360040" cy="720080"/>
          </a:xfrm>
          <a:prstGeom prst="up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651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pPr algn="l"/>
            <a:r>
              <a:rPr lang="ru-RU" sz="2800" b="1" dirty="0">
                <a:solidFill>
                  <a:srgbClr val="FF0000"/>
                </a:solidFill>
              </a:rPr>
              <a:t>В федеральном центре подготовлены </a:t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многие готовые кейсы и есть рекомендации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5184576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800" dirty="0"/>
              <a:t> </a:t>
            </a:r>
            <a:r>
              <a:rPr lang="ru-RU" sz="1800" dirty="0" smtClean="0"/>
              <a:t>         Образовательная </a:t>
            </a:r>
            <a:r>
              <a:rPr lang="ru-RU" sz="1800" dirty="0"/>
              <a:t>программа каждого направления «</a:t>
            </a:r>
            <a:r>
              <a:rPr lang="ru-RU" sz="1800" dirty="0" err="1"/>
              <a:t>Кванториума</a:t>
            </a:r>
            <a:r>
              <a:rPr lang="ru-RU" sz="1800" dirty="0"/>
              <a:t>» делится на модули по возрастающей сложности.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/>
              <a:t>          Обучение </a:t>
            </a:r>
            <a:r>
              <a:rPr lang="ru-RU" sz="1800" dirty="0"/>
              <a:t>детей начинается с вводного модуля. Вводный модуль рассчитан на </a:t>
            </a:r>
            <a:r>
              <a:rPr lang="ru-RU" sz="1800" dirty="0" smtClean="0"/>
              <a:t>72 </a:t>
            </a:r>
            <a:r>
              <a:rPr lang="ru-RU" sz="1800" dirty="0"/>
              <a:t>часов.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/>
              <a:t>   </a:t>
            </a:r>
            <a:r>
              <a:rPr lang="ru-RU" sz="1800" dirty="0" smtClean="0"/>
              <a:t>      Основные </a:t>
            </a:r>
            <a:r>
              <a:rPr lang="ru-RU" sz="1800" dirty="0"/>
              <a:t>задачи модуля – привлечь детей к исследовательской и изобретательской деятельности, показать им, что направление интересно и перспективно</a:t>
            </a:r>
            <a:r>
              <a:rPr lang="ru-RU" sz="1800" dirty="0" smtClean="0"/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dirty="0"/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/>
              <a:t>Созданы по следующему принципу: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1 часть или линия 0 </a:t>
            </a:r>
            <a:r>
              <a:rPr lang="ru-RU" sz="1800" dirty="0" smtClean="0"/>
              <a:t>– базовый уровень – обязательный массовый уровень, состоит из 72 часов;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b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2 часть или линия 1  </a:t>
            </a:r>
            <a:r>
              <a:rPr lang="ru-RU" sz="1800" dirty="0" smtClean="0"/>
              <a:t>– углубленный уровень –проходится желательно всеми кто был на линии 0, но могут быть варианты, углубленное изучение </a:t>
            </a:r>
            <a:r>
              <a:rPr lang="ru-RU" sz="1800" dirty="0" err="1" smtClean="0"/>
              <a:t>квантума</a:t>
            </a:r>
            <a:r>
              <a:rPr lang="ru-RU" sz="1800" dirty="0" smtClean="0"/>
              <a:t>, состоит </a:t>
            </a:r>
            <a:r>
              <a:rPr lang="ru-RU" sz="1800" dirty="0"/>
              <a:t>из 72 часов</a:t>
            </a:r>
            <a:r>
              <a:rPr lang="ru-RU" sz="1800" dirty="0" smtClean="0"/>
              <a:t>;</a:t>
            </a:r>
            <a:endParaRPr lang="ru-RU" sz="1800" dirty="0"/>
          </a:p>
          <a:p>
            <a:pPr marL="0" indent="0">
              <a:spcBef>
                <a:spcPts val="0"/>
              </a:spcBef>
              <a:buNone/>
            </a:pPr>
            <a:endParaRPr lang="ru-RU" sz="1800" b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3 часть или линия 2 </a:t>
            </a:r>
            <a:r>
              <a:rPr lang="ru-RU" sz="1800" dirty="0" smtClean="0"/>
              <a:t>– продвинутый уровень – данная часть вариативна, состоит из проектной деятельности по </a:t>
            </a:r>
            <a:r>
              <a:rPr lang="ru-RU" sz="1800" dirty="0" err="1" smtClean="0"/>
              <a:t>квантуму</a:t>
            </a:r>
            <a:r>
              <a:rPr lang="ru-RU" sz="1800" dirty="0" smtClean="0"/>
              <a:t>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 descr="http://kvantorium33.ru/images/appico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16632"/>
            <a:ext cx="1130898" cy="111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184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5489</TotalTime>
  <Words>1833</Words>
  <Application>Microsoft Macintosh PowerPoint</Application>
  <PresentationFormat>Экран (4:3)</PresentationFormat>
  <Paragraphs>287</Paragraphs>
  <Slides>54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Тема Office</vt:lpstr>
      <vt:lpstr> Черосов М.М., Васильева В.А. ИБПК СО РАН, СВФУ,   ДДТ г. Якутска МАН РС(Я)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Преимущества создания  Технопарка на базе МБУ ДО ДДТ</vt:lpstr>
      <vt:lpstr>Функции организаторов Кванториума</vt:lpstr>
      <vt:lpstr>Предлагается следующая схема  взаимного сотрудничества:</vt:lpstr>
      <vt:lpstr>В федеральном центре подготовлены  многие готовые кейсы и есть рекомендации</vt:lpstr>
      <vt:lpstr>Презентация PowerPoint</vt:lpstr>
      <vt:lpstr>КВАНТУМЫ  Малой Академии наук РС (Я) (гео-, аэро- и космоквантумы)</vt:lpstr>
      <vt:lpstr>Соединение различных конкурсов в проекте «Кванториум»</vt:lpstr>
      <vt:lpstr>Презентация PowerPoint</vt:lpstr>
      <vt:lpstr>Презентация PowerPoint</vt:lpstr>
      <vt:lpstr>Презентация PowerPoint</vt:lpstr>
      <vt:lpstr>1 направление - геопозиционирование</vt:lpstr>
      <vt:lpstr>2 направление – создание 3D объектов через программу SketchUp Pro 2017</vt:lpstr>
      <vt:lpstr>3 направление – создание панорамных съемок территории лагеря в программе Pano2VR</vt:lpstr>
      <vt:lpstr>Осваиваемые ГИС методики</vt:lpstr>
      <vt:lpstr>Презентация PowerPoint</vt:lpstr>
      <vt:lpstr>Презентация PowerPoint</vt:lpstr>
      <vt:lpstr>Презентация PowerPoint</vt:lpstr>
      <vt:lpstr>На этом изображении показаны изменения заселения города.</vt:lpstr>
      <vt:lpstr>Трек на карте OpenStreetMap</vt:lpstr>
      <vt:lpstr>Картографирования</vt:lpstr>
      <vt:lpstr>Карта-подложка</vt:lpstr>
      <vt:lpstr>Векторизация объектов и заполнение атрибутивки</vt:lpstr>
      <vt:lpstr>Презентация PowerPoint</vt:lpstr>
      <vt:lpstr>Компетенция «Геодезия» конкурса WS направление «Юниор» </vt:lpstr>
      <vt:lpstr>Космоквантум</vt:lpstr>
      <vt:lpstr>Кубсат – малый искусственный спутник Земли.</vt:lpstr>
      <vt:lpstr>Студенты МАИ, обучающиеся аэроинженерным специальностям</vt:lpstr>
      <vt:lpstr>Презентация PowerPoint</vt:lpstr>
      <vt:lpstr>В Королеве в центре  подготовки космонавтов</vt:lpstr>
      <vt:lpstr>Направление «Инженерия космических  систем» WS Юниоры Направление «Аэрокосмическая инженерия» JS</vt:lpstr>
      <vt:lpstr>Тематика модулей Аэроквантума</vt:lpstr>
      <vt:lpstr>Компетенция «Управление БПЛА» WS направления «Юниор»</vt:lpstr>
      <vt:lpstr>Улусная программа квантумов МАН</vt:lpstr>
      <vt:lpstr>Улусная программа «Кванториума»</vt:lpstr>
      <vt:lpstr>Сеть образовательных организаций – образовательных партнеров «Кванториуме»</vt:lpstr>
      <vt:lpstr>Система предкванториумов и образовательных партнеров – самостоятельных юридических лиц</vt:lpstr>
      <vt:lpstr>ПРАВА ОБРАЗОВАТЕЛЬНЫХ ПАРТНЕРОВ МАН</vt:lpstr>
      <vt:lpstr>Мероприятия Кванториума на базе учебного корпуса ДДТ г. Якутска</vt:lpstr>
      <vt:lpstr>Система мероприятий Кванториума помимо корпуса в ДДТ г. Якутска</vt:lpstr>
      <vt:lpstr>ОБЯЗАННОСТИ ОБРАЗОВАТЕЛЬНЫХ ПАРТНЕРОВ МАН</vt:lpstr>
      <vt:lpstr>КВАНТОРИУМ, в целом, должен создать</vt:lpstr>
      <vt:lpstr>Презентация PowerPoint</vt:lpstr>
      <vt:lpstr>Внебюджетная деятельность квантумов МАН</vt:lpstr>
      <vt:lpstr>Федеральный конкурс проектных и исследовательских работ центра «Сириус»</vt:lpstr>
      <vt:lpstr>Направления федерального конкурса проектных и исследовательских работ центра «Сириус»</vt:lpstr>
      <vt:lpstr>Результаты работы квантумов МАН за октябрь – декабрь 2017 г.</vt:lpstr>
      <vt:lpstr>Результаты работы квантумов МАН за октябрь – декабрь 2017 г.</vt:lpstr>
      <vt:lpstr>Результаты работы квантумов МАН за октябрь – декабрь 2017 г.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Варвара Альбертовна</dc:creator>
  <cp:lastModifiedBy>Cherosov Mikhail</cp:lastModifiedBy>
  <cp:revision>284</cp:revision>
  <dcterms:created xsi:type="dcterms:W3CDTF">2017-02-20T07:24:54Z</dcterms:created>
  <dcterms:modified xsi:type="dcterms:W3CDTF">2017-12-20T03:35:47Z</dcterms:modified>
</cp:coreProperties>
</file>