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92" r:id="rId5"/>
    <p:sldId id="259" r:id="rId6"/>
    <p:sldId id="260" r:id="rId7"/>
    <p:sldId id="263" r:id="rId8"/>
    <p:sldId id="261" r:id="rId9"/>
    <p:sldId id="262" r:id="rId10"/>
    <p:sldId id="264" r:id="rId11"/>
    <p:sldId id="265" r:id="rId12"/>
    <p:sldId id="266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69" r:id="rId29"/>
    <p:sldId id="286" r:id="rId30"/>
    <p:sldId id="287" r:id="rId31"/>
    <p:sldId id="288" r:id="rId32"/>
    <p:sldId id="289" r:id="rId33"/>
    <p:sldId id="290" r:id="rId34"/>
    <p:sldId id="29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5" autoAdjust="0"/>
    <p:restoredTop sz="94660"/>
  </p:normalViewPr>
  <p:slideViewPr>
    <p:cSldViewPr>
      <p:cViewPr varScale="1">
        <p:scale>
          <a:sx n="87" d="100"/>
          <a:sy n="87" d="100"/>
        </p:scale>
        <p:origin x="-97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0395A-556B-4B8E-980F-95EB910961E8}" type="datetimeFigureOut">
              <a:rPr lang="ru-RU" smtClean="0"/>
              <a:pPr/>
              <a:t>31.07.2017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D795A-7927-4588-BB43-8C8BDA9029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108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D795A-7927-4588-BB43-8C8BDA90294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050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A7562-C2F7-403A-B190-991C168B64F7}" type="datetime1">
              <a:rPr lang="ru-RU" smtClean="0"/>
              <a:pPr/>
              <a:t>31.07.2017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71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174EE-2914-49C4-912C-7921A77AA589}" type="datetime1">
              <a:rPr lang="ru-RU" smtClean="0"/>
              <a:pPr/>
              <a:t>31.07.2017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731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C511F-536A-4EE9-89AE-14643730A16B}" type="datetime1">
              <a:rPr lang="ru-RU" smtClean="0"/>
              <a:pPr/>
              <a:t>31.07.2017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051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0E49-3A8C-4F9F-8CB0-F16F3AD9600D}" type="datetime1">
              <a:rPr lang="ru-RU" smtClean="0"/>
              <a:pPr/>
              <a:t>31.07.2017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205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A5D1B-C156-4149-829A-6C91FEE95E51}" type="datetime1">
              <a:rPr lang="ru-RU" smtClean="0"/>
              <a:pPr/>
              <a:t>31.07.2017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375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B433E-E2D6-43DA-BD3E-52CFE3A6DB4B}" type="datetime1">
              <a:rPr lang="ru-RU" smtClean="0"/>
              <a:pPr/>
              <a:t>31.07.2017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60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BB4D2-BE64-4D33-AD1C-8A3732B422AB}" type="datetime1">
              <a:rPr lang="ru-RU" smtClean="0"/>
              <a:pPr/>
              <a:t>31.07.2017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039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CA4C9-207F-4DF6-97FC-61A095A3A0EE}" type="datetime1">
              <a:rPr lang="ru-RU" smtClean="0"/>
              <a:pPr/>
              <a:t>31.07.2017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49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C220C-1BE1-4381-80EC-B8744F0FA5A4}" type="datetime1">
              <a:rPr lang="ru-RU" smtClean="0"/>
              <a:pPr/>
              <a:t>31.07.2017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345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3C445-1EDC-4A7B-B4F8-9717C892F7E4}" type="datetime1">
              <a:rPr lang="ru-RU" smtClean="0"/>
              <a:pPr/>
              <a:t>31.07.2017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105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C04F5-E4F0-454A-A4EB-816BA9841648}" type="datetime1">
              <a:rPr lang="ru-RU" smtClean="0"/>
              <a:pPr/>
              <a:t>31.07.2017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016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F486D-C2E6-4EED-AFD9-0578737E37D8}" type="datetime1">
              <a:rPr lang="ru-RU" smtClean="0"/>
              <a:pPr/>
              <a:t>31.07.2017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F1038-AFE3-427A-A642-8607BDDF4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21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508" y="2780928"/>
            <a:ext cx="8712968" cy="1470025"/>
          </a:xfrm>
        </p:spPr>
        <p:txBody>
          <a:bodyPr>
            <a:normAutofit/>
          </a:bodyPr>
          <a:lstStyle/>
          <a:p>
            <a:r>
              <a:rPr lang="ru-RU" dirty="0" smtClean="0"/>
              <a:t>Нобелевские премии по физиологии и медицине 2012-2017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725144"/>
            <a:ext cx="8712968" cy="180020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Фролова Татьяна Сергеевна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Новосибирский институт органической химии СО РАН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Институт цитологии и генетики СО РАН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Новосибирский государственный университет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s://origins.harvard.edu/files/Francis-H.-C.-Crick-Nobel-Prize-Medal-2.jpg?m=14792985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365" y="188640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85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24283"/>
            <a:ext cx="8820471" cy="445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8038" y="188640"/>
            <a:ext cx="4431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– </a:t>
            </a:r>
            <a:r>
              <a:rPr lang="ru-RU" dirty="0" smtClean="0"/>
              <a:t>плавающие ИПСК (8 дней)</a:t>
            </a:r>
          </a:p>
          <a:p>
            <a:r>
              <a:rPr lang="ru-RU" dirty="0" smtClean="0"/>
              <a:t>В – дифференцированные ИПСК (16 дней)</a:t>
            </a:r>
          </a:p>
          <a:p>
            <a:r>
              <a:rPr lang="ru-RU" dirty="0" smtClean="0"/>
              <a:t>С – </a:t>
            </a:r>
            <a:r>
              <a:rPr lang="ru-RU" dirty="0" err="1" smtClean="0"/>
              <a:t>нейроноподобные</a:t>
            </a:r>
            <a:r>
              <a:rPr lang="ru-RU" dirty="0" smtClean="0"/>
              <a:t> клетки (16 дней)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427984" y="188640"/>
            <a:ext cx="457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 – </a:t>
            </a:r>
            <a:r>
              <a:rPr lang="ru-RU" dirty="0" smtClean="0"/>
              <a:t>эпителиальные клетки (16 дней)</a:t>
            </a:r>
          </a:p>
          <a:p>
            <a:r>
              <a:rPr lang="en-US" dirty="0" smtClean="0"/>
              <a:t>E</a:t>
            </a:r>
            <a:r>
              <a:rPr lang="ru-RU" dirty="0" smtClean="0"/>
              <a:t> – </a:t>
            </a:r>
            <a:r>
              <a:rPr lang="ru-RU" dirty="0" err="1" smtClean="0"/>
              <a:t>мезодермальные</a:t>
            </a:r>
            <a:r>
              <a:rPr lang="ru-RU" dirty="0" smtClean="0"/>
              <a:t> производные (16 дней)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490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" y="1772816"/>
            <a:ext cx="8960962" cy="448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3038" y="332656"/>
            <a:ext cx="9213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+mj-lt"/>
              </a:rPr>
              <a:t>Развитие тератом у </a:t>
            </a:r>
            <a:r>
              <a:rPr lang="ru-RU" sz="3200" dirty="0" err="1" smtClean="0">
                <a:latin typeface="+mj-lt"/>
              </a:rPr>
              <a:t>иммунодефицитных</a:t>
            </a:r>
            <a:r>
              <a:rPr lang="ru-RU" sz="3200" dirty="0" smtClean="0">
                <a:latin typeface="+mj-lt"/>
              </a:rPr>
              <a:t> мышей через 9 недель после трансплантации ИПСК</a:t>
            </a:r>
            <a:endParaRPr lang="ru-RU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179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45070"/>
            <a:ext cx="8640960" cy="1930226"/>
          </a:xfrm>
        </p:spPr>
        <p:txBody>
          <a:bodyPr>
            <a:normAutofit fontScale="90000"/>
          </a:bodyPr>
          <a:lstStyle/>
          <a:p>
            <a:r>
              <a:rPr lang="ru-RU" sz="4800" dirty="0" smtClean="0"/>
              <a:t>2013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>За открытия механизмов регуляции везикулярного транспорта — основной транспортной системы наших клеток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79512" y="5258434"/>
            <a:ext cx="3096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Джеймс </a:t>
            </a:r>
            <a:r>
              <a:rPr lang="ru-RU" sz="2000" dirty="0" err="1" smtClean="0"/>
              <a:t>Ротман</a:t>
            </a:r>
            <a:r>
              <a:rPr lang="ru-RU" sz="2000" dirty="0" smtClean="0"/>
              <a:t> (1950)</a:t>
            </a:r>
          </a:p>
          <a:p>
            <a:r>
              <a:rPr lang="ru-RU" sz="1600" dirty="0" smtClean="0"/>
              <a:t>Йельский университет, США</a:t>
            </a:r>
          </a:p>
          <a:p>
            <a:r>
              <a:rPr lang="ru-RU" sz="1600" dirty="0" smtClean="0"/>
              <a:t>Область исследований: биохимия,</a:t>
            </a:r>
          </a:p>
          <a:p>
            <a:r>
              <a:rPr lang="ru-RU" sz="1600" dirty="0" smtClean="0"/>
              <a:t>физиология клетки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252247" y="5258434"/>
            <a:ext cx="25682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Томас </a:t>
            </a:r>
            <a:r>
              <a:rPr lang="ru-RU" sz="2000" dirty="0" err="1" smtClean="0"/>
              <a:t>Зюдхоф</a:t>
            </a:r>
            <a:r>
              <a:rPr lang="ru-RU" sz="2000" dirty="0" smtClean="0"/>
              <a:t> (1955)</a:t>
            </a:r>
          </a:p>
          <a:p>
            <a:r>
              <a:rPr lang="ru-RU" sz="1600" dirty="0" err="1" smtClean="0"/>
              <a:t>Стэнфордский</a:t>
            </a:r>
            <a:r>
              <a:rPr lang="ru-RU" sz="1600" dirty="0" smtClean="0"/>
              <a:t> университет, США</a:t>
            </a:r>
          </a:p>
          <a:p>
            <a:r>
              <a:rPr lang="ru-RU" sz="1600" dirty="0" smtClean="0"/>
              <a:t>Область исследований: клеточная физиология, нейрофизиология</a:t>
            </a:r>
            <a:endParaRPr lang="ru-RU" sz="1600" dirty="0"/>
          </a:p>
        </p:txBody>
      </p:sp>
      <p:pic>
        <p:nvPicPr>
          <p:cNvPr id="1026" name="Picture 2" descr="James E. Roth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01" y="2166268"/>
            <a:ext cx="2153668" cy="301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andy W. Schek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150355"/>
            <a:ext cx="2232248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omas C. Südho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47" y="2150355"/>
            <a:ext cx="2208185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75856" y="5258434"/>
            <a:ext cx="28083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Рэнди</a:t>
            </a:r>
            <a:r>
              <a:rPr lang="ru-RU" sz="2000" dirty="0" smtClean="0"/>
              <a:t> </a:t>
            </a:r>
            <a:r>
              <a:rPr lang="ru-RU" sz="2000" dirty="0" err="1" smtClean="0"/>
              <a:t>Шекман</a:t>
            </a:r>
            <a:r>
              <a:rPr lang="ru-RU" sz="2000" dirty="0" smtClean="0"/>
              <a:t> (1948)</a:t>
            </a:r>
          </a:p>
          <a:p>
            <a:r>
              <a:rPr lang="ru-RU" sz="1600" dirty="0" smtClean="0"/>
              <a:t>Калифорнийский университет, США</a:t>
            </a:r>
          </a:p>
          <a:p>
            <a:r>
              <a:rPr lang="ru-RU" sz="1600" dirty="0" smtClean="0"/>
              <a:t>Область исследований:  клеточная физиология, генетика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9763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Везикулярный транспорт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2050" name="Picture 2" descr="C:\Users\Zhazha\Desktop\motor_protein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33117"/>
            <a:ext cx="30723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biomolecula.ru/img/content/1263/Fig.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25040"/>
            <a:ext cx="5256584" cy="332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4589533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Каждая клетка нашего организма сложно устроена, и масса важных функций выполняется внутри специальных органелл, «одетых» общей клеточной мембраной. Молекулы, производимые в клетке, «упаковываются» в специальные мембранные пузырьки (везикулы) и доставляются точно вовремя и точно по адресу — будь то та же самая или другая </a:t>
            </a:r>
            <a:r>
              <a:rPr lang="ru-RU" sz="2000" dirty="0" smtClean="0"/>
              <a:t>клетка.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3968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Предыдущие нобелевские премии в этой области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7363"/>
          </a:xfrm>
        </p:spPr>
        <p:txBody>
          <a:bodyPr>
            <a:normAutofit/>
          </a:bodyPr>
          <a:lstStyle/>
          <a:p>
            <a:pPr marL="0" indent="0"/>
            <a:r>
              <a:rPr lang="ru-RU" sz="2000" dirty="0" smtClean="0"/>
              <a:t>1906 г., К. </a:t>
            </a:r>
            <a:r>
              <a:rPr lang="ru-RU" sz="2000" dirty="0" err="1" smtClean="0"/>
              <a:t>Гольджи</a:t>
            </a:r>
            <a:r>
              <a:rPr lang="ru-RU" sz="2000" dirty="0" smtClean="0"/>
              <a:t> – аппарат </a:t>
            </a:r>
            <a:r>
              <a:rPr lang="ru-RU" sz="2000" dirty="0" err="1" smtClean="0"/>
              <a:t>Гольджи</a:t>
            </a:r>
            <a:endParaRPr lang="ru-RU" sz="2000" dirty="0" smtClean="0"/>
          </a:p>
          <a:p>
            <a:pPr marL="0" indent="0"/>
            <a:r>
              <a:rPr lang="ru-RU" sz="2000" dirty="0" smtClean="0"/>
              <a:t>1974 г., А. </a:t>
            </a:r>
            <a:r>
              <a:rPr lang="ru-RU" sz="2000" dirty="0"/>
              <a:t>Клод, </a:t>
            </a:r>
            <a:r>
              <a:rPr lang="ru-RU" sz="2000" dirty="0" smtClean="0"/>
              <a:t>Д. </a:t>
            </a:r>
            <a:r>
              <a:rPr lang="ru-RU" sz="2000" dirty="0" err="1" smtClean="0"/>
              <a:t>Паладе</a:t>
            </a:r>
            <a:r>
              <a:rPr lang="ru-RU" sz="2000" dirty="0" smtClean="0"/>
              <a:t> </a:t>
            </a:r>
            <a:r>
              <a:rPr lang="ru-RU" sz="2000" dirty="0"/>
              <a:t>и </a:t>
            </a:r>
            <a:r>
              <a:rPr lang="ru-RU" sz="2000" dirty="0" smtClean="0"/>
              <a:t>К. </a:t>
            </a:r>
            <a:r>
              <a:rPr lang="ru-RU" sz="2000" dirty="0"/>
              <a:t>Де </a:t>
            </a:r>
            <a:r>
              <a:rPr lang="ru-RU" sz="2000" dirty="0" err="1" smtClean="0"/>
              <a:t>Дюв</a:t>
            </a:r>
            <a:r>
              <a:rPr lang="ru-RU" sz="2000" dirty="0" smtClean="0"/>
              <a:t> – везикулярный транспорт</a:t>
            </a:r>
          </a:p>
          <a:p>
            <a:pPr marL="0" indent="0"/>
            <a:r>
              <a:rPr lang="ru-RU" sz="2000" dirty="0" smtClean="0"/>
              <a:t>1999 г., Г. </a:t>
            </a:r>
            <a:r>
              <a:rPr lang="ru-RU" sz="2000" dirty="0" err="1" smtClean="0"/>
              <a:t>Блобел</a:t>
            </a:r>
            <a:r>
              <a:rPr lang="ru-RU" sz="2000" dirty="0" smtClean="0"/>
              <a:t> – «бирки с адресом» на везикулах</a:t>
            </a:r>
          </a:p>
          <a:p>
            <a:endParaRPr lang="ru-RU" sz="2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3074" name="Picture 2" descr="http://www.ycbiot.com/images/image/201503071517429742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33185"/>
            <a:ext cx="4968552" cy="353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96136" y="3417376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Однако вопрос остается открытым: как молекулы </a:t>
            </a:r>
            <a:r>
              <a:rPr lang="ru-RU" sz="2400" dirty="0"/>
              <a:t>столь точно и своевременно доставляются по адресу? </a:t>
            </a:r>
          </a:p>
        </p:txBody>
      </p:sp>
    </p:spTree>
    <p:extLst>
      <p:ext uri="{BB962C8B-B14F-4D97-AF65-F5344CB8AC3E}">
        <p14:creationId xmlns:p14="http://schemas.microsoft.com/office/powerpoint/2010/main" val="141698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Р. </a:t>
            </a:r>
            <a:r>
              <a:rPr lang="ru-RU" dirty="0" err="1" smtClean="0"/>
              <a:t>Шекман</a:t>
            </a:r>
            <a:r>
              <a:rPr lang="ru-RU" dirty="0" smtClean="0"/>
              <a:t>: гены везикулярного транспорта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57150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56176" y="2204864"/>
            <a:ext cx="2843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Модельный объект: </a:t>
            </a:r>
          </a:p>
          <a:p>
            <a:r>
              <a:rPr lang="ru-RU" sz="2400" dirty="0" smtClean="0"/>
              <a:t>пекарские </a:t>
            </a:r>
            <a:r>
              <a:rPr lang="ru-RU" sz="2400" dirty="0"/>
              <a:t>дрожжи </a:t>
            </a:r>
            <a:endParaRPr lang="ru-RU" sz="2400" dirty="0" smtClean="0"/>
          </a:p>
          <a:p>
            <a:r>
              <a:rPr lang="ru-RU" sz="2400" dirty="0" smtClean="0"/>
              <a:t>(</a:t>
            </a:r>
            <a:r>
              <a:rPr lang="ru-RU" sz="2400" i="1" dirty="0" err="1"/>
              <a:t>Saccharomyces</a:t>
            </a:r>
            <a:r>
              <a:rPr lang="ru-RU" sz="2400" i="1" dirty="0"/>
              <a:t> </a:t>
            </a:r>
            <a:r>
              <a:rPr lang="ru-RU" sz="2400" i="1" dirty="0" err="1"/>
              <a:t>cerevisiae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21887" y="4509120"/>
            <a:ext cx="8460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sec1, sec2 </a:t>
            </a:r>
            <a:r>
              <a:rPr lang="ru-RU" dirty="0" smtClean="0"/>
              <a:t>и еще 21 ген, отвечающий за регуляцию везикулярного транспорта: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на уровне эндоплазматической сети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на уровне аппарата </a:t>
            </a:r>
            <a:r>
              <a:rPr lang="ru-RU" dirty="0" err="1" smtClean="0"/>
              <a:t>Гольджи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за пределы клетки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168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Дж. </a:t>
            </a:r>
            <a:r>
              <a:rPr lang="ru-RU" dirty="0" err="1" smtClean="0"/>
              <a:t>Ротман</a:t>
            </a:r>
            <a:r>
              <a:rPr lang="ru-RU" dirty="0" smtClean="0"/>
              <a:t>: белки везикулярного транспорта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5715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2634" y="4390683"/>
            <a:ext cx="79478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Комплекс </a:t>
            </a:r>
            <a:r>
              <a:rPr lang="en-US" sz="2400" dirty="0" smtClean="0"/>
              <a:t>SNARE</a:t>
            </a:r>
            <a:r>
              <a:rPr lang="ru-RU" sz="2400" dirty="0" smtClean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/>
              <a:t>VAMP/</a:t>
            </a:r>
            <a:r>
              <a:rPr lang="ru-RU" sz="2400" dirty="0" err="1" smtClean="0"/>
              <a:t>синаптобревин</a:t>
            </a:r>
            <a:r>
              <a:rPr lang="ru-RU" sz="2400" dirty="0" smtClean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/>
              <a:t>SNAP-25 (</a:t>
            </a:r>
            <a:r>
              <a:rPr lang="en-US" sz="2400" i="1" dirty="0" smtClean="0"/>
              <a:t>sec17</a:t>
            </a:r>
            <a:r>
              <a:rPr lang="en-US" sz="2400" dirty="0" smtClean="0"/>
              <a:t>)</a:t>
            </a:r>
            <a:r>
              <a:rPr lang="ru-RU" sz="2400" dirty="0" smtClean="0"/>
              <a:t>, который связывается с мембраной через </a:t>
            </a:r>
            <a:r>
              <a:rPr lang="en-US" sz="2400" dirty="0" smtClean="0"/>
              <a:t>NSF (</a:t>
            </a:r>
            <a:r>
              <a:rPr lang="en-US" sz="2400" i="1" dirty="0" smtClean="0"/>
              <a:t>sec18</a:t>
            </a:r>
            <a:r>
              <a:rPr lang="en-US" sz="2400" dirty="0" smtClean="0"/>
              <a:t>)</a:t>
            </a:r>
            <a:endParaRPr lang="ru-RU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2400" dirty="0" err="1" smtClean="0"/>
              <a:t>синтаксин</a:t>
            </a:r>
            <a:r>
              <a:rPr lang="ru-RU" sz="2400" dirty="0"/>
              <a:t> </a:t>
            </a:r>
          </a:p>
          <a:p>
            <a:pPr marL="342900" indent="-342900">
              <a:buFont typeface="+mj-lt"/>
              <a:buAutoNum type="arabicPeriod"/>
            </a:pPr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300193" y="1844824"/>
            <a:ext cx="25202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Передача нервного импульса в синапсе: терминальный этап везикулярного транспорта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7254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Т. </a:t>
            </a:r>
            <a:r>
              <a:rPr lang="ru-RU" dirty="0" err="1" smtClean="0"/>
              <a:t>Зюдхоф</a:t>
            </a:r>
            <a:r>
              <a:rPr lang="ru-RU" dirty="0" smtClean="0"/>
              <a:t>: временной контроль слияния везикул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5715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28184" y="2132856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Выброс медиатора в синапсе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4149080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Са</a:t>
            </a:r>
            <a:r>
              <a:rPr lang="ru-RU" sz="2400" baseline="30000" dirty="0" smtClean="0"/>
              <a:t>2+</a:t>
            </a:r>
            <a:r>
              <a:rPr lang="ru-RU" sz="2400" dirty="0" smtClean="0"/>
              <a:t>-зависимые белки: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err="1" smtClean="0"/>
              <a:t>комплексин</a:t>
            </a:r>
            <a:r>
              <a:rPr lang="ru-RU" sz="2400" dirty="0" smtClean="0"/>
              <a:t> – кальциевая чувствительность </a:t>
            </a:r>
            <a:r>
              <a:rPr lang="ru-RU" sz="2400" dirty="0" err="1" smtClean="0"/>
              <a:t>пресинаптической</a:t>
            </a:r>
            <a:r>
              <a:rPr lang="ru-RU" sz="2400" dirty="0" smtClean="0"/>
              <a:t> мембраны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err="1" smtClean="0"/>
              <a:t>синаптотагмин</a:t>
            </a:r>
            <a:r>
              <a:rPr lang="ru-RU" sz="2400" dirty="0" smtClean="0"/>
              <a:t> – сенсор концентрации Са</a:t>
            </a:r>
            <a:r>
              <a:rPr lang="ru-RU" sz="2400" baseline="30000" dirty="0" smtClean="0"/>
              <a:t>2+</a:t>
            </a:r>
            <a:endParaRPr lang="ru-RU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226847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524" y="33657"/>
            <a:ext cx="8640960" cy="1742640"/>
          </a:xfrm>
        </p:spPr>
        <p:txBody>
          <a:bodyPr>
            <a:normAutofit fontScale="90000"/>
          </a:bodyPr>
          <a:lstStyle/>
          <a:p>
            <a:r>
              <a:rPr lang="ru-RU" sz="4800" dirty="0"/>
              <a:t>2014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За открытие нейронов, составляющих систему позиционирования в головном мозге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1922" y="4960171"/>
            <a:ext cx="31318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Джон О</a:t>
            </a:r>
            <a:r>
              <a:rPr lang="en-US" sz="2000" dirty="0" smtClean="0"/>
              <a:t>’</a:t>
            </a:r>
            <a:r>
              <a:rPr lang="ru-RU" sz="2000" dirty="0" err="1" smtClean="0"/>
              <a:t>Киф</a:t>
            </a:r>
            <a:r>
              <a:rPr lang="ru-RU" sz="2000" dirty="0" smtClean="0"/>
              <a:t>(1939)</a:t>
            </a:r>
          </a:p>
          <a:p>
            <a:r>
              <a:rPr lang="ru-RU" sz="1600" dirty="0" smtClean="0"/>
              <a:t>Университетский колледж Лондона</a:t>
            </a:r>
          </a:p>
          <a:p>
            <a:r>
              <a:rPr lang="ru-RU" sz="1600" dirty="0" smtClean="0"/>
              <a:t>Область исследований: физиология,</a:t>
            </a:r>
          </a:p>
          <a:p>
            <a:r>
              <a:rPr lang="ru-RU" sz="1600" dirty="0" smtClean="0"/>
              <a:t>пространственное поведение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084168" y="4940877"/>
            <a:ext cx="289175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Эдвард </a:t>
            </a:r>
            <a:r>
              <a:rPr lang="ru-RU" sz="2000" dirty="0" err="1" smtClean="0"/>
              <a:t>Мозер</a:t>
            </a:r>
            <a:r>
              <a:rPr lang="ru-RU" sz="2000" dirty="0" smtClean="0"/>
              <a:t>(1962)</a:t>
            </a:r>
          </a:p>
          <a:p>
            <a:r>
              <a:rPr lang="ru-RU" sz="1600" dirty="0"/>
              <a:t>Норвежский университет естественных и технических наук</a:t>
            </a:r>
          </a:p>
          <a:p>
            <a:r>
              <a:rPr lang="ru-RU" sz="1600" dirty="0"/>
              <a:t>Область исследований:  физиология,</a:t>
            </a:r>
          </a:p>
          <a:p>
            <a:r>
              <a:rPr lang="ru-RU" sz="1600" dirty="0"/>
              <a:t>пространственное поведение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31840" y="4960171"/>
            <a:ext cx="295232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Мей Бритт-</a:t>
            </a:r>
            <a:r>
              <a:rPr lang="ru-RU" sz="2000" dirty="0" err="1" smtClean="0"/>
              <a:t>Мозер</a:t>
            </a:r>
            <a:r>
              <a:rPr lang="ru-RU" sz="2000" dirty="0" smtClean="0"/>
              <a:t> (1963)</a:t>
            </a:r>
          </a:p>
          <a:p>
            <a:r>
              <a:rPr lang="ru-RU" sz="1600" dirty="0" smtClean="0"/>
              <a:t>Норвежский университет естественных и технических наук</a:t>
            </a:r>
          </a:p>
          <a:p>
            <a:r>
              <a:rPr lang="ru-RU" sz="1600" dirty="0" smtClean="0"/>
              <a:t>Область исследований:  </a:t>
            </a:r>
            <a:r>
              <a:rPr lang="ru-RU" sz="1600" dirty="0"/>
              <a:t>физиология,</a:t>
            </a:r>
          </a:p>
          <a:p>
            <a:r>
              <a:rPr lang="ru-RU" sz="1600" dirty="0"/>
              <a:t>пространственное поведение</a:t>
            </a:r>
          </a:p>
        </p:txBody>
      </p:sp>
      <p:pic>
        <p:nvPicPr>
          <p:cNvPr id="12" name="Picture 2" descr="John O'Kee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700808"/>
            <a:ext cx="2242208" cy="317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ay-Britt Mos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586" y="1700808"/>
            <a:ext cx="2257578" cy="31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dvard I. Mos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79070"/>
            <a:ext cx="2257578" cy="31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59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617" y="260648"/>
            <a:ext cx="8229600" cy="1143000"/>
          </a:xfrm>
        </p:spPr>
        <p:txBody>
          <a:bodyPr/>
          <a:lstStyle/>
          <a:p>
            <a:r>
              <a:rPr lang="ru-RU" dirty="0" smtClean="0"/>
              <a:t>«Навигационная система» мозга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606" y="134076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 smtClean="0"/>
              <a:t>И. Кант, «Критика чистого разума» (1781): </a:t>
            </a:r>
            <a:r>
              <a:rPr lang="ru-RU" sz="2200" dirty="0"/>
              <a:t>некоторые возможности головного мозга обеспечиваются его врожденными качествами, в том числе, возможность ориентироваться в пространстве и </a:t>
            </a:r>
            <a:r>
              <a:rPr lang="ru-RU" sz="2200" dirty="0" smtClean="0"/>
              <a:t>времени.</a:t>
            </a:r>
            <a:endParaRPr lang="ru-RU" sz="22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18" y="2924944"/>
            <a:ext cx="2564780" cy="35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91880" y="3284984"/>
            <a:ext cx="53285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Э. </a:t>
            </a:r>
            <a:r>
              <a:rPr lang="ru-RU" sz="2200" dirty="0" err="1" smtClean="0"/>
              <a:t>Толмэн</a:t>
            </a:r>
            <a:r>
              <a:rPr lang="ru-RU" sz="2200" dirty="0" smtClean="0"/>
              <a:t>, 1948 г.: </a:t>
            </a:r>
            <a:r>
              <a:rPr lang="ru-RU" sz="2200" dirty="0"/>
              <a:t>после изучения окружающего пространства в головном мозге животного формируется когнитивная карта, которая помогает в дальнейшем выбирать оптимальный </a:t>
            </a:r>
            <a:r>
              <a:rPr lang="ru-RU" sz="2200" dirty="0" smtClean="0"/>
              <a:t>маршрут.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73399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8867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560" y="3789040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 ... одна часть тому, кто сделает наиболее важное открытие или изобретение в области </a:t>
            </a:r>
            <a:r>
              <a:rPr lang="ru-RU" u="sng" dirty="0" smtClean="0"/>
              <a:t>физики</a:t>
            </a:r>
            <a:r>
              <a:rPr lang="ru-RU" dirty="0" smtClean="0"/>
              <a:t>; другая — тому, кто сделает наиболее важное открытие или усовершенствование в области </a:t>
            </a:r>
            <a:r>
              <a:rPr lang="ru-RU" u="sng" dirty="0" smtClean="0"/>
              <a:t>химии</a:t>
            </a:r>
            <a:r>
              <a:rPr lang="ru-RU" dirty="0" smtClean="0"/>
              <a:t>; третья — тому, кто сделает наиболее важное открытие в области </a:t>
            </a:r>
            <a:r>
              <a:rPr lang="ru-RU" u="sng" dirty="0" smtClean="0"/>
              <a:t>физиологии или медицины</a:t>
            </a:r>
            <a:r>
              <a:rPr lang="ru-RU" dirty="0" smtClean="0"/>
              <a:t>; четвёртая — тому, кто создаст наиболее выдающееся </a:t>
            </a:r>
            <a:r>
              <a:rPr lang="ru-RU" u="sng" dirty="0" smtClean="0"/>
              <a:t>литературное произведение </a:t>
            </a:r>
            <a:r>
              <a:rPr lang="ru-RU" dirty="0" smtClean="0"/>
              <a:t>идеалистического направления; пятая — тому, кто внёс наиболее существенный вклад в </a:t>
            </a:r>
            <a:r>
              <a:rPr lang="ru-RU" u="sng" dirty="0" smtClean="0"/>
              <a:t>сплочение наций, уничтожение рабства или снижение численности существующих армий и содействие проведению мирных конгрессов</a:t>
            </a:r>
            <a:r>
              <a:rPr lang="ru-RU" dirty="0" smtClean="0"/>
              <a:t>…»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905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Дж. О</a:t>
            </a:r>
            <a:r>
              <a:rPr lang="en-US" dirty="0" smtClean="0"/>
              <a:t>’</a:t>
            </a:r>
            <a:r>
              <a:rPr lang="ru-RU" dirty="0" err="1" smtClean="0"/>
              <a:t>Киф</a:t>
            </a:r>
            <a:r>
              <a:rPr lang="ru-RU" dirty="0" smtClean="0"/>
              <a:t>: обнаружение</a:t>
            </a:r>
            <a:br>
              <a:rPr lang="ru-RU" dirty="0" smtClean="0"/>
            </a:br>
            <a:r>
              <a:rPr lang="ru-RU" dirty="0" smtClean="0"/>
              <a:t>«клеток места» в </a:t>
            </a:r>
            <a:r>
              <a:rPr lang="ru-RU" dirty="0" err="1" smtClean="0"/>
              <a:t>гиппокампе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6851104" cy="333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560" y="526055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«Клетки места» – первый элемент </a:t>
            </a:r>
            <a:r>
              <a:rPr lang="en-US" dirty="0" smtClean="0"/>
              <a:t>GPS </a:t>
            </a:r>
            <a:r>
              <a:rPr lang="ru-RU" dirty="0" smtClean="0"/>
              <a:t>системы головного мозга. Их совокупность создает полную картину окружающего пространства.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549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8924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Супруги </a:t>
            </a:r>
            <a:r>
              <a:rPr lang="ru-RU" dirty="0" err="1" smtClean="0"/>
              <a:t>Мозер</a:t>
            </a:r>
            <a:r>
              <a:rPr lang="ru-RU" dirty="0" smtClean="0"/>
              <a:t>: клетки «координатной оси» в </a:t>
            </a:r>
            <a:r>
              <a:rPr lang="ru-RU" dirty="0" err="1" smtClean="0"/>
              <a:t>энториальной</a:t>
            </a:r>
            <a:r>
              <a:rPr lang="ru-RU" dirty="0" smtClean="0"/>
              <a:t> коре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6995120" cy="342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5445224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Гексагональная сеть, </a:t>
            </a:r>
            <a:r>
              <a:rPr lang="ru-RU" sz="2000" dirty="0"/>
              <a:t>покрывающая все окружающее пространство, помогает мозгу определять расстояния, а не только положение животного в </a:t>
            </a:r>
            <a:r>
              <a:rPr lang="ru-RU" sz="2000" dirty="0" smtClean="0"/>
              <a:t>пространстве.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3892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Другие элементы </a:t>
            </a:r>
            <a:r>
              <a:rPr lang="en-US" dirty="0" smtClean="0"/>
              <a:t>GPS </a:t>
            </a:r>
            <a:r>
              <a:rPr lang="ru-RU" dirty="0" smtClean="0"/>
              <a:t>системы мозга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501203" cy="415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76056" y="2454280"/>
            <a:ext cx="396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«Клетки </a:t>
            </a:r>
            <a:r>
              <a:rPr lang="ru-RU" sz="2000" dirty="0"/>
              <a:t>места» в </a:t>
            </a:r>
            <a:r>
              <a:rPr lang="ru-RU" sz="2000" dirty="0" err="1"/>
              <a:t>гиппокампе</a:t>
            </a:r>
            <a:r>
              <a:rPr lang="ru-RU" sz="2000" dirty="0"/>
              <a:t> (А), </a:t>
            </a:r>
            <a:endParaRPr lang="ru-RU" sz="2000" dirty="0" smtClean="0"/>
          </a:p>
          <a:p>
            <a:r>
              <a:rPr lang="ru-RU" sz="2000" dirty="0" smtClean="0"/>
              <a:t>«</a:t>
            </a:r>
            <a:r>
              <a:rPr lang="ru-RU" sz="2000" dirty="0"/>
              <a:t>клетки направления» </a:t>
            </a:r>
            <a:endParaRPr lang="ru-RU" sz="2000" dirty="0" smtClean="0"/>
          </a:p>
          <a:p>
            <a:r>
              <a:rPr lang="ru-RU" sz="2000" dirty="0" smtClean="0"/>
              <a:t>в</a:t>
            </a:r>
            <a:r>
              <a:rPr lang="ru-RU" sz="2000" dirty="0"/>
              <a:t> </a:t>
            </a:r>
            <a:r>
              <a:rPr lang="ru-RU" sz="2000" dirty="0" err="1"/>
              <a:t>субикулуме</a:t>
            </a:r>
            <a:r>
              <a:rPr lang="ru-RU" sz="2000" dirty="0"/>
              <a:t> (Б), </a:t>
            </a:r>
            <a:endParaRPr lang="ru-RU" sz="2000" dirty="0" smtClean="0"/>
          </a:p>
          <a:p>
            <a:r>
              <a:rPr lang="ru-RU" sz="2000" dirty="0" smtClean="0"/>
              <a:t>«</a:t>
            </a:r>
            <a:r>
              <a:rPr lang="ru-RU" sz="2000" dirty="0"/>
              <a:t>клетки координатной сетки» в </a:t>
            </a:r>
            <a:r>
              <a:rPr lang="ru-RU" sz="2000" dirty="0" err="1"/>
              <a:t>энторинальной</a:t>
            </a:r>
            <a:r>
              <a:rPr lang="ru-RU" sz="2000" dirty="0"/>
              <a:t> коре (В</a:t>
            </a:r>
            <a:r>
              <a:rPr lang="ru-RU" sz="2000" dirty="0" smtClean="0"/>
              <a:t>)</a:t>
            </a:r>
          </a:p>
          <a:p>
            <a:r>
              <a:rPr lang="ru-RU" sz="2000" dirty="0" smtClean="0"/>
              <a:t> + «краевые клетки».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966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524" y="33657"/>
            <a:ext cx="8640960" cy="174264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2015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За открытия, касающиеся новых методов борьбы с инфекциями, вызываемыми паразитическими круглыми червями</a:t>
            </a:r>
            <a:br>
              <a:rPr lang="ru-RU" sz="2400" dirty="0"/>
            </a:br>
            <a:r>
              <a:rPr lang="ru-RU" sz="2400" dirty="0" smtClean="0"/>
              <a:t>За </a:t>
            </a:r>
            <a:r>
              <a:rPr lang="ru-RU" sz="2400" dirty="0"/>
              <a:t>открытия, касающиеся новых методов борьбы с малярией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1922" y="4960171"/>
            <a:ext cx="31318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Уильям </a:t>
            </a:r>
            <a:r>
              <a:rPr lang="ru-RU" sz="2000" dirty="0" err="1" smtClean="0"/>
              <a:t>Кемпбелл</a:t>
            </a:r>
            <a:r>
              <a:rPr lang="ru-RU" sz="2000" dirty="0" smtClean="0"/>
              <a:t> (1930)</a:t>
            </a:r>
          </a:p>
          <a:p>
            <a:r>
              <a:rPr lang="ru-RU" sz="1600" dirty="0" smtClean="0"/>
              <a:t>Университет Дрю, США</a:t>
            </a:r>
          </a:p>
          <a:p>
            <a:r>
              <a:rPr lang="ru-RU" sz="1600" dirty="0" smtClean="0"/>
              <a:t>Область исследований: биохимия, фармацевтика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084168" y="4940877"/>
            <a:ext cx="28917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</a:t>
            </a:r>
            <a:r>
              <a:rPr lang="ru-RU" sz="2000" dirty="0" err="1" smtClean="0"/>
              <a:t>Юю</a:t>
            </a:r>
            <a:r>
              <a:rPr lang="ru-RU" sz="2000" dirty="0" smtClean="0"/>
              <a:t> Ту (1930)</a:t>
            </a:r>
          </a:p>
          <a:p>
            <a:r>
              <a:rPr lang="ru-RU" sz="1600" dirty="0" smtClean="0"/>
              <a:t>Китайская  Академия традиционно </a:t>
            </a:r>
            <a:r>
              <a:rPr lang="ru-RU" sz="1600" dirty="0" err="1" smtClean="0"/>
              <a:t>йкитайской</a:t>
            </a:r>
            <a:r>
              <a:rPr lang="ru-RU" sz="1600" dirty="0" smtClean="0"/>
              <a:t> медицины</a:t>
            </a:r>
            <a:endParaRPr lang="ru-RU" sz="1600" dirty="0"/>
          </a:p>
          <a:p>
            <a:r>
              <a:rPr lang="ru-RU" sz="1600" dirty="0"/>
              <a:t>Область исследований:  </a:t>
            </a:r>
            <a:r>
              <a:rPr lang="ru-RU" sz="1600" dirty="0" smtClean="0"/>
              <a:t>фармакология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3131840" y="4960171"/>
            <a:ext cx="29523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Сатоси</a:t>
            </a:r>
            <a:r>
              <a:rPr lang="ru-RU" sz="2000" dirty="0" smtClean="0"/>
              <a:t> </a:t>
            </a:r>
            <a:r>
              <a:rPr lang="ru-RU" sz="2000" dirty="0" err="1" smtClean="0"/>
              <a:t>Омура</a:t>
            </a:r>
            <a:r>
              <a:rPr lang="ru-RU" sz="2000" dirty="0" smtClean="0"/>
              <a:t> (1935)</a:t>
            </a:r>
          </a:p>
          <a:p>
            <a:r>
              <a:rPr lang="ru-RU" sz="1600" dirty="0" smtClean="0"/>
              <a:t>Университет </a:t>
            </a:r>
            <a:r>
              <a:rPr lang="ru-RU" sz="1600" dirty="0" err="1" smtClean="0"/>
              <a:t>Китасато</a:t>
            </a:r>
            <a:r>
              <a:rPr lang="ru-RU" sz="1600" dirty="0" smtClean="0"/>
              <a:t>, Япония</a:t>
            </a:r>
          </a:p>
          <a:p>
            <a:r>
              <a:rPr lang="ru-RU" sz="1600" dirty="0" smtClean="0"/>
              <a:t>Область исследований:  биохимия, фармацевтика</a:t>
            </a:r>
            <a:endParaRPr lang="ru-RU" sz="1600" dirty="0"/>
          </a:p>
        </p:txBody>
      </p:sp>
      <p:pic>
        <p:nvPicPr>
          <p:cNvPr id="14338" name="Picture 2" descr="William C. Campb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73" y="1700808"/>
            <a:ext cx="2290957" cy="324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Youyou T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00808"/>
            <a:ext cx="2290958" cy="324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Satoshi Ōmu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547" y="1697525"/>
            <a:ext cx="2275983" cy="321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35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Круглые черви-паразиты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853" y="1600200"/>
            <a:ext cx="596629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97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С. </a:t>
            </a:r>
            <a:r>
              <a:rPr lang="ru-RU" dirty="0" err="1" smtClean="0"/>
              <a:t>Омура</a:t>
            </a:r>
            <a:r>
              <a:rPr lang="ru-RU" dirty="0" smtClean="0"/>
              <a:t> и У. </a:t>
            </a:r>
            <a:r>
              <a:rPr lang="ru-RU" dirty="0" err="1" smtClean="0"/>
              <a:t>Кемпбелл</a:t>
            </a:r>
            <a:r>
              <a:rPr lang="ru-RU" dirty="0" smtClean="0"/>
              <a:t>: открытие </a:t>
            </a:r>
            <a:r>
              <a:rPr lang="ru-RU" dirty="0" err="1" smtClean="0"/>
              <a:t>авермектина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3456384" cy="475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http://m.russian.realanabolicsteroids.com/photo/realanabolicsteroids/editor/20170105115945_3460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417189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9992" y="4405129"/>
            <a:ext cx="4464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Механизм: связывание с ионными каналами нервных клеток беспозвоночных, приводящее к параличу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2796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Малярия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47877"/>
            <a:ext cx="4464496" cy="233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Картинки по запросу artemisia ann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556792"/>
            <a:ext cx="3463993" cy="296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Картинки по запросу artemisia ann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17" y="3963552"/>
            <a:ext cx="4812847" cy="267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64087" y="4797152"/>
            <a:ext cx="3024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Artemisia </a:t>
            </a:r>
            <a:r>
              <a:rPr lang="en-US" sz="2800" i="1" dirty="0" err="1" smtClean="0"/>
              <a:t>annua</a:t>
            </a:r>
            <a:r>
              <a:rPr lang="en-US" sz="2800" i="1" dirty="0" smtClean="0"/>
              <a:t> </a:t>
            </a:r>
            <a:r>
              <a:rPr lang="en-US" sz="2800" dirty="0" smtClean="0"/>
              <a:t>L.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1026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Ту </a:t>
            </a:r>
            <a:r>
              <a:rPr lang="ru-RU" dirty="0" err="1" smtClean="0"/>
              <a:t>Юю</a:t>
            </a:r>
            <a:r>
              <a:rPr lang="ru-RU" dirty="0" smtClean="0"/>
              <a:t>: открытие </a:t>
            </a:r>
            <a:r>
              <a:rPr lang="ru-RU" dirty="0" err="1" smtClean="0"/>
              <a:t>артемизинина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08" y="1556792"/>
            <a:ext cx="47625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522920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«Рецепты при неотложных случаях» Гэ </a:t>
            </a:r>
            <a:r>
              <a:rPr lang="ru-RU" dirty="0" err="1"/>
              <a:t>Хуна</a:t>
            </a:r>
            <a:endParaRPr lang="ru-RU" dirty="0"/>
          </a:p>
        </p:txBody>
      </p:sp>
      <p:pic>
        <p:nvPicPr>
          <p:cNvPr id="18436" name="Picture 4" descr="Картинки по запросу артемизин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59091"/>
            <a:ext cx="3010326" cy="277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97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152128"/>
          </a:xfrm>
        </p:spPr>
        <p:txBody>
          <a:bodyPr>
            <a:normAutofit fontScale="90000"/>
          </a:bodyPr>
          <a:lstStyle/>
          <a:p>
            <a:r>
              <a:rPr lang="ru-RU" sz="4800" dirty="0" smtClean="0"/>
              <a:t>2016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За открытие механизмов </a:t>
            </a:r>
            <a:r>
              <a:rPr lang="ru-RU" sz="3200" dirty="0" err="1" smtClean="0"/>
              <a:t>аутофагии</a:t>
            </a:r>
            <a:endParaRPr lang="ru-RU" sz="32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161084" y="5371341"/>
            <a:ext cx="4896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Ёсинори</a:t>
            </a:r>
            <a:r>
              <a:rPr lang="ru-RU" sz="2000" dirty="0" smtClean="0"/>
              <a:t> </a:t>
            </a:r>
            <a:r>
              <a:rPr lang="ru-RU" sz="2000" dirty="0" err="1" smtClean="0"/>
              <a:t>Осуми</a:t>
            </a:r>
            <a:r>
              <a:rPr lang="ru-RU" sz="2000" dirty="0" smtClean="0"/>
              <a:t> (1945)</a:t>
            </a:r>
          </a:p>
          <a:p>
            <a:pPr algn="ctr"/>
            <a:r>
              <a:rPr lang="ru-RU" dirty="0" smtClean="0"/>
              <a:t>Токийский технологический институт</a:t>
            </a:r>
          </a:p>
          <a:p>
            <a:pPr algn="ctr"/>
            <a:r>
              <a:rPr lang="ru-RU" dirty="0" smtClean="0"/>
              <a:t>Область исследований: молекулярная биология</a:t>
            </a:r>
            <a:endParaRPr lang="ru-RU" dirty="0"/>
          </a:p>
        </p:txBody>
      </p:sp>
      <p:pic>
        <p:nvPicPr>
          <p:cNvPr id="13314" name="Picture 2" descr="Yoshinori Ohsu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71729"/>
            <a:ext cx="2667000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63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dirty="0" smtClean="0"/>
              <a:t>Механизм </a:t>
            </a:r>
            <a:r>
              <a:rPr lang="ru-RU" dirty="0" err="1" smtClean="0"/>
              <a:t>аутофагии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686800" cy="352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66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930226"/>
          </a:xfrm>
        </p:spPr>
        <p:txBody>
          <a:bodyPr>
            <a:normAutofit/>
          </a:bodyPr>
          <a:lstStyle/>
          <a:p>
            <a:r>
              <a:rPr lang="ru-RU" sz="4800" dirty="0" smtClean="0"/>
              <a:t>2012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За работы в области биологии развития и получения индуцированных стволовых клеток.</a:t>
            </a:r>
            <a:endParaRPr lang="ru-RU" sz="32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752" y="2103632"/>
            <a:ext cx="2168120" cy="306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Sir John B. Gurd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136007"/>
            <a:ext cx="2189334" cy="30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1560" y="5373216"/>
            <a:ext cx="374441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Синъя</a:t>
            </a:r>
            <a:r>
              <a:rPr lang="ru-RU" sz="2000" dirty="0" smtClean="0"/>
              <a:t> </a:t>
            </a:r>
            <a:r>
              <a:rPr lang="ru-RU" sz="2000" dirty="0" err="1" smtClean="0"/>
              <a:t>Яманака</a:t>
            </a:r>
            <a:r>
              <a:rPr lang="ru-RU" sz="2000" dirty="0" smtClean="0"/>
              <a:t> (1962)</a:t>
            </a:r>
          </a:p>
          <a:p>
            <a:r>
              <a:rPr lang="ru-RU" dirty="0" smtClean="0"/>
              <a:t>Университет Киото, Япония</a:t>
            </a:r>
          </a:p>
          <a:p>
            <a:r>
              <a:rPr lang="ru-RU" dirty="0" smtClean="0"/>
              <a:t>Институт </a:t>
            </a:r>
            <a:r>
              <a:rPr lang="ru-RU" dirty="0" err="1" smtClean="0"/>
              <a:t>Глэдстоун</a:t>
            </a:r>
            <a:r>
              <a:rPr lang="ru-RU" dirty="0" smtClean="0"/>
              <a:t>, США</a:t>
            </a:r>
          </a:p>
          <a:p>
            <a:r>
              <a:rPr lang="ru-RU" dirty="0" smtClean="0"/>
              <a:t>Область исследований: генетика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148064" y="5396934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Сэр Джон </a:t>
            </a:r>
            <a:r>
              <a:rPr lang="ru-RU" sz="2000" dirty="0" err="1" smtClean="0"/>
              <a:t>Гёрдон</a:t>
            </a:r>
            <a:r>
              <a:rPr lang="ru-RU" sz="2000" dirty="0" smtClean="0"/>
              <a:t> (1933)</a:t>
            </a:r>
          </a:p>
          <a:p>
            <a:r>
              <a:rPr lang="ru-RU" dirty="0" smtClean="0"/>
              <a:t>Институт </a:t>
            </a:r>
            <a:r>
              <a:rPr lang="ru-RU" dirty="0" err="1" smtClean="0"/>
              <a:t>Гёрдона</a:t>
            </a:r>
            <a:r>
              <a:rPr lang="ru-RU" dirty="0" smtClean="0"/>
              <a:t>, Великобритания</a:t>
            </a:r>
          </a:p>
          <a:p>
            <a:r>
              <a:rPr lang="ru-RU" dirty="0" smtClean="0"/>
              <a:t>Область исследований: генетика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462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4" cy="157018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Формирование </a:t>
            </a:r>
            <a:r>
              <a:rPr lang="ru-RU" dirty="0" err="1" smtClean="0"/>
              <a:t>аутофагосом</a:t>
            </a:r>
            <a:r>
              <a:rPr lang="ru-RU" dirty="0" smtClean="0"/>
              <a:t> у дрожжей</a:t>
            </a:r>
            <a:r>
              <a:rPr lang="ru-RU" i="1" dirty="0" smtClean="0"/>
              <a:t>, </a:t>
            </a:r>
            <a:r>
              <a:rPr lang="ru-RU" dirty="0" smtClean="0"/>
              <a:t>дефицитных по гену </a:t>
            </a:r>
            <a:r>
              <a:rPr lang="ru-RU" dirty="0" err="1" smtClean="0"/>
              <a:t>протеиназы</a:t>
            </a:r>
            <a:r>
              <a:rPr lang="ru-RU" dirty="0" smtClean="0"/>
              <a:t> В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58758"/>
            <a:ext cx="5832648" cy="394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5989930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Позже командой </a:t>
            </a:r>
            <a:r>
              <a:rPr lang="ru-RU" sz="2400" dirty="0" err="1" smtClean="0"/>
              <a:t>Осуми</a:t>
            </a:r>
            <a:r>
              <a:rPr lang="ru-RU" sz="2400" dirty="0" smtClean="0"/>
              <a:t> было открыто еще 15 генов, регулирующих </a:t>
            </a:r>
            <a:r>
              <a:rPr lang="ru-RU" sz="2400" dirty="0" err="1" smtClean="0"/>
              <a:t>аутофагию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475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Autofit/>
          </a:bodyPr>
          <a:lstStyle/>
          <a:p>
            <a:r>
              <a:rPr lang="ru-RU" sz="4000" dirty="0" smtClean="0"/>
              <a:t>Распределение лауреатов по странам</a:t>
            </a:r>
            <a:endParaRPr lang="ru-RU" sz="4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99" y="1600200"/>
            <a:ext cx="784240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89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Лауреаты Нобелевской премии </a:t>
            </a:r>
            <a:br>
              <a:rPr lang="ru-RU" dirty="0" smtClean="0"/>
            </a:br>
            <a:r>
              <a:rPr lang="ru-RU" dirty="0" smtClean="0"/>
              <a:t>из России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71284"/>
            <a:ext cx="2543175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24128" y="496144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И. И. Мечников, 1908</a:t>
            </a:r>
          </a:p>
          <a:p>
            <a:pPr algn="ctr"/>
            <a:r>
              <a:rPr lang="ru-RU" dirty="0" smtClean="0"/>
              <a:t>«За труды по иммунитету»</a:t>
            </a:r>
            <a:endParaRPr lang="ru-RU" dirty="0"/>
          </a:p>
        </p:txBody>
      </p:sp>
      <p:pic>
        <p:nvPicPr>
          <p:cNvPr id="3076" name="Picture 4" descr="Ivan Pavlov NLM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17112"/>
            <a:ext cx="2551337" cy="327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9116" y="4983677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И. П. Павлов, 1904</a:t>
            </a:r>
          </a:p>
          <a:p>
            <a:pPr algn="ctr"/>
            <a:r>
              <a:rPr lang="ru-RU" dirty="0" smtClean="0"/>
              <a:t>«За </a:t>
            </a:r>
            <a:r>
              <a:rPr lang="ru-RU" dirty="0"/>
              <a:t>труды по физиологии пищеварения, расширившие и изменившие понимание жизненно важных аспектов этого </a:t>
            </a:r>
            <a:r>
              <a:rPr lang="ru-RU" dirty="0" smtClean="0"/>
              <a:t>вопроса».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297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Собаки Павлова. Теория условных рефлексов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84784"/>
            <a:ext cx="47625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4581128"/>
            <a:ext cx="79928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Если </a:t>
            </a:r>
            <a:r>
              <a:rPr lang="ru-RU" dirty="0"/>
              <a:t>кормление связать с каким-либо внешним </a:t>
            </a:r>
            <a:r>
              <a:rPr lang="ru-RU" dirty="0" smtClean="0"/>
              <a:t>сигналом, </a:t>
            </a:r>
            <a:r>
              <a:rPr lang="ru-RU" dirty="0"/>
              <a:t>идущим непосредственно перед принятием пищи, то данный сигнал будет ассоциироваться с едой. </a:t>
            </a:r>
            <a:endParaRPr lang="ru-RU" dirty="0" smtClean="0"/>
          </a:p>
          <a:p>
            <a:r>
              <a:rPr lang="ru-RU" dirty="0"/>
              <a:t>   Подобные временные связи, появляющиеся от сторонних внешних сигналов при определённых условиях, Павлов назвал условными рефлексами. Впоследствии было выяснено, что формируются и закрепляются они в больших полушариях головного мозга.</a:t>
            </a:r>
          </a:p>
        </p:txBody>
      </p:sp>
    </p:spTree>
    <p:extLst>
      <p:ext uri="{BB962C8B-B14F-4D97-AF65-F5344CB8AC3E}">
        <p14:creationId xmlns:p14="http://schemas.microsoft.com/office/powerpoint/2010/main" val="394603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Фагоцитарная теория иммунитета Мечникова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72" y="2063763"/>
            <a:ext cx="4014848" cy="344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C:\Users\Zhazha\Desktop\фагоцитоз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63763"/>
            <a:ext cx="3624064" cy="271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14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dirty="0" smtClean="0"/>
              <a:t>Овечка Долли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648652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 descr="Картинки по запросу dolly cloned shee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4286256"/>
            <a:ext cx="38100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56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Индуцированные плюрипотентные стволовые клетки (ИПСК)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7"/>
            <a:ext cx="6240483" cy="430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5733256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Эмбриональные стволовые клетки человека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5717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642194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Стволовые клетки имеют свою иерархию и различный репродуктивный потенциал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5"/>
            <a:ext cx="8229600" cy="1728192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тотипотентные</a:t>
            </a:r>
            <a:endParaRPr lang="ru-RU" dirty="0" smtClean="0"/>
          </a:p>
          <a:p>
            <a:r>
              <a:rPr lang="ru-RU" dirty="0" smtClean="0"/>
              <a:t>плюрипотентные</a:t>
            </a:r>
          </a:p>
          <a:p>
            <a:r>
              <a:rPr lang="ru-RU" dirty="0" smtClean="0"/>
              <a:t>мульти- и унипотентные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5122" name="Picture 2" descr="C:\Users\Zhazha\Desktop\The_development_and_the_ways_to_rejuvenate_cells_-_ru.svg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91344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45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" y="1628800"/>
            <a:ext cx="91440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19672" y="332656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+mj-lt"/>
              </a:rPr>
              <a:t>Способы получения ИПСК</a:t>
            </a:r>
            <a:endParaRPr lang="ru-RU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32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4494"/>
            <a:ext cx="74199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4373" y="4293096"/>
            <a:ext cx="853137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«Коктейль </a:t>
            </a:r>
            <a:r>
              <a:rPr lang="ru-RU" sz="2400" b="1" dirty="0" err="1" smtClean="0"/>
              <a:t>Яманаки</a:t>
            </a:r>
            <a:r>
              <a:rPr lang="ru-RU" sz="2400" b="1" dirty="0" smtClean="0"/>
              <a:t>» из транскрипционных факторов: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Oct</a:t>
            </a:r>
            <a:r>
              <a:rPr lang="ru-RU" sz="2400" dirty="0" smtClean="0"/>
              <a:t>3</a:t>
            </a:r>
            <a:r>
              <a:rPr lang="en-US" sz="2400" dirty="0"/>
              <a:t>/</a:t>
            </a:r>
            <a:r>
              <a:rPr lang="en-US" sz="2400" dirty="0" smtClean="0"/>
              <a:t>4 </a:t>
            </a:r>
            <a:r>
              <a:rPr lang="ru-RU" sz="2400" dirty="0" smtClean="0"/>
              <a:t>и </a:t>
            </a:r>
            <a:r>
              <a:rPr lang="en-US" sz="2400" dirty="0" smtClean="0"/>
              <a:t>Sox2</a:t>
            </a:r>
            <a:r>
              <a:rPr lang="ru-RU" sz="2400" dirty="0" smtClean="0"/>
              <a:t> поддерживает </a:t>
            </a:r>
            <a:r>
              <a:rPr lang="ru-RU" sz="2400" dirty="0" err="1" smtClean="0"/>
              <a:t>плюрипотентность</a:t>
            </a:r>
            <a:endParaRPr lang="en-US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c-</a:t>
            </a:r>
            <a:r>
              <a:rPr lang="en-US" sz="2400" dirty="0" err="1" smtClean="0"/>
              <a:t>Myc</a:t>
            </a:r>
            <a:r>
              <a:rPr lang="ru-RU" sz="2400" dirty="0" smtClean="0"/>
              <a:t> облегчает трансформацию</a:t>
            </a:r>
            <a:endParaRPr lang="en-US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Klf4</a:t>
            </a:r>
            <a:r>
              <a:rPr lang="ru-RU" sz="2400" dirty="0" smtClean="0"/>
              <a:t> регулирует синтез </a:t>
            </a:r>
            <a:r>
              <a:rPr lang="en-US" sz="2400" dirty="0" smtClean="0"/>
              <a:t>Oct4 </a:t>
            </a:r>
            <a:r>
              <a:rPr lang="ru-RU" sz="2400" dirty="0" smtClean="0"/>
              <a:t>и </a:t>
            </a:r>
            <a:r>
              <a:rPr lang="en-US" sz="2400" dirty="0" smtClean="0"/>
              <a:t>Sox2</a:t>
            </a:r>
            <a:r>
              <a:rPr lang="ru-RU" sz="2400" dirty="0" smtClean="0"/>
              <a:t> </a:t>
            </a:r>
            <a:endParaRPr lang="en-US" sz="2400" dirty="0" smtClean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345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F1038-AFE3-427A-A642-8607BDDF4BEE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37366"/>
            <a:ext cx="8748463" cy="437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7852" y="404664"/>
            <a:ext cx="42124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</a:t>
            </a:r>
            <a:r>
              <a:rPr lang="en-US" sz="2000" dirty="0" smtClean="0"/>
              <a:t> – </a:t>
            </a:r>
            <a:r>
              <a:rPr lang="ru-RU" sz="2000" dirty="0" smtClean="0"/>
              <a:t>человеческие фибробласты</a:t>
            </a:r>
          </a:p>
          <a:p>
            <a:r>
              <a:rPr lang="ru-RU" sz="2000" dirty="0" smtClean="0"/>
              <a:t>С – колония </a:t>
            </a:r>
            <a:r>
              <a:rPr lang="ru-RU" sz="2000" dirty="0" err="1" smtClean="0"/>
              <a:t>неэмбриональных</a:t>
            </a:r>
            <a:r>
              <a:rPr lang="ru-RU" sz="2000" dirty="0" smtClean="0"/>
              <a:t> СК</a:t>
            </a:r>
          </a:p>
          <a:p>
            <a:r>
              <a:rPr lang="en-US" sz="2000" dirty="0" smtClean="0"/>
              <a:t>D – </a:t>
            </a:r>
            <a:r>
              <a:rPr lang="ru-RU" sz="2000" dirty="0" smtClean="0"/>
              <a:t>колония эмбриональных СК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644008" y="404664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 – </a:t>
            </a:r>
            <a:r>
              <a:rPr lang="ru-RU" dirty="0" smtClean="0"/>
              <a:t>колония ИПСК</a:t>
            </a:r>
          </a:p>
          <a:p>
            <a:r>
              <a:rPr lang="en-US" dirty="0" smtClean="0"/>
              <a:t>F – </a:t>
            </a:r>
            <a:r>
              <a:rPr lang="ru-RU" dirty="0" smtClean="0"/>
              <a:t>колония ИПСК в большем разрешении</a:t>
            </a:r>
          </a:p>
          <a:p>
            <a:r>
              <a:rPr lang="en-US" dirty="0" smtClean="0"/>
              <a:t>G – </a:t>
            </a:r>
            <a:r>
              <a:rPr lang="ru-RU" dirty="0" smtClean="0"/>
              <a:t>спонтанная дифференцировка ИПСК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967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865</Words>
  <Application>Microsoft Office PowerPoint</Application>
  <PresentationFormat>Экран (4:3)</PresentationFormat>
  <Paragraphs>168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Нобелевские премии по физиологии и медицине 2012-2017</vt:lpstr>
      <vt:lpstr>Презентация PowerPoint</vt:lpstr>
      <vt:lpstr>2012 За работы в области биологии развития и получения индуцированных стволовых клеток.</vt:lpstr>
      <vt:lpstr>Овечка Долли</vt:lpstr>
      <vt:lpstr> Индуцированные плюрипотентные стволовые клетки (ИПСК)</vt:lpstr>
      <vt:lpstr>Стволовые клетки имеют свою иерархию и различный репродуктивный потенциал.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2013 За открытия механизмов регуляции везикулярного транспорта — основной транспортной системы наших клеток</vt:lpstr>
      <vt:lpstr>Везикулярный транспорт</vt:lpstr>
      <vt:lpstr>Предыдущие нобелевские премии в этой области</vt:lpstr>
      <vt:lpstr>Р. Шекман: гены везикулярного транспорта</vt:lpstr>
      <vt:lpstr>Дж. Ротман: белки везикулярного транспорта</vt:lpstr>
      <vt:lpstr>Т. Зюдхоф: временной контроль слияния везикул</vt:lpstr>
      <vt:lpstr>2014 За открытие нейронов, составляющих систему позиционирования в головном мозге</vt:lpstr>
      <vt:lpstr>«Навигационная система» мозга</vt:lpstr>
      <vt:lpstr>Дж. О’Киф: обнаружение «клеток места» в гиппокампе</vt:lpstr>
      <vt:lpstr>Супруги Мозер: клетки «координатной оси» в энториальной коре</vt:lpstr>
      <vt:lpstr>Другие элементы GPS системы мозга</vt:lpstr>
      <vt:lpstr>2015 За открытия, касающиеся новых методов борьбы с инфекциями, вызываемыми паразитическими круглыми червями За открытия, касающиеся новых методов борьбы с малярией</vt:lpstr>
      <vt:lpstr>Круглые черви-паразиты</vt:lpstr>
      <vt:lpstr>С. Омура и У. Кемпбелл: открытие авермектина</vt:lpstr>
      <vt:lpstr>Малярия</vt:lpstr>
      <vt:lpstr>Ту Юю: открытие артемизинина</vt:lpstr>
      <vt:lpstr>2016 За открытие механизмов аутофагии</vt:lpstr>
      <vt:lpstr>Механизм аутофагии</vt:lpstr>
      <vt:lpstr>Формирование аутофагосом у дрожжей, дефицитных по гену протеиназы В</vt:lpstr>
      <vt:lpstr>Распределение лауреатов по странам</vt:lpstr>
      <vt:lpstr>Лауреаты Нобелевской премии  из России</vt:lpstr>
      <vt:lpstr>Собаки Павлова. Теория условных рефлексов</vt:lpstr>
      <vt:lpstr>Фагоцитарная теория иммунитета Мечникова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Нобелевские премии по физиологии и медицине 2012-2017</dc:title>
  <dc:creator>Tatiana Frolova</dc:creator>
  <cp:lastModifiedBy>Пользователь</cp:lastModifiedBy>
  <cp:revision>59</cp:revision>
  <dcterms:created xsi:type="dcterms:W3CDTF">2017-07-27T06:53:13Z</dcterms:created>
  <dcterms:modified xsi:type="dcterms:W3CDTF">2017-07-31T04:21:17Z</dcterms:modified>
</cp:coreProperties>
</file>