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88" autoAdjust="0"/>
  </p:normalViewPr>
  <p:slideViewPr>
    <p:cSldViewPr>
      <p:cViewPr varScale="1">
        <p:scale>
          <a:sx n="80" d="100"/>
          <a:sy n="80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D16F-0A1C-49F0-ABE1-9CC356B5FAD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17E3-CEF4-4C80-8DB9-6C083A46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7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Собрал и классифицировал сведения по медицине, фармации, анатомии, физиологии и фармакологии, накопленные античной наукой. В противоположность Гиппократу Гален утверждал, что в лекарствах растительного и животного происхождения имеются полезные и балластные вещества, то есть впервые ввёл понятие о действующих веществах.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17E3-CEF4-4C80-8DB9-6C083A463F9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17E3-CEF4-4C80-8DB9-6C083A463F9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2D1B-6851-4DA4-9CB0-B4B9D5DE16FA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7C31-5C1C-47BC-909F-621EF1B73D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dirty="0" smtClean="0"/>
              <a:t>История фармакологии</a:t>
            </a:r>
            <a:endParaRPr lang="ru-RU" dirty="0"/>
          </a:p>
        </p:txBody>
      </p:sp>
      <p:pic>
        <p:nvPicPr>
          <p:cNvPr id="3076" name="Picture 4" descr="https://upload.wikimedia.org/wikipedia/commons/thumb/8/87/Irakischer_Maler_des_Kr%C3%A4uterbuchs_des_Dioskurides_001.jpg/987px-Irakischer_Maler_des_Kr%C3%A4uterbuchs_des_Dioskuride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832648" cy="45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Больной нуждается в уходе врача</a:t>
            </a:r>
            <a:endParaRPr lang="ru-RU" dirty="0"/>
          </a:p>
        </p:txBody>
      </p:sp>
      <p:pic>
        <p:nvPicPr>
          <p:cNvPr id="24578" name="Picture 2" descr="D:\Data\My documents\Катерина-Онлайн-курс\chloralhydrate\Old Pharmacie\499d2c06be01eb7a8b4aaa0358fb3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2163980" cy="2885306"/>
          </a:xfrm>
          <a:prstGeom prst="rect">
            <a:avLst/>
          </a:prstGeom>
          <a:noFill/>
        </p:spPr>
      </p:pic>
      <p:pic>
        <p:nvPicPr>
          <p:cNvPr id="24579" name="Picture 3" descr="D:\Data\My documents\Катерина-Онлайн-курс\chloralhydrate\Old Pharmacie\Chlorine bo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128"/>
            <a:ext cx="2247900" cy="1704975"/>
          </a:xfrm>
          <a:prstGeom prst="rect">
            <a:avLst/>
          </a:prstGeom>
          <a:noFill/>
        </p:spPr>
      </p:pic>
      <p:pic>
        <p:nvPicPr>
          <p:cNvPr id="24580" name="Picture 4" descr="D:\Data\My documents\Катерина-Онлайн-курс\chloralhydrate\Old Pharmacie\HEMABOLOIDS (Arseniated with Strychnine) was used to treat anaem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1570951" cy="4890120"/>
          </a:xfrm>
          <a:prstGeom prst="rect">
            <a:avLst/>
          </a:prstGeom>
          <a:noFill/>
        </p:spPr>
      </p:pic>
      <p:pic>
        <p:nvPicPr>
          <p:cNvPr id="24581" name="Picture 5" descr="D:\Data\My documents\Катерина-Онлайн-курс\chloralhydrate\Old Pharmacie\Insecticide And Deodorant all in one. Quick Death ''It does exactly what it says on the tin''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484784"/>
            <a:ext cx="1775338" cy="3712071"/>
          </a:xfrm>
          <a:prstGeom prst="rect">
            <a:avLst/>
          </a:prstGeom>
          <a:noFill/>
        </p:spPr>
      </p:pic>
      <p:pic>
        <p:nvPicPr>
          <p:cNvPr id="24582" name="Picture 6" descr="D:\Data\My documents\Катерина-Онлайн-курс\chloralhydrate\Old Pharmacie\Mercury yellow iod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12776"/>
            <a:ext cx="2308008" cy="307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Чудеса изобретательности</a:t>
            </a:r>
            <a:endParaRPr lang="ru-RU" dirty="0"/>
          </a:p>
        </p:txBody>
      </p:sp>
      <p:pic>
        <p:nvPicPr>
          <p:cNvPr id="25602" name="Picture 2" descr="D:\Data\My documents\Катерина-Онлайн-курс\chloralhydrate\Old Pharmacie\Paranormal demon warding salt, Follow instructions, Repeat as nee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489541" cy="3384376"/>
          </a:xfrm>
          <a:prstGeom prst="rect">
            <a:avLst/>
          </a:prstGeom>
          <a:noFill/>
        </p:spPr>
      </p:pic>
      <p:pic>
        <p:nvPicPr>
          <p:cNvPr id="25603" name="Picture 3" descr="D:\Data\My documents\Катерина-Онлайн-курс\chloralhydrate\Old Pharmacie\91ff8c82243b506d507042a0da8c65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1987679" cy="4526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Радий 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192016" cy="1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1637159" cy="21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Радитор</a:t>
            </a:r>
            <a:r>
              <a:rPr lang="ru-RU" dirty="0" smtClean="0"/>
              <a:t>» - смесь дистиллированной воды, радия-226 и радия-228. Примерно 1 </a:t>
            </a:r>
            <a:r>
              <a:rPr lang="ru-RU" dirty="0" err="1" smtClean="0"/>
              <a:t>микрокюри</a:t>
            </a:r>
            <a:r>
              <a:rPr lang="ru-RU" dirty="0" smtClean="0"/>
              <a:t>  активности. Производился с 1918 по 1928 год</a:t>
            </a:r>
            <a:endParaRPr lang="ru-RU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72816"/>
            <a:ext cx="2016224" cy="31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4664"/>
            <a:ext cx="2481064" cy="29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07990"/>
            <a:ext cx="2349631" cy="32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2314603" cy="357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indent="360363">
              <a:buNone/>
            </a:pPr>
            <a:r>
              <a:rPr lang="ru-RU" sz="2400" dirty="0" smtClean="0"/>
              <a:t>Если врач, направляясь к пациенту, увидел на своем пути свинью, то это признак скорой смерти пациента. Если свинья черная — пациент будет находиться в критическом состоянии или скоро умрет, белая свинья — признак вероятного выздоровления </a:t>
            </a:r>
          </a:p>
          <a:p>
            <a:pPr marL="0" indent="360363">
              <a:buNone/>
            </a:pPr>
            <a:r>
              <a:rPr lang="ru-RU" sz="2400" dirty="0" smtClean="0"/>
              <a:t>Справочник по диагностике </a:t>
            </a:r>
            <a:r>
              <a:rPr lang="ru-RU" sz="2400" dirty="0" err="1" smtClean="0"/>
              <a:t>Саккику</a:t>
            </a:r>
            <a:r>
              <a:rPr lang="ru-RU" sz="2400" dirty="0" smtClean="0"/>
              <a:t>, Вавилон, 11 в. </a:t>
            </a:r>
            <a:r>
              <a:rPr lang="ru-RU" sz="2400" dirty="0" err="1" smtClean="0"/>
              <a:t>до.н.э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2327275" indent="0">
              <a:buNone/>
            </a:pPr>
            <a:r>
              <a:rPr lang="ru-RU" sz="2400" dirty="0" smtClean="0"/>
              <a:t>Советы мои,</a:t>
            </a:r>
            <a:br>
              <a:rPr lang="ru-RU" sz="2400" dirty="0" smtClean="0"/>
            </a:br>
            <a:r>
              <a:rPr lang="ru-RU" sz="2400" dirty="0" err="1" smtClean="0"/>
              <a:t>Лоддфафнир</a:t>
            </a:r>
            <a:r>
              <a:rPr lang="ru-RU" sz="2400" dirty="0" smtClean="0"/>
              <a:t>, слушай,</a:t>
            </a:r>
            <a:br>
              <a:rPr lang="ru-RU" sz="2400" dirty="0" smtClean="0"/>
            </a:br>
            <a:r>
              <a:rPr lang="ru-RU" sz="2400" dirty="0" smtClean="0"/>
              <a:t>на пользу их примешь,</a:t>
            </a:r>
            <a:br>
              <a:rPr lang="ru-RU" sz="2400" dirty="0" smtClean="0"/>
            </a:br>
            <a:r>
              <a:rPr lang="ru-RU" sz="2400" dirty="0" smtClean="0"/>
              <a:t>коль ты их поймешь:</a:t>
            </a:r>
            <a:br>
              <a:rPr lang="ru-RU" sz="2400" dirty="0" smtClean="0"/>
            </a:br>
            <a:r>
              <a:rPr lang="ru-RU" sz="2400" dirty="0" smtClean="0"/>
              <a:t>если ты захмелел —</a:t>
            </a:r>
            <a:br>
              <a:rPr lang="ru-RU" sz="2400" dirty="0" smtClean="0"/>
            </a:br>
            <a:r>
              <a:rPr lang="ru-RU" sz="2400" dirty="0" smtClean="0"/>
              <a:t>землей исцелишься,</a:t>
            </a:r>
            <a:br>
              <a:rPr lang="ru-RU" sz="2400" dirty="0" smtClean="0"/>
            </a:br>
            <a:r>
              <a:rPr lang="ru-RU" sz="2400" dirty="0" smtClean="0"/>
              <a:t>ведь землей лечат хмель,</a:t>
            </a:r>
            <a:br>
              <a:rPr lang="ru-RU" sz="2400" dirty="0" smtClean="0"/>
            </a:br>
            <a:r>
              <a:rPr lang="ru-RU" sz="2400" dirty="0" smtClean="0"/>
              <a:t>а пламенем – хвори,</a:t>
            </a:r>
            <a:br>
              <a:rPr lang="ru-RU" sz="2400" dirty="0" smtClean="0"/>
            </a:br>
            <a:r>
              <a:rPr lang="ru-RU" sz="2400" dirty="0" smtClean="0"/>
              <a:t>понос лечат дубом,</a:t>
            </a:r>
            <a:br>
              <a:rPr lang="ru-RU" sz="2400" dirty="0" smtClean="0"/>
            </a:br>
            <a:r>
              <a:rPr lang="ru-RU" sz="2400" dirty="0" smtClean="0"/>
              <a:t>колосьями – порчу,</a:t>
            </a:r>
            <a:br>
              <a:rPr lang="ru-RU" sz="2400" dirty="0" smtClean="0"/>
            </a:br>
            <a:r>
              <a:rPr lang="ru-RU" sz="2400" dirty="0" smtClean="0"/>
              <a:t>безумье – луной,</a:t>
            </a:r>
            <a:br>
              <a:rPr lang="ru-RU" sz="2400" dirty="0" smtClean="0"/>
            </a:br>
            <a:r>
              <a:rPr lang="ru-RU" sz="2400" dirty="0" smtClean="0"/>
              <a:t>бузиною – желтуху,</a:t>
            </a:r>
            <a:br>
              <a:rPr lang="ru-RU" sz="2400" dirty="0" smtClean="0"/>
            </a:br>
            <a:r>
              <a:rPr lang="ru-RU" sz="2400" dirty="0" smtClean="0"/>
              <a:t>червями – укусы</a:t>
            </a:r>
            <a:br>
              <a:rPr lang="ru-RU" sz="2400" dirty="0" smtClean="0"/>
            </a:br>
            <a:r>
              <a:rPr lang="ru-RU" sz="2400" dirty="0" smtClean="0"/>
              <a:t>и рунами – чирьи,</a:t>
            </a:r>
            <a:br>
              <a:rPr lang="ru-RU" sz="2400" dirty="0" smtClean="0"/>
            </a:br>
            <a:r>
              <a:rPr lang="ru-RU" sz="2400" dirty="0" smtClean="0"/>
              <a:t>земля ж выпьет влагу.</a:t>
            </a:r>
          </a:p>
          <a:p>
            <a:pPr marL="2327275" indent="0">
              <a:buNone/>
            </a:pPr>
            <a:r>
              <a:rPr lang="ru-RU" sz="2400" dirty="0" smtClean="0"/>
              <a:t>Старшая Эдда, Речи Высокого (Тора)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1026" name="Picture 2" descr="D:\Data\My documents\СУНЦ\Командировки\2017-Якутск ЛШ\История Фармакологии\fb09ae7690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2420491" cy="1179863"/>
          </a:xfrm>
          <a:prstGeom prst="rect">
            <a:avLst/>
          </a:prstGeom>
          <a:noFill/>
        </p:spPr>
      </p:pic>
      <p:pic>
        <p:nvPicPr>
          <p:cNvPr id="1027" name="Picture 3" descr="D:\Data\My documents\СУНЦ\Командировки\2017-Якутск ЛШ\История Фармакологии\H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7" y="1268760"/>
            <a:ext cx="2063513" cy="5184576"/>
          </a:xfrm>
          <a:prstGeom prst="rect">
            <a:avLst/>
          </a:prstGeom>
          <a:noFill/>
        </p:spPr>
      </p:pic>
      <p:pic>
        <p:nvPicPr>
          <p:cNvPr id="1029" name="Picture 5" descr="D:\Data\My documents\СУНЦ\Командировки\2017-Якутск ЛШ\История Фармакологии\uZU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24944"/>
            <a:ext cx="2545110" cy="2952328"/>
          </a:xfrm>
          <a:prstGeom prst="rect">
            <a:avLst/>
          </a:prstGeom>
          <a:noFill/>
        </p:spPr>
      </p:pic>
      <p:pic>
        <p:nvPicPr>
          <p:cNvPr id="1030" name="Picture 6" descr="D:\Data\My documents\СУНЦ\Командировки\2017-Якутск ЛШ\История Фармакологии\1abee7e95cf1dc8f35bbcbb7d213907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1494528" cy="458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Рим. Гален.</a:t>
            </a:r>
            <a:endParaRPr lang="ru-RU" dirty="0"/>
          </a:p>
        </p:txBody>
      </p:sp>
      <p:pic>
        <p:nvPicPr>
          <p:cNvPr id="2050" name="Picture 2" descr="D:\Data\My documents\СУНЦ\Командировки\2017-Якутск ЛШ\История Фармакологии\lossy-page1-584px-Galeni_De_curandi_ratione_V00212_00000008.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130736" cy="4824536"/>
          </a:xfrm>
          <a:prstGeom prst="rect">
            <a:avLst/>
          </a:prstGeom>
          <a:noFill/>
        </p:spPr>
      </p:pic>
      <p:pic>
        <p:nvPicPr>
          <p:cNvPr id="2051" name="Picture 3" descr="D:\Data\My documents\СУНЦ\Командировки\2017-Якутск ЛШ\История Фармакологии\655px-Galeno_Paraninfo_Zarago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3456384" cy="475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европейской медицины. Гомеопатия</a:t>
            </a:r>
            <a:endParaRPr lang="ru-RU" dirty="0"/>
          </a:p>
        </p:txBody>
      </p:sp>
      <p:pic>
        <p:nvPicPr>
          <p:cNvPr id="4098" name="Picture 2" descr="D:\Data\My documents\СУНЦ\Командировки\2017-Якутск ЛШ\История Фармакологии\675px-Hahne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448272" cy="3267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Возьми черную жабу, которая не может ползти, и бей ее палкой, пока она не придет в ярость и не распухнет, а затем умрет; возьми ее, положи в глиняный горшок и закрой крышку, чтобы не выходил дым и не входил воздух, и жги ее в горшке, пока она не превратится в пепел, и посыпь его (больное место) этим пеплом.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17 веке (согласно пражской аптекарской таксе 1659 г.) аптеки сами готовили: медный купорос, окись меди, сернокислую ртуть, окись железа, уксуснокислый свинец, углекислый калий, многочисленные препараты сурьмы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«Мой дорогой брат Эразм показал мне этот метод. Дым из двух трубок (наполненных табаком) вдувается в кишки. Пригодный для этого инструмент придумал изобретательный англичанин».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en-US" sz="1600" dirty="0" smtClean="0"/>
              <a:t>Thomas </a:t>
            </a:r>
            <a:r>
              <a:rPr lang="en-US" sz="1600" dirty="0" err="1" smtClean="0"/>
              <a:t>Bartholin</a:t>
            </a:r>
            <a:r>
              <a:rPr lang="en-US" sz="1600" dirty="0" smtClean="0"/>
              <a:t>, </a:t>
            </a:r>
            <a:r>
              <a:rPr lang="en-US" sz="1600" dirty="0" err="1" smtClean="0"/>
              <a:t>Historiarum</a:t>
            </a:r>
            <a:r>
              <a:rPr lang="en-US" sz="1600" dirty="0" smtClean="0"/>
              <a:t> </a:t>
            </a:r>
            <a:r>
              <a:rPr lang="en-US" sz="1600" dirty="0" err="1" smtClean="0"/>
              <a:t>anatomicarum</a:t>
            </a:r>
            <a:r>
              <a:rPr lang="en-US" sz="1600" dirty="0" smtClean="0"/>
              <a:t> et </a:t>
            </a:r>
            <a:r>
              <a:rPr lang="en-US" sz="1600" dirty="0" err="1" smtClean="0"/>
              <a:t>medicarum</a:t>
            </a:r>
            <a:r>
              <a:rPr lang="en-US" sz="1600" dirty="0" smtClean="0"/>
              <a:t> </a:t>
            </a:r>
            <a:r>
              <a:rPr lang="en-US" sz="1600" dirty="0" err="1" smtClean="0"/>
              <a:t>rariorum</a:t>
            </a:r>
            <a:r>
              <a:rPr lang="en-US" sz="1600" dirty="0" smtClean="0"/>
              <a:t> Copenhagen. 1661)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Tobacco </a:t>
            </a:r>
            <a:r>
              <a:rPr lang="en-US" sz="1400" dirty="0" err="1" smtClean="0"/>
              <a:t>glyster</a:t>
            </a:r>
            <a:r>
              <a:rPr lang="en-US" sz="1400" dirty="0" smtClean="0"/>
              <a:t> (enema), breathe and bleed. </a:t>
            </a:r>
            <a:br>
              <a:rPr lang="en-US" sz="1400" dirty="0" smtClean="0"/>
            </a:br>
            <a:r>
              <a:rPr lang="en-US" sz="1400" dirty="0" smtClean="0"/>
              <a:t>Keep warm and rub till you succeed. </a:t>
            </a:r>
            <a:br>
              <a:rPr lang="en-US" sz="1400" dirty="0" smtClean="0"/>
            </a:br>
            <a:r>
              <a:rPr lang="en-US" sz="1400" dirty="0" smtClean="0"/>
              <a:t>And spare no pains for what you do; </a:t>
            </a:r>
            <a:br>
              <a:rPr lang="en-US" sz="1400" dirty="0" smtClean="0"/>
            </a:br>
            <a:r>
              <a:rPr lang="en-US" sz="1400" dirty="0" smtClean="0"/>
              <a:t>May one day be repaid to you.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Табачная клизма – вдувай дым, пока не восстановится дыхание и кровообращение. </a:t>
            </a:r>
            <a:br>
              <a:rPr lang="ru-RU" sz="1400" dirty="0" smtClean="0"/>
            </a:br>
            <a:r>
              <a:rPr lang="ru-RU" sz="1400" dirty="0" smtClean="0"/>
              <a:t>Согревай и растирай человека до тех пор, пока не добьёшься успеха. </a:t>
            </a:r>
            <a:br>
              <a:rPr lang="ru-RU" sz="1400" dirty="0" smtClean="0"/>
            </a:br>
            <a:r>
              <a:rPr lang="ru-RU" sz="1400" dirty="0" smtClean="0"/>
              <a:t>И не жалей своих усилий, делая это; </a:t>
            </a:r>
            <a:br>
              <a:rPr lang="ru-RU" sz="1400" dirty="0" smtClean="0"/>
            </a:br>
            <a:r>
              <a:rPr lang="ru-RU" sz="1400" dirty="0" smtClean="0"/>
              <a:t>В один прекрасный день добро к тебе вернётся.</a:t>
            </a:r>
            <a:endParaRPr lang="ru-RU" sz="1400" dirty="0"/>
          </a:p>
        </p:txBody>
      </p:sp>
      <p:pic>
        <p:nvPicPr>
          <p:cNvPr id="20482" name="Picture 2" descr="D:\Data\My documents\СУНЦ\Командировки\2017-Якутск ЛШ\История Фармакологии\142559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008549" cy="4257079"/>
          </a:xfrm>
          <a:prstGeom prst="rect">
            <a:avLst/>
          </a:prstGeom>
          <a:noFill/>
        </p:spPr>
      </p:pic>
      <p:pic>
        <p:nvPicPr>
          <p:cNvPr id="20483" name="Picture 3" descr="D:\Data\My documents\СУНЦ\Командировки\2017-Якутск ЛШ\История Фармакологии\141964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95537" y="7279398"/>
            <a:ext cx="3168352" cy="2139454"/>
          </a:xfrm>
          <a:prstGeom prst="rect">
            <a:avLst/>
          </a:prstGeom>
          <a:noFill/>
        </p:spPr>
      </p:pic>
      <p:pic>
        <p:nvPicPr>
          <p:cNvPr id="20484" name="Picture 4" descr="D:\Data\My documents\СУНЦ\Командировки\2017-Якутск ЛШ\История Фармакологии\141964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3198325" cy="2159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Земмельвейс</a:t>
            </a:r>
            <a:r>
              <a:rPr lang="ru-RU" dirty="0" smtClean="0"/>
              <a:t>, Холмс и пираты</a:t>
            </a:r>
            <a:endParaRPr lang="ru-RU" dirty="0"/>
          </a:p>
        </p:txBody>
      </p:sp>
      <p:pic>
        <p:nvPicPr>
          <p:cNvPr id="21506" name="Picture 2" descr="D:\Data\My documents\СУНЦ\Командировки\2017-Якутск ЛШ\История Фармакологии\pirate-2123313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664296" cy="2664296"/>
          </a:xfrm>
          <a:prstGeom prst="rect">
            <a:avLst/>
          </a:prstGeom>
          <a:noFill/>
        </p:spPr>
      </p:pic>
      <p:pic>
        <p:nvPicPr>
          <p:cNvPr id="21507" name="Picture 3" descr="D:\Data\My documents\СУНЦ\Командировки\2017-Якутск ЛШ\История Фармакологии\Holmes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851067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3645024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Мытье рук в растворе хлорной извести в акушерской клинике. На заднем плане картины </a:t>
            </a:r>
            <a:r>
              <a:rPr lang="ru-RU" sz="1400" i="1" dirty="0" err="1" smtClean="0"/>
              <a:t>И.Ф.Земмельвейс</a:t>
            </a:r>
            <a:r>
              <a:rPr lang="ru-RU" sz="1400" i="1" dirty="0" smtClean="0"/>
              <a:t>, объясняющий важность этой процедуры.</a:t>
            </a:r>
            <a:endParaRPr lang="ru-RU" sz="1400" dirty="0"/>
          </a:p>
        </p:txBody>
      </p:sp>
      <p:pic>
        <p:nvPicPr>
          <p:cNvPr id="21508" name="Picture 4" descr="D:\Data\My documents\СУНЦ\Командировки\2017-Якутск ЛШ\История Фармакологии\Holmes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3"/>
            <a:ext cx="2448272" cy="20147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44208" y="3789040"/>
            <a:ext cx="248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Оливер </a:t>
            </a:r>
            <a:r>
              <a:rPr lang="ru-RU" sz="1400" i="1" dirty="0" err="1" smtClean="0"/>
              <a:t>Венделл</a:t>
            </a:r>
            <a:r>
              <a:rPr lang="ru-RU" sz="1400" i="1" dirty="0" smtClean="0"/>
              <a:t> Холмс читает лекцию по заразительности послеродовой лихорадки.</a:t>
            </a:r>
            <a:br>
              <a:rPr lang="ru-RU" sz="1400" i="1" dirty="0" smtClean="0"/>
            </a:br>
            <a:r>
              <a:rPr lang="ru-RU" sz="1400" i="1" dirty="0" err="1" smtClean="0"/>
              <a:t>Wyeth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Laboratories</a:t>
            </a:r>
            <a:r>
              <a:rPr lang="ru-RU" sz="1400" i="1" dirty="0" smtClean="0"/>
              <a:t>, Филадельфия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8511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«Болезнь, известная как послеродовая лихорадка, является заразной, поскольку часто врачи и средний медицинский персонал переносят ее от одной больной к другой» Оливер </a:t>
            </a:r>
            <a:r>
              <a:rPr lang="ru-RU" sz="1400" i="1" dirty="0" err="1" smtClean="0"/>
              <a:t>Венделл</a:t>
            </a:r>
            <a:r>
              <a:rPr lang="ru-RU" sz="1400" i="1" dirty="0" smtClean="0"/>
              <a:t> Холмс.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6432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После введения процедуры мытья рук раствором хлорной извести </a:t>
            </a:r>
            <a:r>
              <a:rPr lang="ru-RU" sz="1400" dirty="0"/>
              <a:t>в</a:t>
            </a:r>
            <a:r>
              <a:rPr lang="ru-RU" sz="1400" dirty="0" smtClean="0"/>
              <a:t> течение одного месяца показатель смертности от родильной горячки снизился с 12,24% до 2,38%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Пастер и Листер</a:t>
            </a:r>
            <a:endParaRPr lang="ru-RU" dirty="0"/>
          </a:p>
        </p:txBody>
      </p:sp>
      <p:pic>
        <p:nvPicPr>
          <p:cNvPr id="22530" name="Picture 2" descr="D:\Data\My documents\СУНЦ\Командировки\2017-Якутск ЛШ\История Фармакологии\655px-Coldecygn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3656626" cy="2450777"/>
          </a:xfrm>
          <a:prstGeom prst="rect">
            <a:avLst/>
          </a:prstGeom>
          <a:noFill/>
        </p:spPr>
      </p:pic>
      <p:pic>
        <p:nvPicPr>
          <p:cNvPr id="22531" name="Picture 3" descr="D:\Data\My documents\СУНЦ\Командировки\2017-Якутск ЛШ\История Фармакологии\Louis_Past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213005" cy="2609502"/>
          </a:xfrm>
          <a:prstGeom prst="rect">
            <a:avLst/>
          </a:prstGeom>
          <a:noFill/>
        </p:spPr>
      </p:pic>
      <p:pic>
        <p:nvPicPr>
          <p:cNvPr id="22532" name="Picture 4" descr="D:\Data\My documents\СУНЦ\Командировки\2017-Якутск ЛШ\История Фармакологии\m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68760"/>
            <a:ext cx="1932456" cy="2601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293096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Луи Пастер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4221088"/>
            <a:ext cx="17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Джозеф Листер</a:t>
            </a:r>
            <a:endParaRPr lang="ru-RU" dirty="0"/>
          </a:p>
        </p:txBody>
      </p:sp>
      <p:pic>
        <p:nvPicPr>
          <p:cNvPr id="22533" name="Picture 5" descr="D:\Data\My documents\СУНЦ\Командировки\2017-Якутск ЛШ\История Фармакологии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25144"/>
            <a:ext cx="2160240" cy="1618095"/>
          </a:xfrm>
          <a:prstGeom prst="rect">
            <a:avLst/>
          </a:prstGeom>
          <a:noFill/>
        </p:spPr>
      </p:pic>
      <p:pic>
        <p:nvPicPr>
          <p:cNvPr id="22534" name="Picture 6" descr="D:\Data\My documents\Катерина-Онлайн-курс\chloralhydrate\Old Pharmacie\Listerine as used to be used to prevent infection 19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68760"/>
            <a:ext cx="1800200" cy="257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XIX-XX </a:t>
            </a:r>
            <a:r>
              <a:rPr lang="ru-RU" dirty="0" smtClean="0"/>
              <a:t>век.</a:t>
            </a:r>
            <a:endParaRPr lang="ru-RU" dirty="0"/>
          </a:p>
        </p:txBody>
      </p:sp>
      <p:pic>
        <p:nvPicPr>
          <p:cNvPr id="5" name="Рисунок 4" descr="1ddb6f7fac7ba93f0cf9a8a9a131b9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2247900" cy="2905125"/>
          </a:xfrm>
          <a:prstGeom prst="rect">
            <a:avLst/>
          </a:prstGeom>
        </p:spPr>
      </p:pic>
      <p:pic>
        <p:nvPicPr>
          <p:cNvPr id="7" name="Рисунок 6" descr="5f85b0d2cc97ec41c4a8f72d40c081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68760"/>
            <a:ext cx="1992695" cy="3140968"/>
          </a:xfrm>
          <a:prstGeom prst="rect">
            <a:avLst/>
          </a:prstGeom>
        </p:spPr>
      </p:pic>
      <p:pic>
        <p:nvPicPr>
          <p:cNvPr id="8" name="Рисунок 7" descr="78ee54181d0c2edb7f3e827a7931cb4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48680"/>
            <a:ext cx="2436753" cy="3831373"/>
          </a:xfrm>
          <a:prstGeom prst="rect">
            <a:avLst/>
          </a:prstGeom>
        </p:spPr>
      </p:pic>
      <p:pic>
        <p:nvPicPr>
          <p:cNvPr id="23555" name="Picture 3" descr="D:\Data\My documents\Катерина-Онлайн-курс\chloralhydrate\Old Pharmacie\Soothing syr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509120"/>
            <a:ext cx="381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395</Words>
  <Application>Microsoft Office PowerPoint</Application>
  <PresentationFormat>Экран (4:3)</PresentationFormat>
  <Paragraphs>30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История фармакологии</vt:lpstr>
      <vt:lpstr>Презентация PowerPoint</vt:lpstr>
      <vt:lpstr>Древний Египет</vt:lpstr>
      <vt:lpstr>Рим. Гален.</vt:lpstr>
      <vt:lpstr>Проблемы европейской медицины. Гомеопатия</vt:lpstr>
      <vt:lpstr>Табак</vt:lpstr>
      <vt:lpstr>Земмельвейс, Холмс и пираты</vt:lpstr>
      <vt:lpstr>Пастер и Листер</vt:lpstr>
      <vt:lpstr>XIX-XX век.</vt:lpstr>
      <vt:lpstr>Больной нуждается в уходе врача</vt:lpstr>
      <vt:lpstr>Чудеса изобретательности</vt:lpstr>
      <vt:lpstr>Радий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фармакологии</dc:title>
  <dc:creator>Александр Сигеев</dc:creator>
  <cp:lastModifiedBy>Пользователь</cp:lastModifiedBy>
  <cp:revision>3</cp:revision>
  <dcterms:created xsi:type="dcterms:W3CDTF">2017-07-27T10:19:13Z</dcterms:created>
  <dcterms:modified xsi:type="dcterms:W3CDTF">2017-07-28T06:48:47Z</dcterms:modified>
</cp:coreProperties>
</file>