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0" r:id="rId1"/>
  </p:sldMasterIdLst>
  <p:notesMasterIdLst>
    <p:notesMasterId r:id="rId29"/>
  </p:notesMasterIdLst>
  <p:sldIdLst>
    <p:sldId id="647" r:id="rId2"/>
    <p:sldId id="649" r:id="rId3"/>
    <p:sldId id="653" r:id="rId4"/>
    <p:sldId id="655" r:id="rId5"/>
    <p:sldId id="654" r:id="rId6"/>
    <p:sldId id="656" r:id="rId7"/>
    <p:sldId id="657" r:id="rId8"/>
    <p:sldId id="658" r:id="rId9"/>
    <p:sldId id="659" r:id="rId10"/>
    <p:sldId id="660" r:id="rId11"/>
    <p:sldId id="626" r:id="rId12"/>
    <p:sldId id="616" r:id="rId13"/>
    <p:sldId id="646" r:id="rId14"/>
    <p:sldId id="630" r:id="rId15"/>
    <p:sldId id="661" r:id="rId16"/>
    <p:sldId id="662" r:id="rId17"/>
    <p:sldId id="663" r:id="rId18"/>
    <p:sldId id="664" r:id="rId19"/>
    <p:sldId id="665" r:id="rId20"/>
    <p:sldId id="666" r:id="rId21"/>
    <p:sldId id="668" r:id="rId22"/>
    <p:sldId id="667" r:id="rId23"/>
    <p:sldId id="669" r:id="rId24"/>
    <p:sldId id="670" r:id="rId25"/>
    <p:sldId id="671" r:id="rId26"/>
    <p:sldId id="672" r:id="rId27"/>
    <p:sldId id="644" r:id="rId2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1B4A"/>
    <a:srgbClr val="FCB414"/>
    <a:srgbClr val="C2C923"/>
    <a:srgbClr val="282F39"/>
    <a:srgbClr val="074D67"/>
    <a:srgbClr val="007A7D"/>
    <a:srgbClr val="42AF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41" autoAdjust="0"/>
    <p:restoredTop sz="94669" autoAdjust="0"/>
  </p:normalViewPr>
  <p:slideViewPr>
    <p:cSldViewPr snapToGrid="0">
      <p:cViewPr>
        <p:scale>
          <a:sx n="66" d="100"/>
          <a:sy n="66" d="100"/>
        </p:scale>
        <p:origin x="-2064" y="-13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ru-RU" altLang="zh-CN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endParaRPr lang="ru-RU" altLang="zh-CN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ru-RU" altLang="zh-CN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26860A4-D129-4B64-AF60-249ECAADA8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01767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4483-4471-43E7-BD41-9838A3D21FF3}" type="slidenum">
              <a:rPr lang="en-GB" altLang="ru-RU" smtClean="0"/>
              <a:pPr/>
              <a:t>‹#›</a:t>
            </a:fld>
            <a:endParaRPr lang="en-GB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4483-4471-43E7-BD41-9838A3D21FF3}" type="slidenum">
              <a:rPr lang="en-GB" altLang="ru-RU" smtClean="0"/>
              <a:pPr/>
              <a:t>‹#›</a:t>
            </a:fld>
            <a:endParaRPr lang="en-GB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4483-4471-43E7-BD41-9838A3D21FF3}" type="slidenum">
              <a:rPr lang="en-GB" altLang="ru-RU" smtClean="0"/>
              <a:pPr/>
              <a:t>‹#›</a:t>
            </a:fld>
            <a:endParaRPr lang="en-GB" alt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4483-4471-43E7-BD41-9838A3D21FF3}" type="slidenum">
              <a:rPr lang="en-GB" altLang="ru-RU" smtClean="0"/>
              <a:pPr/>
              <a:t>‹#›</a:t>
            </a:fld>
            <a:endParaRPr lang="en-GB" alt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4483-4471-43E7-BD41-9838A3D21FF3}" type="slidenum">
              <a:rPr lang="en-GB" altLang="ru-RU" smtClean="0"/>
              <a:pPr/>
              <a:t>‹#›</a:t>
            </a:fld>
            <a:endParaRPr lang="en-GB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4483-4471-43E7-BD41-9838A3D21FF3}" type="slidenum">
              <a:rPr lang="en-GB" altLang="ru-RU" smtClean="0"/>
              <a:pPr/>
              <a:t>‹#›</a:t>
            </a:fld>
            <a:endParaRPr lang="en-GB" alt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4483-4471-43E7-BD41-9838A3D21FF3}" type="slidenum">
              <a:rPr lang="en-GB" altLang="ru-RU" smtClean="0"/>
              <a:pPr/>
              <a:t>‹#›</a:t>
            </a:fld>
            <a:endParaRPr lang="en-GB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4483-4471-43E7-BD41-9838A3D21FF3}" type="slidenum">
              <a:rPr lang="en-GB" altLang="ru-RU" smtClean="0"/>
              <a:pPr/>
              <a:t>‹#›</a:t>
            </a:fld>
            <a:endParaRPr lang="en-GB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4483-4471-43E7-BD41-9838A3D21FF3}" type="slidenum">
              <a:rPr lang="en-GB" altLang="ru-RU" smtClean="0"/>
              <a:pPr/>
              <a:t>‹#›</a:t>
            </a:fld>
            <a:endParaRPr lang="en-GB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4483-4471-43E7-BD41-9838A3D21FF3}" type="slidenum">
              <a:rPr lang="en-GB" altLang="ru-RU" smtClean="0"/>
              <a:pPr/>
              <a:t>‹#›</a:t>
            </a:fld>
            <a:endParaRPr lang="en-GB" alt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E4483-4471-43E7-BD41-9838A3D21FF3}" type="slidenum">
              <a:rPr lang="en-GB" altLang="ru-RU" smtClean="0"/>
              <a:pPr/>
              <a:t>‹#›</a:t>
            </a:fld>
            <a:endParaRPr lang="en-GB" alt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endParaRPr lang="en-GB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D9E4483-4471-43E7-BD41-9838A3D21FF3}" type="slidenum">
              <a:rPr lang="en-GB" altLang="ru-RU" smtClean="0"/>
              <a:pPr/>
              <a:t>‹#›</a:t>
            </a:fld>
            <a:endParaRPr lang="en-GB" alt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Chinnova-n@mail.ru" TargetMode="Externa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ru-RU" sz="8000" b="1" i="1" dirty="0" smtClean="0">
                <a:solidFill>
                  <a:schemeClr val="tx2">
                    <a:lumMod val="75000"/>
                  </a:schemeClr>
                </a:solidFill>
              </a:rPr>
              <a:t>КУЛЬТУРА </a:t>
            </a:r>
            <a:r>
              <a:rPr lang="ru-RU" sz="8000" b="1" i="1" dirty="0" smtClean="0">
                <a:solidFill>
                  <a:schemeClr val="tx2">
                    <a:lumMod val="75000"/>
                  </a:schemeClr>
                </a:solidFill>
              </a:rPr>
              <a:t>РЕЧИ</a:t>
            </a:r>
            <a:br>
              <a:rPr lang="ru-RU" sz="8000" b="1" i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8000" b="1" i="1" dirty="0" smtClean="0">
                <a:solidFill>
                  <a:schemeClr val="tx2">
                    <a:lumMod val="75000"/>
                  </a:schemeClr>
                </a:solidFill>
              </a:rPr>
              <a:t>( 2 урока)</a:t>
            </a:r>
            <a:endParaRPr lang="ru-RU" sz="80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6857" y="3541487"/>
            <a:ext cx="8534400" cy="1473200"/>
          </a:xfrm>
        </p:spPr>
        <p:txBody>
          <a:bodyPr>
            <a:normAutofit fontScale="77500" lnSpcReduction="20000"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7 </a:t>
            </a:r>
            <a:r>
              <a:rPr lang="ru-RU" sz="4000" b="1" i="1" dirty="0" smtClean="0">
                <a:solidFill>
                  <a:schemeClr val="tx1"/>
                </a:solidFill>
              </a:rPr>
              <a:t>КЛАСС</a:t>
            </a:r>
          </a:p>
          <a:p>
            <a:pPr algn="r"/>
            <a:r>
              <a:rPr lang="ru-RU" sz="4000" b="1" i="1" dirty="0" smtClean="0">
                <a:solidFill>
                  <a:schemeClr val="tx1"/>
                </a:solidFill>
              </a:rPr>
              <a:t>Преподаватель: </a:t>
            </a:r>
          </a:p>
          <a:p>
            <a:pPr algn="r"/>
            <a:r>
              <a:rPr lang="ru-RU" sz="4000" b="1" i="1" dirty="0" smtClean="0">
                <a:solidFill>
                  <a:schemeClr val="tx1"/>
                </a:solidFill>
              </a:rPr>
              <a:t>Чиннова Наталья Викторовна</a:t>
            </a:r>
            <a:endParaRPr lang="ru-RU" sz="4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28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ЗАПОМНИ!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83657" y="2309182"/>
            <a:ext cx="9927771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800" b="1" dirty="0"/>
              <a:t>В некоторых языках индоевропейской семьи, куда входит и русский язык, ударение закреплено на одном  каком-либо слоге. Например,  во французском – на последнем  ( </a:t>
            </a:r>
            <a:r>
              <a:rPr lang="en-US" sz="2800" b="1" dirty="0" err="1"/>
              <a:t>madAm</a:t>
            </a:r>
            <a:r>
              <a:rPr lang="en-US" sz="2800" b="1" dirty="0"/>
              <a:t>)</a:t>
            </a:r>
            <a:r>
              <a:rPr lang="ru-RU" sz="2800" b="1" dirty="0"/>
              <a:t>. В этих языках почти нет проблем с нормами ударения.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b="1" dirty="0"/>
          </a:p>
          <a:p>
            <a:pPr eaLnBrk="1" hangingPunct="1">
              <a:lnSpc>
                <a:spcPct val="80000"/>
              </a:lnSpc>
            </a:pPr>
            <a:r>
              <a:rPr lang="ru-RU" sz="2800" b="1" dirty="0"/>
              <a:t>В русском языке ударение разноместное (</a:t>
            </a:r>
            <a:r>
              <a:rPr lang="ru-RU" sz="2800" b="1" dirty="0" err="1"/>
              <a:t>столИца</a:t>
            </a:r>
            <a:r>
              <a:rPr lang="ru-RU" sz="2800" b="1" dirty="0"/>
              <a:t>, </a:t>
            </a:r>
            <a:r>
              <a:rPr lang="ru-RU" sz="2800" b="1" dirty="0" err="1"/>
              <a:t>вОлосы</a:t>
            </a:r>
            <a:r>
              <a:rPr lang="ru-RU" sz="2800" b="1" dirty="0"/>
              <a:t>, Улица, </a:t>
            </a:r>
            <a:r>
              <a:rPr lang="ru-RU" sz="2800" b="1" dirty="0" err="1"/>
              <a:t>странА</a:t>
            </a:r>
            <a:r>
              <a:rPr lang="ru-RU" sz="2800" b="1" dirty="0"/>
              <a:t>)  и подвижное (</a:t>
            </a:r>
            <a:r>
              <a:rPr lang="ru-RU" sz="2800" b="1" dirty="0" err="1"/>
              <a:t>сторОна</a:t>
            </a:r>
            <a:r>
              <a:rPr lang="ru-RU" sz="2800" b="1" dirty="0"/>
              <a:t>, </a:t>
            </a:r>
            <a:r>
              <a:rPr lang="ru-RU" sz="2800" b="1" dirty="0" err="1"/>
              <a:t>стОроны</a:t>
            </a:r>
            <a:r>
              <a:rPr lang="ru-RU" sz="2800" b="1" dirty="0"/>
              <a:t>, </a:t>
            </a:r>
            <a:r>
              <a:rPr lang="ru-RU" sz="2800" b="1" dirty="0" err="1"/>
              <a:t>сторОн</a:t>
            </a:r>
            <a:r>
              <a:rPr lang="ru-RU" sz="2800" b="1" dirty="0"/>
              <a:t>), что вызывает значительные трудности в освоении норм ударения даже носителями русского как родного языка.</a:t>
            </a:r>
          </a:p>
        </p:txBody>
      </p:sp>
      <p:pic>
        <p:nvPicPr>
          <p:cNvPr id="4" name="Picture 4" descr="J018615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316028" y="197807"/>
            <a:ext cx="1295400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30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600" decel="5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/>
          <p:cNvSpPr txBox="1"/>
          <p:nvPr/>
        </p:nvSpPr>
        <p:spPr>
          <a:xfrm>
            <a:off x="4603506" y="718458"/>
            <a:ext cx="6708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5400" dirty="0">
              <a:solidFill>
                <a:schemeClr val="bg1"/>
              </a:solidFill>
              <a:latin typeface="Bebas Neue Cyrillic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629537"/>
            <a:ext cx="7354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endParaRPr lang="ru-RU" dirty="0">
              <a:solidFill>
                <a:schemeClr val="bg1"/>
              </a:solidFill>
              <a:latin typeface="Open San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52914" y="595086"/>
            <a:ext cx="66330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+mn-lt"/>
              </a:rPr>
              <a:t>ЗАПОМНИ, </a:t>
            </a:r>
            <a:r>
              <a:rPr lang="ru-RU" sz="2400" b="1" dirty="0" smtClean="0">
                <a:latin typeface="+mn-lt"/>
              </a:rPr>
              <a:t> как </a:t>
            </a:r>
            <a:r>
              <a:rPr lang="ru-RU" sz="2400" b="1" dirty="0">
                <a:latin typeface="+mn-lt"/>
              </a:rPr>
              <a:t>произносятся следующие существительные: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5313" y="1610041"/>
            <a:ext cx="9666515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400" dirty="0"/>
              <a:t>Жадничать не будем, всё оставим </a:t>
            </a:r>
            <a:r>
              <a:rPr lang="ru-RU" sz="2400" b="1" u="sng" dirty="0" err="1"/>
              <a:t>лЮдям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На столе лежит футляр, в нём пилу забыл </a:t>
            </a:r>
            <a:r>
              <a:rPr lang="ru-RU" sz="2400" b="1" u="sng" dirty="0" err="1"/>
              <a:t>столЯр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Во дворе урчит мотор – грузовик завёл</a:t>
            </a:r>
            <a:r>
              <a:rPr lang="ru-RU" sz="2400" b="1" u="sng" dirty="0"/>
              <a:t> </a:t>
            </a:r>
            <a:r>
              <a:rPr lang="ru-RU" sz="2400" b="1" u="sng" dirty="0" err="1"/>
              <a:t>шофЁр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Это просто некрасиво, огород зарос</a:t>
            </a:r>
            <a:r>
              <a:rPr lang="ru-RU" sz="2400" b="1" u="sng" dirty="0"/>
              <a:t> </a:t>
            </a:r>
            <a:r>
              <a:rPr lang="ru-RU" sz="2400" b="1" u="sng" dirty="0" err="1"/>
              <a:t>крапИвой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От дождя я  не размокла, хоть и сахарная</a:t>
            </a:r>
            <a:r>
              <a:rPr lang="ru-RU" sz="2400" b="1" u="sng" dirty="0"/>
              <a:t> </a:t>
            </a:r>
            <a:r>
              <a:rPr lang="ru-RU" sz="2400" b="1" u="sng" dirty="0" err="1"/>
              <a:t>свЁкла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Все </a:t>
            </a:r>
            <a:r>
              <a:rPr lang="ru-RU" sz="2400" dirty="0" err="1"/>
              <a:t>рекламки</a:t>
            </a:r>
            <a:r>
              <a:rPr lang="ru-RU" sz="2400" dirty="0"/>
              <a:t> наш народ бросил в</a:t>
            </a:r>
            <a:r>
              <a:rPr lang="ru-RU" sz="2400" b="1" u="sng" dirty="0"/>
              <a:t> </a:t>
            </a:r>
            <a:r>
              <a:rPr lang="ru-RU" sz="2400" b="1" u="sng" dirty="0" err="1"/>
              <a:t>мусоропровОд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Перелезь через забор, мы подпишем</a:t>
            </a:r>
            <a:r>
              <a:rPr lang="ru-RU" sz="2400" b="1" u="sng" dirty="0"/>
              <a:t> </a:t>
            </a:r>
            <a:r>
              <a:rPr lang="ru-RU" sz="2400" b="1" u="sng" dirty="0" err="1"/>
              <a:t>договОр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Шторки мне не привози, мы повесим</a:t>
            </a:r>
            <a:r>
              <a:rPr lang="ru-RU" sz="2400" b="1" u="sng" dirty="0"/>
              <a:t> </a:t>
            </a:r>
            <a:r>
              <a:rPr lang="ru-RU" sz="2400" b="1" u="sng" dirty="0" err="1"/>
              <a:t>жалюзИ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Он все книги уволок, чтоб составить</a:t>
            </a:r>
            <a:r>
              <a:rPr lang="ru-RU" sz="2400" b="1" u="sng" dirty="0"/>
              <a:t> </a:t>
            </a:r>
            <a:r>
              <a:rPr lang="ru-RU" sz="2400" b="1" u="sng" dirty="0" err="1"/>
              <a:t>каталОг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В дом, в  сад, в огород провели</a:t>
            </a:r>
            <a:r>
              <a:rPr lang="ru-RU" sz="2400" b="1" u="sng" dirty="0"/>
              <a:t> </a:t>
            </a:r>
            <a:r>
              <a:rPr lang="ru-RU" sz="2400" b="1" u="sng" dirty="0" err="1"/>
              <a:t>водопровОд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Он забрал свою корзинку и поехал на</a:t>
            </a:r>
            <a:r>
              <a:rPr lang="ru-RU" sz="2400" b="1" u="sng" dirty="0"/>
              <a:t> </a:t>
            </a:r>
            <a:r>
              <a:rPr lang="ru-RU" sz="2400" b="1" u="sng" dirty="0" err="1"/>
              <a:t>помИнки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Возмущается народ – перекрыт</a:t>
            </a:r>
            <a:r>
              <a:rPr lang="ru-RU" sz="2400" b="1" u="sng" dirty="0"/>
              <a:t> </a:t>
            </a:r>
            <a:r>
              <a:rPr lang="ru-RU" sz="2400" b="1" u="sng" dirty="0" err="1"/>
              <a:t>газопровОд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Я физически устал – пробежал бегом</a:t>
            </a:r>
            <a:r>
              <a:rPr lang="ru-RU" sz="2400" b="1" u="sng" dirty="0"/>
              <a:t> </a:t>
            </a:r>
            <a:r>
              <a:rPr lang="ru-RU" sz="2400" b="1" u="sng" dirty="0" err="1"/>
              <a:t>квартАл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Ведь давно сказали нам – она цыганка, он</a:t>
            </a:r>
            <a:r>
              <a:rPr lang="ru-RU" sz="2400" b="1" u="sng" dirty="0"/>
              <a:t> </a:t>
            </a:r>
            <a:r>
              <a:rPr lang="ru-RU" sz="2400" b="1" u="sng" dirty="0" err="1"/>
              <a:t>цыгАн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Помогите человеку, ведь над ним нужна</a:t>
            </a:r>
            <a:r>
              <a:rPr lang="ru-RU" sz="2400" b="1" u="sng" dirty="0"/>
              <a:t> </a:t>
            </a:r>
            <a:r>
              <a:rPr lang="ru-RU" sz="2400" b="1" u="sng" dirty="0" err="1"/>
              <a:t>опЕка</a:t>
            </a:r>
            <a:r>
              <a:rPr lang="ru-RU" sz="2400" b="1" u="sng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/>
              <a:t>Поскорей откройте дверь – я принёс для вас</a:t>
            </a:r>
            <a:r>
              <a:rPr lang="ru-RU" sz="2400" b="1" u="sng" dirty="0"/>
              <a:t> </a:t>
            </a:r>
            <a:r>
              <a:rPr lang="ru-RU" sz="2400" b="1" u="sng" dirty="0" err="1"/>
              <a:t>щавЕль</a:t>
            </a:r>
            <a:r>
              <a:rPr lang="ru-RU" sz="2400" b="1" u="sng" dirty="0"/>
              <a:t>.</a:t>
            </a:r>
          </a:p>
        </p:txBody>
      </p:sp>
      <p:pic>
        <p:nvPicPr>
          <p:cNvPr id="15" name="Picture 22" descr="изобр кар2 020"/>
          <p:cNvPicPr>
            <a:picLocks noChangeAspect="1" noChangeArrowheads="1"/>
          </p:cNvPicPr>
          <p:nvPr/>
        </p:nvPicPr>
        <p:blipFill>
          <a:blip r:embed="rId2">
            <a:lum contras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55" t="12996" r="8116" b="8792"/>
          <a:stretch>
            <a:fillRect/>
          </a:stretch>
        </p:blipFill>
        <p:spPr bwMode="auto">
          <a:xfrm>
            <a:off x="9681029" y="718458"/>
            <a:ext cx="2162627" cy="2445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0.05555 L 1.38778E-17 0.6333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0.63333 L 0.85833 0.6444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17" y="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26988"/>
            <a:ext cx="12488863" cy="7015163"/>
          </a:xfrm>
          <a:prstGeom prst="rect">
            <a:avLst/>
          </a:prstGeom>
          <a:solidFill>
            <a:srgbClr val="282F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altLang="zh-CN">
              <a:solidFill>
                <a:srgbClr val="FFFFFF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609725" y="5213350"/>
            <a:ext cx="4003675" cy="3810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ru-RU">
              <a:solidFill>
                <a:srgbClr val="FFFFFF"/>
              </a:solidFill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352550" y="1454150"/>
            <a:ext cx="4160838" cy="3613150"/>
            <a:chOff x="1111250" y="2736547"/>
            <a:chExt cx="3473207" cy="3016554"/>
          </a:xfrm>
        </p:grpSpPr>
        <p:sp>
          <p:nvSpPr>
            <p:cNvPr id="8196" name="Freeform 18"/>
            <p:cNvSpPr>
              <a:spLocks noChangeArrowheads="1"/>
            </p:cNvSpPr>
            <p:nvPr/>
          </p:nvSpPr>
          <p:spPr bwMode="auto">
            <a:xfrm>
              <a:off x="1199068" y="3392988"/>
              <a:ext cx="3385389" cy="2360113"/>
            </a:xfrm>
            <a:custGeom>
              <a:avLst/>
              <a:gdLst/>
              <a:ahLst/>
              <a:cxnLst>
                <a:cxn ang="0">
                  <a:pos x="642" y="101"/>
                </a:cxn>
                <a:cxn ang="0">
                  <a:pos x="603" y="72"/>
                </a:cxn>
                <a:cxn ang="0">
                  <a:pos x="768" y="0"/>
                </a:cxn>
                <a:cxn ang="0">
                  <a:pos x="748" y="179"/>
                </a:cxn>
                <a:cxn ang="0">
                  <a:pos x="728" y="165"/>
                </a:cxn>
                <a:cxn ang="0">
                  <a:pos x="711" y="152"/>
                </a:cxn>
                <a:cxn ang="0">
                  <a:pos x="706" y="153"/>
                </a:cxn>
                <a:cxn ang="0">
                  <a:pos x="634" y="247"/>
                </a:cxn>
                <a:cxn ang="0">
                  <a:pos x="560" y="343"/>
                </a:cxn>
                <a:cxn ang="0">
                  <a:pos x="548" y="359"/>
                </a:cxn>
                <a:cxn ang="0">
                  <a:pos x="540" y="364"/>
                </a:cxn>
                <a:cxn ang="0">
                  <a:pos x="480" y="372"/>
                </a:cxn>
                <a:cxn ang="0">
                  <a:pos x="430" y="380"/>
                </a:cxn>
                <a:cxn ang="0">
                  <a:pos x="365" y="389"/>
                </a:cxn>
                <a:cxn ang="0">
                  <a:pos x="318" y="406"/>
                </a:cxn>
                <a:cxn ang="0">
                  <a:pos x="257" y="433"/>
                </a:cxn>
                <a:cxn ang="0">
                  <a:pos x="190" y="464"/>
                </a:cxn>
                <a:cxn ang="0">
                  <a:pos x="131" y="491"/>
                </a:cxn>
                <a:cxn ang="0">
                  <a:pos x="78" y="515"/>
                </a:cxn>
                <a:cxn ang="0">
                  <a:pos x="37" y="534"/>
                </a:cxn>
                <a:cxn ang="0">
                  <a:pos x="32" y="532"/>
                </a:cxn>
                <a:cxn ang="0">
                  <a:pos x="1" y="465"/>
                </a:cxn>
                <a:cxn ang="0">
                  <a:pos x="3" y="459"/>
                </a:cxn>
                <a:cxn ang="0">
                  <a:pos x="70" y="428"/>
                </a:cxn>
                <a:cxn ang="0">
                  <a:pos x="121" y="405"/>
                </a:cxn>
                <a:cxn ang="0">
                  <a:pos x="203" y="368"/>
                </a:cxn>
                <a:cxn ang="0">
                  <a:pos x="294" y="326"/>
                </a:cxn>
                <a:cxn ang="0">
                  <a:pos x="319" y="315"/>
                </a:cxn>
                <a:cxn ang="0">
                  <a:pos x="341" y="310"/>
                </a:cxn>
                <a:cxn ang="0">
                  <a:pos x="397" y="301"/>
                </a:cxn>
                <a:cxn ang="0">
                  <a:pos x="447" y="294"/>
                </a:cxn>
                <a:cxn ang="0">
                  <a:pos x="498" y="286"/>
                </a:cxn>
                <a:cxn ang="0">
                  <a:pos x="502" y="283"/>
                </a:cxn>
                <a:cxn ang="0">
                  <a:pos x="556" y="214"/>
                </a:cxn>
                <a:cxn ang="0">
                  <a:pos x="626" y="122"/>
                </a:cxn>
                <a:cxn ang="0">
                  <a:pos x="642" y="101"/>
                </a:cxn>
              </a:cxnLst>
              <a:rect l="0" t="0" r="r" b="b"/>
              <a:pathLst>
                <a:path w="768" h="535">
                  <a:moveTo>
                    <a:pt x="642" y="101"/>
                  </a:moveTo>
                  <a:cubicBezTo>
                    <a:pt x="629" y="91"/>
                    <a:pt x="616" y="82"/>
                    <a:pt x="603" y="72"/>
                  </a:cubicBezTo>
                  <a:cubicBezTo>
                    <a:pt x="658" y="48"/>
                    <a:pt x="713" y="24"/>
                    <a:pt x="768" y="0"/>
                  </a:cubicBezTo>
                  <a:cubicBezTo>
                    <a:pt x="761" y="60"/>
                    <a:pt x="755" y="119"/>
                    <a:pt x="748" y="179"/>
                  </a:cubicBezTo>
                  <a:cubicBezTo>
                    <a:pt x="741" y="174"/>
                    <a:pt x="734" y="169"/>
                    <a:pt x="728" y="165"/>
                  </a:cubicBezTo>
                  <a:cubicBezTo>
                    <a:pt x="723" y="160"/>
                    <a:pt x="717" y="156"/>
                    <a:pt x="711" y="152"/>
                  </a:cubicBezTo>
                  <a:cubicBezTo>
                    <a:pt x="709" y="150"/>
                    <a:pt x="708" y="151"/>
                    <a:pt x="706" y="153"/>
                  </a:cubicBezTo>
                  <a:cubicBezTo>
                    <a:pt x="682" y="184"/>
                    <a:pt x="658" y="215"/>
                    <a:pt x="634" y="247"/>
                  </a:cubicBezTo>
                  <a:cubicBezTo>
                    <a:pt x="610" y="279"/>
                    <a:pt x="585" y="311"/>
                    <a:pt x="560" y="343"/>
                  </a:cubicBezTo>
                  <a:cubicBezTo>
                    <a:pt x="556" y="348"/>
                    <a:pt x="552" y="354"/>
                    <a:pt x="548" y="359"/>
                  </a:cubicBezTo>
                  <a:cubicBezTo>
                    <a:pt x="546" y="361"/>
                    <a:pt x="543" y="363"/>
                    <a:pt x="540" y="364"/>
                  </a:cubicBezTo>
                  <a:cubicBezTo>
                    <a:pt x="520" y="367"/>
                    <a:pt x="500" y="370"/>
                    <a:pt x="480" y="372"/>
                  </a:cubicBezTo>
                  <a:cubicBezTo>
                    <a:pt x="463" y="375"/>
                    <a:pt x="446" y="377"/>
                    <a:pt x="430" y="380"/>
                  </a:cubicBezTo>
                  <a:cubicBezTo>
                    <a:pt x="408" y="383"/>
                    <a:pt x="387" y="388"/>
                    <a:pt x="365" y="389"/>
                  </a:cubicBezTo>
                  <a:cubicBezTo>
                    <a:pt x="348" y="391"/>
                    <a:pt x="333" y="399"/>
                    <a:pt x="318" y="406"/>
                  </a:cubicBezTo>
                  <a:cubicBezTo>
                    <a:pt x="297" y="415"/>
                    <a:pt x="277" y="424"/>
                    <a:pt x="257" y="433"/>
                  </a:cubicBezTo>
                  <a:cubicBezTo>
                    <a:pt x="235" y="444"/>
                    <a:pt x="213" y="454"/>
                    <a:pt x="190" y="464"/>
                  </a:cubicBezTo>
                  <a:cubicBezTo>
                    <a:pt x="171" y="473"/>
                    <a:pt x="151" y="482"/>
                    <a:pt x="131" y="491"/>
                  </a:cubicBezTo>
                  <a:cubicBezTo>
                    <a:pt x="113" y="499"/>
                    <a:pt x="96" y="507"/>
                    <a:pt x="78" y="515"/>
                  </a:cubicBezTo>
                  <a:cubicBezTo>
                    <a:pt x="64" y="522"/>
                    <a:pt x="51" y="528"/>
                    <a:pt x="37" y="534"/>
                  </a:cubicBezTo>
                  <a:cubicBezTo>
                    <a:pt x="34" y="535"/>
                    <a:pt x="33" y="535"/>
                    <a:pt x="32" y="532"/>
                  </a:cubicBezTo>
                  <a:cubicBezTo>
                    <a:pt x="22" y="509"/>
                    <a:pt x="11" y="487"/>
                    <a:pt x="1" y="465"/>
                  </a:cubicBezTo>
                  <a:cubicBezTo>
                    <a:pt x="0" y="462"/>
                    <a:pt x="0" y="461"/>
                    <a:pt x="3" y="459"/>
                  </a:cubicBezTo>
                  <a:cubicBezTo>
                    <a:pt x="25" y="449"/>
                    <a:pt x="48" y="439"/>
                    <a:pt x="70" y="428"/>
                  </a:cubicBezTo>
                  <a:cubicBezTo>
                    <a:pt x="87" y="421"/>
                    <a:pt x="104" y="413"/>
                    <a:pt x="121" y="405"/>
                  </a:cubicBezTo>
                  <a:cubicBezTo>
                    <a:pt x="148" y="393"/>
                    <a:pt x="175" y="380"/>
                    <a:pt x="203" y="368"/>
                  </a:cubicBezTo>
                  <a:cubicBezTo>
                    <a:pt x="233" y="354"/>
                    <a:pt x="264" y="340"/>
                    <a:pt x="294" y="326"/>
                  </a:cubicBezTo>
                  <a:cubicBezTo>
                    <a:pt x="302" y="323"/>
                    <a:pt x="311" y="318"/>
                    <a:pt x="319" y="315"/>
                  </a:cubicBezTo>
                  <a:cubicBezTo>
                    <a:pt x="326" y="313"/>
                    <a:pt x="334" y="311"/>
                    <a:pt x="341" y="310"/>
                  </a:cubicBezTo>
                  <a:cubicBezTo>
                    <a:pt x="360" y="307"/>
                    <a:pt x="378" y="304"/>
                    <a:pt x="397" y="301"/>
                  </a:cubicBezTo>
                  <a:cubicBezTo>
                    <a:pt x="413" y="299"/>
                    <a:pt x="430" y="297"/>
                    <a:pt x="447" y="294"/>
                  </a:cubicBezTo>
                  <a:cubicBezTo>
                    <a:pt x="464" y="292"/>
                    <a:pt x="481" y="289"/>
                    <a:pt x="498" y="286"/>
                  </a:cubicBezTo>
                  <a:cubicBezTo>
                    <a:pt x="499" y="286"/>
                    <a:pt x="501" y="284"/>
                    <a:pt x="502" y="283"/>
                  </a:cubicBezTo>
                  <a:cubicBezTo>
                    <a:pt x="520" y="260"/>
                    <a:pt x="538" y="237"/>
                    <a:pt x="556" y="214"/>
                  </a:cubicBezTo>
                  <a:cubicBezTo>
                    <a:pt x="579" y="183"/>
                    <a:pt x="603" y="153"/>
                    <a:pt x="626" y="122"/>
                  </a:cubicBezTo>
                  <a:cubicBezTo>
                    <a:pt x="631" y="115"/>
                    <a:pt x="637" y="108"/>
                    <a:pt x="642" y="101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ru-RU" altLang="en-US"/>
            </a:p>
          </p:txBody>
        </p:sp>
        <p:sp>
          <p:nvSpPr>
            <p:cNvPr id="14" name="Freeform 19"/>
            <p:cNvSpPr/>
            <p:nvPr/>
          </p:nvSpPr>
          <p:spPr bwMode="auto">
            <a:xfrm>
              <a:off x="2689499" y="2736547"/>
              <a:ext cx="1159502" cy="1919143"/>
            </a:xfrm>
            <a:custGeom>
              <a:avLst/>
              <a:gdLst>
                <a:gd name="T0" fmla="*/ 30 w 263"/>
                <a:gd name="T1" fmla="*/ 255 h 435"/>
                <a:gd name="T2" fmla="*/ 19 w 263"/>
                <a:gd name="T3" fmla="*/ 304 h 435"/>
                <a:gd name="T4" fmla="*/ 1 w 263"/>
                <a:gd name="T5" fmla="*/ 248 h 435"/>
                <a:gd name="T6" fmla="*/ 34 w 263"/>
                <a:gd name="T7" fmla="*/ 202 h 435"/>
                <a:gd name="T8" fmla="*/ 48 w 263"/>
                <a:gd name="T9" fmla="*/ 175 h 435"/>
                <a:gd name="T10" fmla="*/ 40 w 263"/>
                <a:gd name="T11" fmla="*/ 122 h 435"/>
                <a:gd name="T12" fmla="*/ 93 w 263"/>
                <a:gd name="T13" fmla="*/ 150 h 435"/>
                <a:gd name="T14" fmla="*/ 88 w 263"/>
                <a:gd name="T15" fmla="*/ 186 h 435"/>
                <a:gd name="T16" fmla="*/ 129 w 263"/>
                <a:gd name="T17" fmla="*/ 188 h 435"/>
                <a:gd name="T18" fmla="*/ 154 w 263"/>
                <a:gd name="T19" fmla="*/ 174 h 435"/>
                <a:gd name="T20" fmla="*/ 158 w 263"/>
                <a:gd name="T21" fmla="*/ 15 h 435"/>
                <a:gd name="T22" fmla="*/ 178 w 263"/>
                <a:gd name="T23" fmla="*/ 13 h 435"/>
                <a:gd name="T24" fmla="*/ 255 w 263"/>
                <a:gd name="T25" fmla="*/ 22 h 435"/>
                <a:gd name="T26" fmla="*/ 252 w 263"/>
                <a:gd name="T27" fmla="*/ 38 h 435"/>
                <a:gd name="T28" fmla="*/ 243 w 263"/>
                <a:gd name="T29" fmla="*/ 55 h 435"/>
                <a:gd name="T30" fmla="*/ 263 w 263"/>
                <a:gd name="T31" fmla="*/ 84 h 435"/>
                <a:gd name="T32" fmla="*/ 183 w 263"/>
                <a:gd name="T33" fmla="*/ 84 h 435"/>
                <a:gd name="T34" fmla="*/ 178 w 263"/>
                <a:gd name="T35" fmla="*/ 157 h 435"/>
                <a:gd name="T36" fmla="*/ 190 w 263"/>
                <a:gd name="T37" fmla="*/ 174 h 435"/>
                <a:gd name="T38" fmla="*/ 178 w 263"/>
                <a:gd name="T39" fmla="*/ 199 h 435"/>
                <a:gd name="T40" fmla="*/ 169 w 263"/>
                <a:gd name="T41" fmla="*/ 225 h 435"/>
                <a:gd name="T42" fmla="*/ 158 w 263"/>
                <a:gd name="T43" fmla="*/ 205 h 435"/>
                <a:gd name="T44" fmla="*/ 135 w 263"/>
                <a:gd name="T45" fmla="*/ 217 h 435"/>
                <a:gd name="T46" fmla="*/ 91 w 263"/>
                <a:gd name="T47" fmla="*/ 217 h 435"/>
                <a:gd name="T48" fmla="*/ 95 w 263"/>
                <a:gd name="T49" fmla="*/ 276 h 435"/>
                <a:gd name="T50" fmla="*/ 102 w 263"/>
                <a:gd name="T51" fmla="*/ 292 h 435"/>
                <a:gd name="T52" fmla="*/ 149 w 263"/>
                <a:gd name="T53" fmla="*/ 312 h 435"/>
                <a:gd name="T54" fmla="*/ 171 w 263"/>
                <a:gd name="T55" fmla="*/ 381 h 435"/>
                <a:gd name="T56" fmla="*/ 140 w 263"/>
                <a:gd name="T57" fmla="*/ 364 h 435"/>
                <a:gd name="T58" fmla="*/ 120 w 263"/>
                <a:gd name="T59" fmla="*/ 330 h 435"/>
                <a:gd name="T60" fmla="*/ 89 w 263"/>
                <a:gd name="T61" fmla="*/ 321 h 435"/>
                <a:gd name="T62" fmla="*/ 92 w 263"/>
                <a:gd name="T63" fmla="*/ 365 h 435"/>
                <a:gd name="T64" fmla="*/ 63 w 263"/>
                <a:gd name="T65" fmla="*/ 423 h 435"/>
                <a:gd name="T66" fmla="*/ 35 w 263"/>
                <a:gd name="T67" fmla="*/ 408 h 435"/>
                <a:gd name="T68" fmla="*/ 60 w 263"/>
                <a:gd name="T69" fmla="*/ 359 h 435"/>
                <a:gd name="T70" fmla="*/ 53 w 263"/>
                <a:gd name="T71" fmla="*/ 320 h 435"/>
                <a:gd name="T72" fmla="*/ 41 w 263"/>
                <a:gd name="T73" fmla="*/ 242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63" h="435">
                  <a:moveTo>
                    <a:pt x="40" y="239"/>
                  </a:moveTo>
                  <a:cubicBezTo>
                    <a:pt x="33" y="241"/>
                    <a:pt x="29" y="249"/>
                    <a:pt x="30" y="255"/>
                  </a:cubicBezTo>
                  <a:cubicBezTo>
                    <a:pt x="31" y="267"/>
                    <a:pt x="32" y="278"/>
                    <a:pt x="32" y="290"/>
                  </a:cubicBezTo>
                  <a:cubicBezTo>
                    <a:pt x="32" y="298"/>
                    <a:pt x="27" y="304"/>
                    <a:pt x="19" y="304"/>
                  </a:cubicBezTo>
                  <a:cubicBezTo>
                    <a:pt x="11" y="305"/>
                    <a:pt x="5" y="300"/>
                    <a:pt x="4" y="291"/>
                  </a:cubicBezTo>
                  <a:cubicBezTo>
                    <a:pt x="3" y="277"/>
                    <a:pt x="3" y="262"/>
                    <a:pt x="1" y="248"/>
                  </a:cubicBezTo>
                  <a:cubicBezTo>
                    <a:pt x="0" y="240"/>
                    <a:pt x="2" y="235"/>
                    <a:pt x="7" y="230"/>
                  </a:cubicBezTo>
                  <a:cubicBezTo>
                    <a:pt x="17" y="221"/>
                    <a:pt x="25" y="211"/>
                    <a:pt x="34" y="202"/>
                  </a:cubicBezTo>
                  <a:cubicBezTo>
                    <a:pt x="36" y="200"/>
                    <a:pt x="37" y="199"/>
                    <a:pt x="37" y="197"/>
                  </a:cubicBezTo>
                  <a:cubicBezTo>
                    <a:pt x="38" y="189"/>
                    <a:pt x="40" y="181"/>
                    <a:pt x="48" y="175"/>
                  </a:cubicBezTo>
                  <a:cubicBezTo>
                    <a:pt x="35" y="168"/>
                    <a:pt x="29" y="157"/>
                    <a:pt x="30" y="143"/>
                  </a:cubicBezTo>
                  <a:cubicBezTo>
                    <a:pt x="30" y="135"/>
                    <a:pt x="34" y="128"/>
                    <a:pt x="40" y="122"/>
                  </a:cubicBezTo>
                  <a:cubicBezTo>
                    <a:pt x="52" y="111"/>
                    <a:pt x="72" y="111"/>
                    <a:pt x="84" y="123"/>
                  </a:cubicBezTo>
                  <a:cubicBezTo>
                    <a:pt x="91" y="131"/>
                    <a:pt x="94" y="139"/>
                    <a:pt x="93" y="150"/>
                  </a:cubicBezTo>
                  <a:cubicBezTo>
                    <a:pt x="92" y="160"/>
                    <a:pt x="86" y="168"/>
                    <a:pt x="78" y="173"/>
                  </a:cubicBezTo>
                  <a:cubicBezTo>
                    <a:pt x="82" y="178"/>
                    <a:pt x="84" y="182"/>
                    <a:pt x="88" y="186"/>
                  </a:cubicBezTo>
                  <a:cubicBezTo>
                    <a:pt x="88" y="187"/>
                    <a:pt x="90" y="188"/>
                    <a:pt x="92" y="188"/>
                  </a:cubicBezTo>
                  <a:cubicBezTo>
                    <a:pt x="104" y="188"/>
                    <a:pt x="117" y="188"/>
                    <a:pt x="129" y="188"/>
                  </a:cubicBezTo>
                  <a:cubicBezTo>
                    <a:pt x="131" y="188"/>
                    <a:pt x="133" y="187"/>
                    <a:pt x="135" y="186"/>
                  </a:cubicBezTo>
                  <a:cubicBezTo>
                    <a:pt x="141" y="182"/>
                    <a:pt x="147" y="178"/>
                    <a:pt x="154" y="174"/>
                  </a:cubicBezTo>
                  <a:cubicBezTo>
                    <a:pt x="157" y="172"/>
                    <a:pt x="158" y="169"/>
                    <a:pt x="158" y="165"/>
                  </a:cubicBezTo>
                  <a:cubicBezTo>
                    <a:pt x="158" y="115"/>
                    <a:pt x="158" y="65"/>
                    <a:pt x="158" y="15"/>
                  </a:cubicBezTo>
                  <a:cubicBezTo>
                    <a:pt x="158" y="11"/>
                    <a:pt x="159" y="6"/>
                    <a:pt x="163" y="4"/>
                  </a:cubicBezTo>
                  <a:cubicBezTo>
                    <a:pt x="170" y="0"/>
                    <a:pt x="178" y="4"/>
                    <a:pt x="178" y="13"/>
                  </a:cubicBezTo>
                  <a:cubicBezTo>
                    <a:pt x="179" y="22"/>
                    <a:pt x="179" y="22"/>
                    <a:pt x="187" y="22"/>
                  </a:cubicBezTo>
                  <a:cubicBezTo>
                    <a:pt x="210" y="22"/>
                    <a:pt x="232" y="22"/>
                    <a:pt x="255" y="22"/>
                  </a:cubicBezTo>
                  <a:cubicBezTo>
                    <a:pt x="257" y="22"/>
                    <a:pt x="259" y="22"/>
                    <a:pt x="263" y="22"/>
                  </a:cubicBezTo>
                  <a:cubicBezTo>
                    <a:pt x="259" y="28"/>
                    <a:pt x="255" y="33"/>
                    <a:pt x="252" y="38"/>
                  </a:cubicBezTo>
                  <a:cubicBezTo>
                    <a:pt x="249" y="42"/>
                    <a:pt x="246" y="46"/>
                    <a:pt x="244" y="49"/>
                  </a:cubicBezTo>
                  <a:cubicBezTo>
                    <a:pt x="242" y="51"/>
                    <a:pt x="242" y="53"/>
                    <a:pt x="243" y="55"/>
                  </a:cubicBezTo>
                  <a:cubicBezTo>
                    <a:pt x="249" y="63"/>
                    <a:pt x="254" y="71"/>
                    <a:pt x="260" y="79"/>
                  </a:cubicBezTo>
                  <a:cubicBezTo>
                    <a:pt x="261" y="80"/>
                    <a:pt x="262" y="82"/>
                    <a:pt x="263" y="84"/>
                  </a:cubicBezTo>
                  <a:cubicBezTo>
                    <a:pt x="260" y="84"/>
                    <a:pt x="259" y="84"/>
                    <a:pt x="257" y="84"/>
                  </a:cubicBezTo>
                  <a:cubicBezTo>
                    <a:pt x="232" y="84"/>
                    <a:pt x="208" y="84"/>
                    <a:pt x="183" y="84"/>
                  </a:cubicBezTo>
                  <a:cubicBezTo>
                    <a:pt x="179" y="84"/>
                    <a:pt x="178" y="85"/>
                    <a:pt x="178" y="89"/>
                  </a:cubicBezTo>
                  <a:cubicBezTo>
                    <a:pt x="178" y="112"/>
                    <a:pt x="178" y="134"/>
                    <a:pt x="178" y="157"/>
                  </a:cubicBezTo>
                  <a:cubicBezTo>
                    <a:pt x="178" y="160"/>
                    <a:pt x="179" y="161"/>
                    <a:pt x="182" y="163"/>
                  </a:cubicBezTo>
                  <a:cubicBezTo>
                    <a:pt x="187" y="164"/>
                    <a:pt x="190" y="168"/>
                    <a:pt x="190" y="174"/>
                  </a:cubicBezTo>
                  <a:cubicBezTo>
                    <a:pt x="191" y="180"/>
                    <a:pt x="189" y="185"/>
                    <a:pt x="184" y="188"/>
                  </a:cubicBezTo>
                  <a:cubicBezTo>
                    <a:pt x="179" y="190"/>
                    <a:pt x="178" y="194"/>
                    <a:pt x="178" y="199"/>
                  </a:cubicBezTo>
                  <a:cubicBezTo>
                    <a:pt x="178" y="204"/>
                    <a:pt x="178" y="210"/>
                    <a:pt x="178" y="215"/>
                  </a:cubicBezTo>
                  <a:cubicBezTo>
                    <a:pt x="178" y="222"/>
                    <a:pt x="175" y="225"/>
                    <a:pt x="169" y="225"/>
                  </a:cubicBezTo>
                  <a:cubicBezTo>
                    <a:pt x="163" y="226"/>
                    <a:pt x="159" y="222"/>
                    <a:pt x="158" y="216"/>
                  </a:cubicBezTo>
                  <a:cubicBezTo>
                    <a:pt x="158" y="213"/>
                    <a:pt x="158" y="210"/>
                    <a:pt x="158" y="205"/>
                  </a:cubicBezTo>
                  <a:cubicBezTo>
                    <a:pt x="153" y="209"/>
                    <a:pt x="149" y="212"/>
                    <a:pt x="144" y="214"/>
                  </a:cubicBezTo>
                  <a:cubicBezTo>
                    <a:pt x="142" y="216"/>
                    <a:pt x="138" y="217"/>
                    <a:pt x="135" y="217"/>
                  </a:cubicBezTo>
                  <a:cubicBezTo>
                    <a:pt x="122" y="217"/>
                    <a:pt x="109" y="217"/>
                    <a:pt x="96" y="216"/>
                  </a:cubicBezTo>
                  <a:cubicBezTo>
                    <a:pt x="94" y="216"/>
                    <a:pt x="93" y="217"/>
                    <a:pt x="91" y="217"/>
                  </a:cubicBezTo>
                  <a:cubicBezTo>
                    <a:pt x="92" y="225"/>
                    <a:pt x="92" y="234"/>
                    <a:pt x="93" y="243"/>
                  </a:cubicBezTo>
                  <a:cubicBezTo>
                    <a:pt x="94" y="254"/>
                    <a:pt x="94" y="265"/>
                    <a:pt x="95" y="276"/>
                  </a:cubicBezTo>
                  <a:cubicBezTo>
                    <a:pt x="96" y="279"/>
                    <a:pt x="96" y="282"/>
                    <a:pt x="96" y="285"/>
                  </a:cubicBezTo>
                  <a:cubicBezTo>
                    <a:pt x="96" y="289"/>
                    <a:pt x="99" y="290"/>
                    <a:pt x="102" y="292"/>
                  </a:cubicBezTo>
                  <a:cubicBezTo>
                    <a:pt x="115" y="295"/>
                    <a:pt x="128" y="299"/>
                    <a:pt x="140" y="303"/>
                  </a:cubicBezTo>
                  <a:cubicBezTo>
                    <a:pt x="143" y="305"/>
                    <a:pt x="147" y="309"/>
                    <a:pt x="149" y="312"/>
                  </a:cubicBezTo>
                  <a:cubicBezTo>
                    <a:pt x="157" y="328"/>
                    <a:pt x="165" y="344"/>
                    <a:pt x="174" y="360"/>
                  </a:cubicBezTo>
                  <a:cubicBezTo>
                    <a:pt x="178" y="367"/>
                    <a:pt x="177" y="376"/>
                    <a:pt x="171" y="381"/>
                  </a:cubicBezTo>
                  <a:cubicBezTo>
                    <a:pt x="165" y="385"/>
                    <a:pt x="155" y="386"/>
                    <a:pt x="150" y="380"/>
                  </a:cubicBezTo>
                  <a:cubicBezTo>
                    <a:pt x="146" y="375"/>
                    <a:pt x="144" y="370"/>
                    <a:pt x="140" y="364"/>
                  </a:cubicBezTo>
                  <a:cubicBezTo>
                    <a:pt x="135" y="354"/>
                    <a:pt x="130" y="344"/>
                    <a:pt x="125" y="335"/>
                  </a:cubicBezTo>
                  <a:cubicBezTo>
                    <a:pt x="124" y="333"/>
                    <a:pt x="122" y="330"/>
                    <a:pt x="120" y="330"/>
                  </a:cubicBezTo>
                  <a:cubicBezTo>
                    <a:pt x="110" y="327"/>
                    <a:pt x="101" y="324"/>
                    <a:pt x="91" y="321"/>
                  </a:cubicBezTo>
                  <a:cubicBezTo>
                    <a:pt x="91" y="321"/>
                    <a:pt x="90" y="321"/>
                    <a:pt x="89" y="321"/>
                  </a:cubicBezTo>
                  <a:cubicBezTo>
                    <a:pt x="89" y="327"/>
                    <a:pt x="90" y="334"/>
                    <a:pt x="90" y="340"/>
                  </a:cubicBezTo>
                  <a:cubicBezTo>
                    <a:pt x="91" y="348"/>
                    <a:pt x="93" y="357"/>
                    <a:pt x="92" y="365"/>
                  </a:cubicBezTo>
                  <a:cubicBezTo>
                    <a:pt x="91" y="371"/>
                    <a:pt x="88" y="378"/>
                    <a:pt x="85" y="383"/>
                  </a:cubicBezTo>
                  <a:cubicBezTo>
                    <a:pt x="78" y="397"/>
                    <a:pt x="70" y="410"/>
                    <a:pt x="63" y="423"/>
                  </a:cubicBezTo>
                  <a:cubicBezTo>
                    <a:pt x="58" y="432"/>
                    <a:pt x="49" y="435"/>
                    <a:pt x="41" y="431"/>
                  </a:cubicBezTo>
                  <a:cubicBezTo>
                    <a:pt x="33" y="426"/>
                    <a:pt x="30" y="417"/>
                    <a:pt x="35" y="408"/>
                  </a:cubicBezTo>
                  <a:cubicBezTo>
                    <a:pt x="43" y="394"/>
                    <a:pt x="51" y="379"/>
                    <a:pt x="59" y="365"/>
                  </a:cubicBezTo>
                  <a:cubicBezTo>
                    <a:pt x="60" y="363"/>
                    <a:pt x="60" y="361"/>
                    <a:pt x="60" y="359"/>
                  </a:cubicBezTo>
                  <a:cubicBezTo>
                    <a:pt x="60" y="349"/>
                    <a:pt x="59" y="340"/>
                    <a:pt x="58" y="330"/>
                  </a:cubicBezTo>
                  <a:cubicBezTo>
                    <a:pt x="58" y="326"/>
                    <a:pt x="57" y="323"/>
                    <a:pt x="53" y="320"/>
                  </a:cubicBezTo>
                  <a:cubicBezTo>
                    <a:pt x="48" y="316"/>
                    <a:pt x="46" y="309"/>
                    <a:pt x="45" y="302"/>
                  </a:cubicBezTo>
                  <a:cubicBezTo>
                    <a:pt x="44" y="282"/>
                    <a:pt x="42" y="262"/>
                    <a:pt x="41" y="242"/>
                  </a:cubicBezTo>
                  <a:cubicBezTo>
                    <a:pt x="41" y="241"/>
                    <a:pt x="41" y="240"/>
                    <a:pt x="40" y="2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 altLang="ru-RU">
                <a:solidFill>
                  <a:srgbClr val="282F39"/>
                </a:solidFill>
                <a:latin typeface="Calibri" pitchFamily="34" charset="0"/>
              </a:endParaRPr>
            </a:p>
          </p:txBody>
        </p:sp>
        <p:sp>
          <p:nvSpPr>
            <p:cNvPr id="8198" name="Freeform 20"/>
            <p:cNvSpPr>
              <a:spLocks noChangeArrowheads="1"/>
            </p:cNvSpPr>
            <p:nvPr/>
          </p:nvSpPr>
          <p:spPr bwMode="auto">
            <a:xfrm>
              <a:off x="1111250" y="4178960"/>
              <a:ext cx="656441" cy="1124072"/>
            </a:xfrm>
            <a:custGeom>
              <a:avLst/>
              <a:gdLst/>
              <a:ahLst/>
              <a:cxnLst>
                <a:cxn ang="0">
                  <a:pos x="72" y="163"/>
                </a:cxn>
                <a:cxn ang="0">
                  <a:pos x="74" y="182"/>
                </a:cxn>
                <a:cxn ang="0">
                  <a:pos x="75" y="198"/>
                </a:cxn>
                <a:cxn ang="0">
                  <a:pos x="71" y="211"/>
                </a:cxn>
                <a:cxn ang="0">
                  <a:pos x="54" y="244"/>
                </a:cxn>
                <a:cxn ang="0">
                  <a:pos x="35" y="250"/>
                </a:cxn>
                <a:cxn ang="0">
                  <a:pos x="33" y="232"/>
                </a:cxn>
                <a:cxn ang="0">
                  <a:pos x="49" y="199"/>
                </a:cxn>
                <a:cxn ang="0">
                  <a:pos x="51" y="193"/>
                </a:cxn>
                <a:cxn ang="0">
                  <a:pos x="48" y="170"/>
                </a:cxn>
                <a:cxn ang="0">
                  <a:pos x="45" y="165"/>
                </a:cxn>
                <a:cxn ang="0">
                  <a:pos x="37" y="149"/>
                </a:cxn>
                <a:cxn ang="0">
                  <a:pos x="33" y="106"/>
                </a:cxn>
                <a:cxn ang="0">
                  <a:pos x="32" y="101"/>
                </a:cxn>
                <a:cxn ang="0">
                  <a:pos x="24" y="116"/>
                </a:cxn>
                <a:cxn ang="0">
                  <a:pos x="27" y="141"/>
                </a:cxn>
                <a:cxn ang="0">
                  <a:pos x="11" y="152"/>
                </a:cxn>
                <a:cxn ang="0">
                  <a:pos x="5" y="141"/>
                </a:cxn>
                <a:cxn ang="0">
                  <a:pos x="2" y="114"/>
                </a:cxn>
                <a:cxn ang="0">
                  <a:pos x="9" y="91"/>
                </a:cxn>
                <a:cxn ang="0">
                  <a:pos x="27" y="72"/>
                </a:cxn>
                <a:cxn ang="0">
                  <a:pos x="29" y="68"/>
                </a:cxn>
                <a:cxn ang="0">
                  <a:pos x="36" y="51"/>
                </a:cxn>
                <a:cxn ang="0">
                  <a:pos x="22" y="23"/>
                </a:cxn>
                <a:cxn ang="0">
                  <a:pos x="34" y="7"/>
                </a:cxn>
                <a:cxn ang="0">
                  <a:pos x="68" y="16"/>
                </a:cxn>
                <a:cxn ang="0">
                  <a:pos x="60" y="48"/>
                </a:cxn>
                <a:cxn ang="0">
                  <a:pos x="68" y="59"/>
                </a:cxn>
                <a:cxn ang="0">
                  <a:pos x="71" y="60"/>
                </a:cxn>
                <a:cxn ang="0">
                  <a:pos x="100" y="60"/>
                </a:cxn>
                <a:cxn ang="0">
                  <a:pos x="105" y="58"/>
                </a:cxn>
                <a:cxn ang="0">
                  <a:pos x="129" y="40"/>
                </a:cxn>
                <a:cxn ang="0">
                  <a:pos x="146" y="42"/>
                </a:cxn>
                <a:cxn ang="0">
                  <a:pos x="143" y="58"/>
                </a:cxn>
                <a:cxn ang="0">
                  <a:pos x="112" y="80"/>
                </a:cxn>
                <a:cxn ang="0">
                  <a:pos x="106" y="82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73" y="105"/>
                </a:cxn>
                <a:cxn ang="0">
                  <a:pos x="76" y="133"/>
                </a:cxn>
                <a:cxn ang="0">
                  <a:pos x="82" y="141"/>
                </a:cxn>
                <a:cxn ang="0">
                  <a:pos x="109" y="149"/>
                </a:cxn>
                <a:cxn ang="0">
                  <a:pos x="118" y="155"/>
                </a:cxn>
                <a:cxn ang="0">
                  <a:pos x="140" y="193"/>
                </a:cxn>
                <a:cxn ang="0">
                  <a:pos x="135" y="210"/>
                </a:cxn>
                <a:cxn ang="0">
                  <a:pos x="118" y="205"/>
                </a:cxn>
                <a:cxn ang="0">
                  <a:pos x="101" y="174"/>
                </a:cxn>
                <a:cxn ang="0">
                  <a:pos x="97" y="171"/>
                </a:cxn>
                <a:cxn ang="0">
                  <a:pos x="72" y="163"/>
                </a:cxn>
              </a:cxnLst>
              <a:rect l="0" t="0" r="r" b="b"/>
              <a:pathLst>
                <a:path w="149" h="255">
                  <a:moveTo>
                    <a:pt x="72" y="163"/>
                  </a:moveTo>
                  <a:cubicBezTo>
                    <a:pt x="72" y="170"/>
                    <a:pt x="73" y="176"/>
                    <a:pt x="74" y="182"/>
                  </a:cubicBezTo>
                  <a:cubicBezTo>
                    <a:pt x="74" y="187"/>
                    <a:pt x="76" y="193"/>
                    <a:pt x="75" y="198"/>
                  </a:cubicBezTo>
                  <a:cubicBezTo>
                    <a:pt x="75" y="203"/>
                    <a:pt x="73" y="207"/>
                    <a:pt x="71" y="211"/>
                  </a:cubicBezTo>
                  <a:cubicBezTo>
                    <a:pt x="66" y="222"/>
                    <a:pt x="60" y="233"/>
                    <a:pt x="54" y="244"/>
                  </a:cubicBezTo>
                  <a:cubicBezTo>
                    <a:pt x="50" y="252"/>
                    <a:pt x="42" y="255"/>
                    <a:pt x="35" y="250"/>
                  </a:cubicBezTo>
                  <a:cubicBezTo>
                    <a:pt x="30" y="246"/>
                    <a:pt x="29" y="239"/>
                    <a:pt x="33" y="232"/>
                  </a:cubicBezTo>
                  <a:cubicBezTo>
                    <a:pt x="38" y="221"/>
                    <a:pt x="44" y="210"/>
                    <a:pt x="49" y="199"/>
                  </a:cubicBezTo>
                  <a:cubicBezTo>
                    <a:pt x="50" y="197"/>
                    <a:pt x="51" y="195"/>
                    <a:pt x="51" y="193"/>
                  </a:cubicBezTo>
                  <a:cubicBezTo>
                    <a:pt x="50" y="185"/>
                    <a:pt x="49" y="177"/>
                    <a:pt x="48" y="170"/>
                  </a:cubicBezTo>
                  <a:cubicBezTo>
                    <a:pt x="48" y="168"/>
                    <a:pt x="47" y="166"/>
                    <a:pt x="45" y="165"/>
                  </a:cubicBezTo>
                  <a:cubicBezTo>
                    <a:pt x="40" y="161"/>
                    <a:pt x="38" y="155"/>
                    <a:pt x="37" y="149"/>
                  </a:cubicBezTo>
                  <a:cubicBezTo>
                    <a:pt x="36" y="134"/>
                    <a:pt x="35" y="120"/>
                    <a:pt x="33" y="106"/>
                  </a:cubicBezTo>
                  <a:cubicBezTo>
                    <a:pt x="33" y="105"/>
                    <a:pt x="32" y="103"/>
                    <a:pt x="32" y="101"/>
                  </a:cubicBezTo>
                  <a:cubicBezTo>
                    <a:pt x="27" y="105"/>
                    <a:pt x="23" y="109"/>
                    <a:pt x="24" y="116"/>
                  </a:cubicBezTo>
                  <a:cubicBezTo>
                    <a:pt x="26" y="124"/>
                    <a:pt x="26" y="132"/>
                    <a:pt x="27" y="141"/>
                  </a:cubicBezTo>
                  <a:cubicBezTo>
                    <a:pt x="28" y="150"/>
                    <a:pt x="20" y="155"/>
                    <a:pt x="11" y="152"/>
                  </a:cubicBezTo>
                  <a:cubicBezTo>
                    <a:pt x="7" y="150"/>
                    <a:pt x="5" y="146"/>
                    <a:pt x="5" y="141"/>
                  </a:cubicBezTo>
                  <a:cubicBezTo>
                    <a:pt x="4" y="132"/>
                    <a:pt x="4" y="123"/>
                    <a:pt x="2" y="114"/>
                  </a:cubicBezTo>
                  <a:cubicBezTo>
                    <a:pt x="0" y="104"/>
                    <a:pt x="3" y="98"/>
                    <a:pt x="9" y="91"/>
                  </a:cubicBezTo>
                  <a:cubicBezTo>
                    <a:pt x="16" y="85"/>
                    <a:pt x="21" y="79"/>
                    <a:pt x="27" y="72"/>
                  </a:cubicBezTo>
                  <a:cubicBezTo>
                    <a:pt x="28" y="71"/>
                    <a:pt x="29" y="69"/>
                    <a:pt x="29" y="68"/>
                  </a:cubicBezTo>
                  <a:cubicBezTo>
                    <a:pt x="29" y="61"/>
                    <a:pt x="32" y="56"/>
                    <a:pt x="36" y="51"/>
                  </a:cubicBezTo>
                  <a:cubicBezTo>
                    <a:pt x="26" y="45"/>
                    <a:pt x="20" y="36"/>
                    <a:pt x="22" y="23"/>
                  </a:cubicBezTo>
                  <a:cubicBezTo>
                    <a:pt x="24" y="16"/>
                    <a:pt x="28" y="10"/>
                    <a:pt x="34" y="7"/>
                  </a:cubicBezTo>
                  <a:cubicBezTo>
                    <a:pt x="45" y="0"/>
                    <a:pt x="62" y="4"/>
                    <a:pt x="68" y="16"/>
                  </a:cubicBezTo>
                  <a:cubicBezTo>
                    <a:pt x="75" y="29"/>
                    <a:pt x="71" y="43"/>
                    <a:pt x="60" y="48"/>
                  </a:cubicBezTo>
                  <a:cubicBezTo>
                    <a:pt x="62" y="52"/>
                    <a:pt x="65" y="56"/>
                    <a:pt x="68" y="59"/>
                  </a:cubicBezTo>
                  <a:cubicBezTo>
                    <a:pt x="69" y="60"/>
                    <a:pt x="70" y="60"/>
                    <a:pt x="71" y="60"/>
                  </a:cubicBezTo>
                  <a:cubicBezTo>
                    <a:pt x="81" y="60"/>
                    <a:pt x="90" y="60"/>
                    <a:pt x="100" y="60"/>
                  </a:cubicBezTo>
                  <a:cubicBezTo>
                    <a:pt x="101" y="60"/>
                    <a:pt x="103" y="59"/>
                    <a:pt x="105" y="58"/>
                  </a:cubicBezTo>
                  <a:cubicBezTo>
                    <a:pt x="113" y="52"/>
                    <a:pt x="121" y="46"/>
                    <a:pt x="129" y="40"/>
                  </a:cubicBezTo>
                  <a:cubicBezTo>
                    <a:pt x="135" y="36"/>
                    <a:pt x="142" y="37"/>
                    <a:pt x="146" y="42"/>
                  </a:cubicBezTo>
                  <a:cubicBezTo>
                    <a:pt x="149" y="46"/>
                    <a:pt x="149" y="54"/>
                    <a:pt x="143" y="58"/>
                  </a:cubicBezTo>
                  <a:cubicBezTo>
                    <a:pt x="132" y="65"/>
                    <a:pt x="122" y="73"/>
                    <a:pt x="112" y="80"/>
                  </a:cubicBezTo>
                  <a:cubicBezTo>
                    <a:pt x="110" y="81"/>
                    <a:pt x="108" y="82"/>
                    <a:pt x="106" y="82"/>
                  </a:cubicBezTo>
                  <a:cubicBezTo>
                    <a:pt x="96" y="82"/>
                    <a:pt x="87" y="82"/>
                    <a:pt x="77" y="82"/>
                  </a:cubicBezTo>
                  <a:cubicBezTo>
                    <a:pt x="76" y="82"/>
                    <a:pt x="74" y="82"/>
                    <a:pt x="71" y="82"/>
                  </a:cubicBezTo>
                  <a:cubicBezTo>
                    <a:pt x="72" y="90"/>
                    <a:pt x="73" y="98"/>
                    <a:pt x="73" y="105"/>
                  </a:cubicBezTo>
                  <a:cubicBezTo>
                    <a:pt x="74" y="114"/>
                    <a:pt x="75" y="124"/>
                    <a:pt x="76" y="133"/>
                  </a:cubicBezTo>
                  <a:cubicBezTo>
                    <a:pt x="77" y="137"/>
                    <a:pt x="77" y="140"/>
                    <a:pt x="82" y="141"/>
                  </a:cubicBezTo>
                  <a:cubicBezTo>
                    <a:pt x="91" y="143"/>
                    <a:pt x="100" y="146"/>
                    <a:pt x="109" y="149"/>
                  </a:cubicBezTo>
                  <a:cubicBezTo>
                    <a:pt x="112" y="150"/>
                    <a:pt x="116" y="152"/>
                    <a:pt x="118" y="155"/>
                  </a:cubicBezTo>
                  <a:cubicBezTo>
                    <a:pt x="125" y="168"/>
                    <a:pt x="132" y="181"/>
                    <a:pt x="140" y="193"/>
                  </a:cubicBezTo>
                  <a:cubicBezTo>
                    <a:pt x="143" y="200"/>
                    <a:pt x="141" y="207"/>
                    <a:pt x="135" y="210"/>
                  </a:cubicBezTo>
                  <a:cubicBezTo>
                    <a:pt x="129" y="214"/>
                    <a:pt x="122" y="212"/>
                    <a:pt x="118" y="205"/>
                  </a:cubicBezTo>
                  <a:cubicBezTo>
                    <a:pt x="112" y="195"/>
                    <a:pt x="107" y="185"/>
                    <a:pt x="101" y="174"/>
                  </a:cubicBezTo>
                  <a:cubicBezTo>
                    <a:pt x="100" y="173"/>
                    <a:pt x="99" y="171"/>
                    <a:pt x="97" y="171"/>
                  </a:cubicBezTo>
                  <a:cubicBezTo>
                    <a:pt x="89" y="168"/>
                    <a:pt x="81" y="166"/>
                    <a:pt x="72" y="16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ru-RU" altLang="en-US"/>
            </a:p>
          </p:txBody>
        </p:sp>
        <p:sp>
          <p:nvSpPr>
            <p:cNvPr id="8199" name="Freeform 21"/>
            <p:cNvSpPr>
              <a:spLocks noChangeArrowheads="1"/>
            </p:cNvSpPr>
            <p:nvPr/>
          </p:nvSpPr>
          <p:spPr bwMode="auto">
            <a:xfrm>
              <a:off x="1837946" y="3856228"/>
              <a:ext cx="656441" cy="1121877"/>
            </a:xfrm>
            <a:custGeom>
              <a:avLst/>
              <a:gdLst/>
              <a:ahLst/>
              <a:cxnLst>
                <a:cxn ang="0">
                  <a:pos x="59" y="48"/>
                </a:cxn>
                <a:cxn ang="0">
                  <a:pos x="67" y="58"/>
                </a:cxn>
                <a:cxn ang="0">
                  <a:pos x="71" y="59"/>
                </a:cxn>
                <a:cxn ang="0">
                  <a:pos x="98" y="59"/>
                </a:cxn>
                <a:cxn ang="0">
                  <a:pos x="105" y="56"/>
                </a:cxn>
                <a:cxn ang="0">
                  <a:pos x="129" y="39"/>
                </a:cxn>
                <a:cxn ang="0">
                  <a:pos x="145" y="41"/>
                </a:cxn>
                <a:cxn ang="0">
                  <a:pos x="142" y="57"/>
                </a:cxn>
                <a:cxn ang="0">
                  <a:pos x="112" y="78"/>
                </a:cxn>
                <a:cxn ang="0">
                  <a:pos x="104" y="81"/>
                </a:cxn>
                <a:cxn ang="0">
                  <a:pos x="75" y="81"/>
                </a:cxn>
                <a:cxn ang="0">
                  <a:pos x="71" y="86"/>
                </a:cxn>
                <a:cxn ang="0">
                  <a:pos x="75" y="134"/>
                </a:cxn>
                <a:cxn ang="0">
                  <a:pos x="81" y="140"/>
                </a:cxn>
                <a:cxn ang="0">
                  <a:pos x="105" y="146"/>
                </a:cxn>
                <a:cxn ang="0">
                  <a:pos x="119" y="157"/>
                </a:cxn>
                <a:cxn ang="0">
                  <a:pos x="139" y="192"/>
                </a:cxn>
                <a:cxn ang="0">
                  <a:pos x="134" y="209"/>
                </a:cxn>
                <a:cxn ang="0">
                  <a:pos x="118" y="204"/>
                </a:cxn>
                <a:cxn ang="0">
                  <a:pos x="100" y="173"/>
                </a:cxn>
                <a:cxn ang="0">
                  <a:pos x="95" y="169"/>
                </a:cxn>
                <a:cxn ang="0">
                  <a:pos x="71" y="162"/>
                </a:cxn>
                <a:cxn ang="0">
                  <a:pos x="73" y="183"/>
                </a:cxn>
                <a:cxn ang="0">
                  <a:pos x="74" y="199"/>
                </a:cxn>
                <a:cxn ang="0">
                  <a:pos x="67" y="215"/>
                </a:cxn>
                <a:cxn ang="0">
                  <a:pos x="54" y="242"/>
                </a:cxn>
                <a:cxn ang="0">
                  <a:pos x="33" y="248"/>
                </a:cxn>
                <a:cxn ang="0">
                  <a:pos x="32" y="230"/>
                </a:cxn>
                <a:cxn ang="0">
                  <a:pos x="49" y="198"/>
                </a:cxn>
                <a:cxn ang="0">
                  <a:pos x="50" y="192"/>
                </a:cxn>
                <a:cxn ang="0">
                  <a:pos x="47" y="169"/>
                </a:cxn>
                <a:cxn ang="0">
                  <a:pos x="44" y="164"/>
                </a:cxn>
                <a:cxn ang="0">
                  <a:pos x="37" y="149"/>
                </a:cxn>
                <a:cxn ang="0">
                  <a:pos x="31" y="102"/>
                </a:cxn>
                <a:cxn ang="0">
                  <a:pos x="31" y="100"/>
                </a:cxn>
                <a:cxn ang="0">
                  <a:pos x="23" y="113"/>
                </a:cxn>
                <a:cxn ang="0">
                  <a:pos x="26" y="138"/>
                </a:cxn>
                <a:cxn ang="0">
                  <a:pos x="16" y="151"/>
                </a:cxn>
                <a:cxn ang="0">
                  <a:pos x="4" y="141"/>
                </a:cxn>
                <a:cxn ang="0">
                  <a:pos x="0" y="103"/>
                </a:cxn>
                <a:cxn ang="0">
                  <a:pos x="2" y="98"/>
                </a:cxn>
                <a:cxn ang="0">
                  <a:pos x="26" y="71"/>
                </a:cxn>
                <a:cxn ang="0">
                  <a:pos x="28" y="67"/>
                </a:cxn>
                <a:cxn ang="0">
                  <a:pos x="35" y="50"/>
                </a:cxn>
                <a:cxn ang="0">
                  <a:pos x="21" y="28"/>
                </a:cxn>
                <a:cxn ang="0">
                  <a:pos x="28" y="9"/>
                </a:cxn>
                <a:cxn ang="0">
                  <a:pos x="63" y="9"/>
                </a:cxn>
                <a:cxn ang="0">
                  <a:pos x="59" y="48"/>
                </a:cxn>
              </a:cxnLst>
              <a:rect l="0" t="0" r="r" b="b"/>
              <a:pathLst>
                <a:path w="149" h="254">
                  <a:moveTo>
                    <a:pt x="59" y="48"/>
                  </a:moveTo>
                  <a:cubicBezTo>
                    <a:pt x="62" y="51"/>
                    <a:pt x="64" y="55"/>
                    <a:pt x="67" y="58"/>
                  </a:cubicBezTo>
                  <a:cubicBezTo>
                    <a:pt x="68" y="59"/>
                    <a:pt x="69" y="59"/>
                    <a:pt x="71" y="59"/>
                  </a:cubicBezTo>
                  <a:cubicBezTo>
                    <a:pt x="80" y="59"/>
                    <a:pt x="89" y="59"/>
                    <a:pt x="98" y="59"/>
                  </a:cubicBezTo>
                  <a:cubicBezTo>
                    <a:pt x="101" y="59"/>
                    <a:pt x="103" y="57"/>
                    <a:pt x="105" y="56"/>
                  </a:cubicBezTo>
                  <a:cubicBezTo>
                    <a:pt x="113" y="51"/>
                    <a:pt x="121" y="45"/>
                    <a:pt x="129" y="39"/>
                  </a:cubicBezTo>
                  <a:cubicBezTo>
                    <a:pt x="134" y="35"/>
                    <a:pt x="141" y="36"/>
                    <a:pt x="145" y="41"/>
                  </a:cubicBezTo>
                  <a:cubicBezTo>
                    <a:pt x="149" y="46"/>
                    <a:pt x="147" y="53"/>
                    <a:pt x="142" y="57"/>
                  </a:cubicBezTo>
                  <a:cubicBezTo>
                    <a:pt x="132" y="64"/>
                    <a:pt x="122" y="71"/>
                    <a:pt x="112" y="78"/>
                  </a:cubicBezTo>
                  <a:cubicBezTo>
                    <a:pt x="110" y="80"/>
                    <a:pt x="107" y="80"/>
                    <a:pt x="104" y="81"/>
                  </a:cubicBezTo>
                  <a:cubicBezTo>
                    <a:pt x="95" y="81"/>
                    <a:pt x="85" y="81"/>
                    <a:pt x="75" y="81"/>
                  </a:cubicBezTo>
                  <a:cubicBezTo>
                    <a:pt x="72" y="81"/>
                    <a:pt x="70" y="82"/>
                    <a:pt x="71" y="86"/>
                  </a:cubicBezTo>
                  <a:cubicBezTo>
                    <a:pt x="73" y="102"/>
                    <a:pt x="74" y="118"/>
                    <a:pt x="75" y="134"/>
                  </a:cubicBezTo>
                  <a:cubicBezTo>
                    <a:pt x="76" y="138"/>
                    <a:pt x="78" y="139"/>
                    <a:pt x="81" y="140"/>
                  </a:cubicBezTo>
                  <a:cubicBezTo>
                    <a:pt x="89" y="142"/>
                    <a:pt x="97" y="145"/>
                    <a:pt x="105" y="146"/>
                  </a:cubicBezTo>
                  <a:cubicBezTo>
                    <a:pt x="111" y="148"/>
                    <a:pt x="116" y="151"/>
                    <a:pt x="119" y="157"/>
                  </a:cubicBezTo>
                  <a:cubicBezTo>
                    <a:pt x="125" y="169"/>
                    <a:pt x="132" y="181"/>
                    <a:pt x="139" y="192"/>
                  </a:cubicBezTo>
                  <a:cubicBezTo>
                    <a:pt x="142" y="199"/>
                    <a:pt x="140" y="206"/>
                    <a:pt x="134" y="209"/>
                  </a:cubicBezTo>
                  <a:cubicBezTo>
                    <a:pt x="129" y="212"/>
                    <a:pt x="121" y="210"/>
                    <a:pt x="118" y="204"/>
                  </a:cubicBezTo>
                  <a:cubicBezTo>
                    <a:pt x="112" y="194"/>
                    <a:pt x="106" y="184"/>
                    <a:pt x="100" y="173"/>
                  </a:cubicBezTo>
                  <a:cubicBezTo>
                    <a:pt x="99" y="172"/>
                    <a:pt x="97" y="170"/>
                    <a:pt x="95" y="169"/>
                  </a:cubicBezTo>
                  <a:cubicBezTo>
                    <a:pt x="88" y="167"/>
                    <a:pt x="80" y="165"/>
                    <a:pt x="71" y="162"/>
                  </a:cubicBezTo>
                  <a:cubicBezTo>
                    <a:pt x="72" y="170"/>
                    <a:pt x="72" y="177"/>
                    <a:pt x="73" y="183"/>
                  </a:cubicBezTo>
                  <a:cubicBezTo>
                    <a:pt x="74" y="189"/>
                    <a:pt x="75" y="194"/>
                    <a:pt x="74" y="199"/>
                  </a:cubicBezTo>
                  <a:cubicBezTo>
                    <a:pt x="73" y="205"/>
                    <a:pt x="70" y="210"/>
                    <a:pt x="67" y="215"/>
                  </a:cubicBezTo>
                  <a:cubicBezTo>
                    <a:pt x="63" y="224"/>
                    <a:pt x="58" y="233"/>
                    <a:pt x="54" y="242"/>
                  </a:cubicBezTo>
                  <a:cubicBezTo>
                    <a:pt x="49" y="251"/>
                    <a:pt x="40" y="254"/>
                    <a:pt x="33" y="248"/>
                  </a:cubicBezTo>
                  <a:cubicBezTo>
                    <a:pt x="29" y="244"/>
                    <a:pt x="28" y="237"/>
                    <a:pt x="32" y="230"/>
                  </a:cubicBezTo>
                  <a:cubicBezTo>
                    <a:pt x="38" y="219"/>
                    <a:pt x="43" y="209"/>
                    <a:pt x="49" y="198"/>
                  </a:cubicBezTo>
                  <a:cubicBezTo>
                    <a:pt x="49" y="196"/>
                    <a:pt x="50" y="194"/>
                    <a:pt x="50" y="192"/>
                  </a:cubicBezTo>
                  <a:cubicBezTo>
                    <a:pt x="49" y="184"/>
                    <a:pt x="48" y="177"/>
                    <a:pt x="47" y="169"/>
                  </a:cubicBezTo>
                  <a:cubicBezTo>
                    <a:pt x="47" y="168"/>
                    <a:pt x="46" y="165"/>
                    <a:pt x="44" y="164"/>
                  </a:cubicBezTo>
                  <a:cubicBezTo>
                    <a:pt x="40" y="160"/>
                    <a:pt x="37" y="155"/>
                    <a:pt x="37" y="149"/>
                  </a:cubicBezTo>
                  <a:cubicBezTo>
                    <a:pt x="35" y="133"/>
                    <a:pt x="33" y="118"/>
                    <a:pt x="31" y="102"/>
                  </a:cubicBezTo>
                  <a:cubicBezTo>
                    <a:pt x="31" y="102"/>
                    <a:pt x="31" y="101"/>
                    <a:pt x="31" y="100"/>
                  </a:cubicBezTo>
                  <a:cubicBezTo>
                    <a:pt x="25" y="103"/>
                    <a:pt x="23" y="108"/>
                    <a:pt x="23" y="113"/>
                  </a:cubicBezTo>
                  <a:cubicBezTo>
                    <a:pt x="24" y="121"/>
                    <a:pt x="25" y="130"/>
                    <a:pt x="26" y="138"/>
                  </a:cubicBezTo>
                  <a:cubicBezTo>
                    <a:pt x="27" y="146"/>
                    <a:pt x="23" y="151"/>
                    <a:pt x="16" y="151"/>
                  </a:cubicBezTo>
                  <a:cubicBezTo>
                    <a:pt x="10" y="152"/>
                    <a:pt x="5" y="148"/>
                    <a:pt x="4" y="141"/>
                  </a:cubicBezTo>
                  <a:cubicBezTo>
                    <a:pt x="3" y="128"/>
                    <a:pt x="1" y="116"/>
                    <a:pt x="0" y="103"/>
                  </a:cubicBezTo>
                  <a:cubicBezTo>
                    <a:pt x="0" y="101"/>
                    <a:pt x="1" y="99"/>
                    <a:pt x="2" y="98"/>
                  </a:cubicBezTo>
                  <a:cubicBezTo>
                    <a:pt x="10" y="89"/>
                    <a:pt x="18" y="80"/>
                    <a:pt x="26" y="71"/>
                  </a:cubicBezTo>
                  <a:cubicBezTo>
                    <a:pt x="27" y="70"/>
                    <a:pt x="28" y="69"/>
                    <a:pt x="28" y="67"/>
                  </a:cubicBezTo>
                  <a:cubicBezTo>
                    <a:pt x="30" y="57"/>
                    <a:pt x="30" y="57"/>
                    <a:pt x="35" y="50"/>
                  </a:cubicBezTo>
                  <a:cubicBezTo>
                    <a:pt x="27" y="45"/>
                    <a:pt x="21" y="38"/>
                    <a:pt x="21" y="28"/>
                  </a:cubicBezTo>
                  <a:cubicBezTo>
                    <a:pt x="21" y="21"/>
                    <a:pt x="23" y="15"/>
                    <a:pt x="28" y="9"/>
                  </a:cubicBezTo>
                  <a:cubicBezTo>
                    <a:pt x="37" y="0"/>
                    <a:pt x="53" y="0"/>
                    <a:pt x="63" y="9"/>
                  </a:cubicBezTo>
                  <a:cubicBezTo>
                    <a:pt x="74" y="19"/>
                    <a:pt x="73" y="35"/>
                    <a:pt x="59" y="4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ru-RU" altLang="en-US"/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860925" y="350838"/>
            <a:ext cx="8001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alt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024563" y="2111375"/>
            <a:ext cx="567372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ru-RU" sz="4000" u="sng" dirty="0">
                <a:solidFill>
                  <a:schemeClr val="bg1"/>
                </a:solidFill>
              </a:rPr>
              <a:t>МОРФОЛОГИЧЕСКИЕ    НОРМЫ </a:t>
            </a:r>
            <a:endParaRPr lang="ru-RU" sz="4000" u="sng" dirty="0" smtClean="0">
              <a:solidFill>
                <a:schemeClr val="bg1"/>
              </a:solidFill>
            </a:endParaRPr>
          </a:p>
          <a:p>
            <a:pPr marL="457200" indent="-457200" algn="ctr"/>
            <a:r>
              <a:rPr lang="ru-RU" sz="4000" dirty="0" smtClean="0">
                <a:solidFill>
                  <a:schemeClr val="bg1"/>
                </a:solidFill>
              </a:rPr>
              <a:t>          регулируют </a:t>
            </a:r>
            <a:r>
              <a:rPr lang="ru-RU" sz="4000" dirty="0">
                <a:solidFill>
                  <a:schemeClr val="bg1"/>
                </a:solidFill>
              </a:rPr>
              <a:t>словоизменение и словообразование  в русском языке</a:t>
            </a:r>
            <a:endParaRPr lang="ru-RU" altLang="ru-RU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Объект 2"/>
          <p:cNvSpPr>
            <a:spLocks noGrp="1" noChangeArrowheads="1"/>
          </p:cNvSpPr>
          <p:nvPr>
            <p:ph idx="1"/>
          </p:nvPr>
        </p:nvSpPr>
        <p:spPr>
          <a:xfrm>
            <a:off x="1016000" y="566058"/>
            <a:ext cx="10058400" cy="5254171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sz="2000" b="1" dirty="0">
                <a:solidFill>
                  <a:schemeClr val="tx1"/>
                </a:solidFill>
              </a:rPr>
              <a:t>Слабые участки в словообразовании и словоизменении имеют следующие формы:</a:t>
            </a:r>
          </a:p>
          <a:p>
            <a:pPr>
              <a:lnSpc>
                <a:spcPct val="80000"/>
              </a:lnSpc>
            </a:pPr>
            <a:r>
              <a:rPr lang="ru-RU" sz="2000" b="1" i="1" u="sng" dirty="0">
                <a:solidFill>
                  <a:schemeClr val="tx1"/>
                </a:solidFill>
              </a:rPr>
              <a:t>Существительные в форме Мн. числа  Род. Падежа.</a:t>
            </a:r>
          </a:p>
          <a:p>
            <a:pPr lvl="1">
              <a:lnSpc>
                <a:spcPct val="80000"/>
              </a:lnSpc>
            </a:pPr>
            <a:r>
              <a:rPr lang="ru-RU" sz="2000" b="1" u="sng" dirty="0">
                <a:solidFill>
                  <a:schemeClr val="tx1"/>
                </a:solidFill>
              </a:rPr>
              <a:t>ЗАПОМНИ!  </a:t>
            </a:r>
          </a:p>
          <a:p>
            <a:pPr lvl="1">
              <a:lnSpc>
                <a:spcPct val="80000"/>
              </a:lnSpc>
            </a:pPr>
            <a:r>
              <a:rPr lang="ru-RU" sz="2000" b="1" u="sng" dirty="0">
                <a:solidFill>
                  <a:schemeClr val="tx1"/>
                </a:solidFill>
              </a:rPr>
              <a:t>Много </a:t>
            </a:r>
            <a:r>
              <a:rPr lang="ru-RU" sz="2000" b="1" dirty="0">
                <a:solidFill>
                  <a:schemeClr val="tx1"/>
                </a:solidFill>
              </a:rPr>
              <a:t>АРМЯН, ВОЛОС, ГРУЗИН, ДОЧЕРЕЙ, ДЯДЕЙ, ЗЁРЕН, КИРГИЗОВ,</a:t>
            </a:r>
          </a:p>
          <a:p>
            <a:pPr lvl="1">
              <a:lnSpc>
                <a:spcPct val="80000"/>
              </a:lnSpc>
            </a:pPr>
            <a:r>
              <a:rPr lang="ru-RU" sz="2000" b="1" dirty="0">
                <a:solidFill>
                  <a:schemeClr val="tx1"/>
                </a:solidFill>
              </a:rPr>
              <a:t> КОЛЕНОК, КОРНЕЙ, КОРЕНЬЕВ, КУМОВЬЁВ, МАНЖЕТ, НОСКОВ,ОКОН, </a:t>
            </a:r>
          </a:p>
          <a:p>
            <a:pPr lvl="1">
              <a:lnSpc>
                <a:spcPct val="80000"/>
              </a:lnSpc>
            </a:pPr>
            <a:r>
              <a:rPr lang="ru-RU" sz="2000" b="1" dirty="0">
                <a:solidFill>
                  <a:schemeClr val="tx1"/>
                </a:solidFill>
              </a:rPr>
              <a:t>ОСЕТИН, ПАРТИЗАН, ПОГОН, ПОМИДОРОВ, ПЯТЕН, РЕЛЬСОВ, САПОГ,</a:t>
            </a:r>
          </a:p>
          <a:p>
            <a:pPr lvl="1">
              <a:lnSpc>
                <a:spcPct val="80000"/>
              </a:lnSpc>
            </a:pPr>
            <a:r>
              <a:rPr lang="ru-RU" sz="2000" b="1" dirty="0">
                <a:solidFill>
                  <a:schemeClr val="tx1"/>
                </a:solidFill>
              </a:rPr>
              <a:t> СВАТОВ, СЫНОВЕЙ,ТАТАР, ТЕЛЯТ, ТОРТОВ, ТУФЕЛЬ, ШОФЁРОВ.</a:t>
            </a:r>
          </a:p>
          <a:p>
            <a:pPr>
              <a:lnSpc>
                <a:spcPct val="80000"/>
              </a:lnSpc>
            </a:pPr>
            <a:r>
              <a:rPr lang="ru-RU" sz="2000" b="1" i="1" u="sng" dirty="0">
                <a:solidFill>
                  <a:schemeClr val="tx1"/>
                </a:solidFill>
              </a:rPr>
              <a:t>Существительные в форме Мн. числа  Им. падежа:</a:t>
            </a:r>
          </a:p>
          <a:p>
            <a:pPr lvl="1">
              <a:lnSpc>
                <a:spcPct val="80000"/>
              </a:lnSpc>
            </a:pPr>
            <a:r>
              <a:rPr lang="ru-RU" sz="2000" b="1" u="sng" dirty="0">
                <a:solidFill>
                  <a:schemeClr val="tx1"/>
                </a:solidFill>
              </a:rPr>
              <a:t>ЗАПОМНИ!  </a:t>
            </a:r>
          </a:p>
          <a:p>
            <a:pPr lvl="1">
              <a:lnSpc>
                <a:spcPct val="80000"/>
              </a:lnSpc>
            </a:pPr>
            <a:r>
              <a:rPr lang="ru-RU" sz="2000" b="1" dirty="0">
                <a:solidFill>
                  <a:schemeClr val="tx1"/>
                </a:solidFill>
              </a:rPr>
              <a:t>ДИРЕКТОРА, ПРОФЕССОРА</a:t>
            </a:r>
          </a:p>
          <a:p>
            <a:pPr lvl="1">
              <a:lnSpc>
                <a:spcPct val="80000"/>
              </a:lnSpc>
            </a:pPr>
            <a:r>
              <a:rPr lang="ru-RU" sz="2000" b="1" dirty="0">
                <a:solidFill>
                  <a:schemeClr val="tx1"/>
                </a:solidFill>
              </a:rPr>
              <a:t>БУХГАЛТЕРЫ, КОНСТРУКТОРЫ, ИНЖЕНЕРЫ</a:t>
            </a:r>
          </a:p>
          <a:p>
            <a:pPr lvl="1">
              <a:lnSpc>
                <a:spcPct val="80000"/>
              </a:lnSpc>
            </a:pPr>
            <a:r>
              <a:rPr lang="ru-RU" sz="2000" b="1" dirty="0">
                <a:solidFill>
                  <a:schemeClr val="tx1"/>
                </a:solidFill>
              </a:rPr>
              <a:t>Возможны варианты:                                                                                         </a:t>
            </a:r>
          </a:p>
          <a:p>
            <a:pPr lvl="1">
              <a:lnSpc>
                <a:spcPct val="80000"/>
              </a:lnSpc>
              <a:buNone/>
            </a:pPr>
            <a:r>
              <a:rPr lang="ru-RU" sz="2000" b="1" dirty="0">
                <a:solidFill>
                  <a:schemeClr val="tx1"/>
                </a:solidFill>
              </a:rPr>
              <a:t>ПРОЖЕКТОРЫ –ПРОЖЕКТОРА, ИНСПЕКТОРЫ –ИНСПЕКТОРА </a:t>
            </a:r>
          </a:p>
          <a:p>
            <a:pPr>
              <a:lnSpc>
                <a:spcPct val="80000"/>
              </a:lnSpc>
            </a:pPr>
            <a:r>
              <a:rPr lang="ru-RU" sz="2000" b="1" i="1" u="sng" dirty="0">
                <a:solidFill>
                  <a:schemeClr val="tx1"/>
                </a:solidFill>
              </a:rPr>
              <a:t>Местоимения.</a:t>
            </a:r>
          </a:p>
          <a:p>
            <a:pPr lvl="1">
              <a:lnSpc>
                <a:spcPct val="80000"/>
              </a:lnSpc>
            </a:pPr>
            <a:r>
              <a:rPr lang="ru-RU" sz="2000" b="1" u="sng" dirty="0">
                <a:solidFill>
                  <a:schemeClr val="tx1"/>
                </a:solidFill>
              </a:rPr>
              <a:t>ЗАПОМНИ!</a:t>
            </a:r>
          </a:p>
          <a:p>
            <a:pPr lvl="1">
              <a:lnSpc>
                <a:spcPct val="80000"/>
              </a:lnSpc>
            </a:pPr>
            <a:r>
              <a:rPr lang="ru-RU" sz="2000" b="1" dirty="0">
                <a:solidFill>
                  <a:schemeClr val="tx1"/>
                </a:solidFill>
              </a:rPr>
              <a:t>Нет местоимений ИХНИЙ, ЕВОШНЫЙ, ЕВОЙНЫЙ.</a:t>
            </a:r>
          </a:p>
          <a:p>
            <a:pPr lvl="1">
              <a:lnSpc>
                <a:spcPct val="80000"/>
              </a:lnSpc>
            </a:pPr>
            <a:r>
              <a:rPr lang="ru-RU" sz="2000" b="1" dirty="0">
                <a:solidFill>
                  <a:schemeClr val="tx1"/>
                </a:solidFill>
              </a:rPr>
              <a:t> Есть неизменяемое местоимение  </a:t>
            </a:r>
            <a:r>
              <a:rPr lang="ru-RU" sz="2000" b="1" u="sng" dirty="0">
                <a:solidFill>
                  <a:schemeClr val="tx1"/>
                </a:solidFill>
              </a:rPr>
              <a:t>ИХ</a:t>
            </a:r>
            <a:r>
              <a:rPr lang="ru-RU" sz="2000" b="1" dirty="0">
                <a:solidFill>
                  <a:schemeClr val="tx1"/>
                </a:solidFill>
              </a:rPr>
              <a:t> и </a:t>
            </a:r>
            <a:r>
              <a:rPr lang="ru-RU" sz="2000" b="1" u="sng" dirty="0">
                <a:solidFill>
                  <a:schemeClr val="tx1"/>
                </a:solidFill>
              </a:rPr>
              <a:t>ЕГО (ЕЁ)   </a:t>
            </a:r>
          </a:p>
          <a:p>
            <a:pPr lvl="1">
              <a:lnSpc>
                <a:spcPct val="80000"/>
              </a:lnSpc>
              <a:buNone/>
            </a:pPr>
            <a:r>
              <a:rPr lang="ru-RU" sz="2000" b="1" dirty="0">
                <a:solidFill>
                  <a:schemeClr val="tx1"/>
                </a:solidFill>
              </a:rPr>
              <a:t>Их разговор, его куртка, её шарф.</a:t>
            </a:r>
          </a:p>
          <a:p>
            <a:pPr marL="0" indent="0" algn="just">
              <a:spcBef>
                <a:spcPct val="0"/>
              </a:spcBef>
              <a:buFont typeface="Wingdings" pitchFamily="2" charset="2"/>
              <a:buNone/>
            </a:pPr>
            <a:endParaRPr kumimoji="0" lang="ru-RU" altLang="ru-RU" sz="2600" dirty="0" smtClean="0"/>
          </a:p>
        </p:txBody>
      </p:sp>
      <p:sp>
        <p:nvSpPr>
          <p:cNvPr id="8194" name="Заголовок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altLang="ru-RU" sz="2800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222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-116114" y="-29824"/>
            <a:ext cx="12488863" cy="7015163"/>
          </a:xfrm>
          <a:prstGeom prst="rect">
            <a:avLst/>
          </a:prstGeom>
          <a:solidFill>
            <a:srgbClr val="282F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altLang="zh-CN" dirty="0">
              <a:solidFill>
                <a:srgbClr val="FFFF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В </a:t>
            </a:r>
            <a:r>
              <a:rPr lang="ru-RU" sz="3600" dirty="0"/>
              <a:t>русской морфологии есть </a:t>
            </a:r>
            <a:r>
              <a:rPr lang="ru-RU" sz="3600" u="sng" dirty="0"/>
              <a:t>трудные случаи</a:t>
            </a:r>
            <a:r>
              <a:rPr lang="ru-RU" sz="3600" dirty="0"/>
              <a:t> </a:t>
            </a:r>
            <a:r>
              <a:rPr lang="ru-RU" sz="3600" dirty="0" err="1"/>
              <a:t>отнесённости</a:t>
            </a:r>
            <a:r>
              <a:rPr lang="ru-RU" sz="3600" dirty="0"/>
              <a:t> </a:t>
            </a:r>
            <a:r>
              <a:rPr lang="ru-RU" sz="3600" dirty="0" smtClean="0"/>
              <a:t>имен </a:t>
            </a:r>
            <a:r>
              <a:rPr lang="ru-RU" sz="3600" dirty="0"/>
              <a:t>существительных к тому или иному роду</a:t>
            </a:r>
            <a:r>
              <a:rPr lang="ru-RU" altLang="zh-CN" sz="3600" dirty="0"/>
              <a:t/>
            </a:r>
            <a:br>
              <a:rPr lang="ru-RU" altLang="zh-CN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6700" b="1" dirty="0">
                <a:solidFill>
                  <a:srgbClr val="FF0000"/>
                </a:solidFill>
              </a:rPr>
              <a:t>ЗАПОМНИ!</a:t>
            </a:r>
          </a:p>
          <a:p>
            <a:r>
              <a:rPr lang="ru-RU" sz="5100" u="sng" dirty="0">
                <a:solidFill>
                  <a:schemeClr val="bg1"/>
                </a:solidFill>
              </a:rPr>
              <a:t>Существительные мужского рода:</a:t>
            </a:r>
          </a:p>
          <a:p>
            <a:r>
              <a:rPr lang="ru-RU" sz="5100" b="1" i="1" dirty="0">
                <a:solidFill>
                  <a:schemeClr val="bg1"/>
                </a:solidFill>
              </a:rPr>
              <a:t>ТЮЛЬ,  ТОЛЬ, ШАМПУНЬ, КОФЕ, РЕЛЬС, РОЯЛЬ</a:t>
            </a:r>
          </a:p>
          <a:p>
            <a:r>
              <a:rPr lang="ru-RU" sz="5100" u="sng" dirty="0">
                <a:solidFill>
                  <a:schemeClr val="bg1"/>
                </a:solidFill>
              </a:rPr>
              <a:t>Существительные женского рода:</a:t>
            </a:r>
          </a:p>
          <a:p>
            <a:r>
              <a:rPr lang="ru-RU" sz="5100" b="1" i="1" dirty="0">
                <a:solidFill>
                  <a:schemeClr val="bg1"/>
                </a:solidFill>
              </a:rPr>
              <a:t>МОЗОЛЬ, ВЕРМИШЕЛЬ, КОЛИБРИ</a:t>
            </a:r>
          </a:p>
          <a:p>
            <a:r>
              <a:rPr lang="ru-RU" sz="5100" u="sng" dirty="0">
                <a:solidFill>
                  <a:schemeClr val="bg1"/>
                </a:solidFill>
              </a:rPr>
              <a:t>Существительные среднего рода:</a:t>
            </a:r>
          </a:p>
          <a:p>
            <a:r>
              <a:rPr lang="ru-RU" sz="5100" b="1" i="1" dirty="0">
                <a:solidFill>
                  <a:schemeClr val="bg1"/>
                </a:solidFill>
              </a:rPr>
              <a:t>ЖАБО, АЛИБИ, ПОВИДЛО</a:t>
            </a:r>
          </a:p>
          <a:p>
            <a:r>
              <a:rPr lang="ru-RU" sz="5100" u="sng" dirty="0">
                <a:solidFill>
                  <a:schemeClr val="bg1"/>
                </a:solidFill>
              </a:rPr>
              <a:t>Существительные женского и мужского  рода:</a:t>
            </a:r>
          </a:p>
          <a:p>
            <a:r>
              <a:rPr lang="ru-RU" sz="5100" b="1" i="1" dirty="0">
                <a:solidFill>
                  <a:schemeClr val="bg1"/>
                </a:solidFill>
              </a:rPr>
              <a:t>КЕНГУРУ, ШИМПАНЗЕ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2757" y="2148114"/>
            <a:ext cx="9877777" cy="3978049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2000" b="1" u="sng" dirty="0">
                <a:solidFill>
                  <a:srgbClr val="FF0000"/>
                </a:solidFill>
              </a:rPr>
              <a:t>ЗАПОМНИ!</a:t>
            </a:r>
          </a:p>
          <a:p>
            <a:pPr lvl="1">
              <a:lnSpc>
                <a:spcPct val="80000"/>
              </a:lnSpc>
            </a:pPr>
            <a:r>
              <a:rPr lang="ru-RU" sz="2000" dirty="0"/>
              <a:t>В русском литературном языке сказуемое согласуется с подлежащим по форме, не по смыслу.</a:t>
            </a:r>
          </a:p>
          <a:p>
            <a:pPr lvl="2">
              <a:lnSpc>
                <a:spcPct val="80000"/>
              </a:lnSpc>
            </a:pPr>
            <a:r>
              <a:rPr lang="ru-RU" dirty="0"/>
              <a:t>Ряд учеников готовит конкурсную программу.</a:t>
            </a:r>
          </a:p>
          <a:p>
            <a:pPr lvl="2">
              <a:lnSpc>
                <a:spcPct val="80000"/>
              </a:lnSpc>
            </a:pPr>
            <a:r>
              <a:rPr lang="ru-RU" dirty="0"/>
              <a:t>Мы с братом ходили в кино.</a:t>
            </a:r>
          </a:p>
          <a:p>
            <a:pPr lvl="2">
              <a:lnSpc>
                <a:spcPct val="80000"/>
              </a:lnSpc>
            </a:pPr>
            <a:r>
              <a:rPr lang="ru-RU" dirty="0"/>
              <a:t>Я с братом ходил в кино..</a:t>
            </a:r>
          </a:p>
          <a:p>
            <a:pPr algn="ctr">
              <a:lnSpc>
                <a:spcPct val="80000"/>
              </a:lnSpc>
            </a:pPr>
            <a:r>
              <a:rPr lang="ru-RU" sz="2000" b="1" u="sng" dirty="0">
                <a:solidFill>
                  <a:srgbClr val="FF0000"/>
                </a:solidFill>
              </a:rPr>
              <a:t>ЗАПОМНИ!</a:t>
            </a:r>
          </a:p>
          <a:p>
            <a:pPr lvl="1">
              <a:lnSpc>
                <a:spcPct val="80000"/>
              </a:lnSpc>
            </a:pPr>
            <a:r>
              <a:rPr lang="ru-RU" sz="2000" dirty="0"/>
              <a:t>Антонимом предлога </a:t>
            </a:r>
            <a:r>
              <a:rPr lang="ru-RU" sz="2000" b="1" u="sng" dirty="0"/>
              <a:t>ИЗ </a:t>
            </a:r>
            <a:r>
              <a:rPr lang="ru-RU" sz="2000" dirty="0"/>
              <a:t>является предлог </a:t>
            </a:r>
            <a:r>
              <a:rPr lang="ru-RU" sz="2000" b="1" u="sng" dirty="0"/>
              <a:t>В</a:t>
            </a:r>
          </a:p>
          <a:p>
            <a:pPr lvl="2">
              <a:lnSpc>
                <a:spcPct val="80000"/>
              </a:lnSpc>
            </a:pPr>
            <a:r>
              <a:rPr lang="ru-RU" b="1" dirty="0"/>
              <a:t>В Москву  -  ИЗ Москвы</a:t>
            </a:r>
          </a:p>
          <a:p>
            <a:pPr lvl="1">
              <a:lnSpc>
                <a:spcPct val="80000"/>
              </a:lnSpc>
            </a:pPr>
            <a:r>
              <a:rPr lang="ru-RU" sz="2000" dirty="0"/>
              <a:t>Антонимом предлога </a:t>
            </a:r>
            <a:r>
              <a:rPr lang="ru-RU" sz="2000" b="1" u="sng" dirty="0"/>
              <a:t>С </a:t>
            </a:r>
            <a:r>
              <a:rPr lang="ru-RU" sz="2000" dirty="0"/>
              <a:t>является предлог </a:t>
            </a:r>
            <a:r>
              <a:rPr lang="ru-RU" sz="2000" b="1" u="sng" dirty="0"/>
              <a:t>НА</a:t>
            </a:r>
          </a:p>
          <a:p>
            <a:pPr lvl="2">
              <a:lnSpc>
                <a:spcPct val="80000"/>
              </a:lnSpc>
            </a:pPr>
            <a:r>
              <a:rPr lang="ru-RU" b="1" u="sng" dirty="0"/>
              <a:t>НА </a:t>
            </a:r>
            <a:r>
              <a:rPr lang="ru-RU" b="1" dirty="0"/>
              <a:t>восток –</a:t>
            </a:r>
            <a:r>
              <a:rPr lang="ru-RU" b="1" u="sng" dirty="0"/>
              <a:t> С </a:t>
            </a:r>
            <a:r>
              <a:rPr lang="ru-RU" b="1" dirty="0"/>
              <a:t>востока </a:t>
            </a:r>
          </a:p>
          <a:p>
            <a:pPr algn="ctr">
              <a:lnSpc>
                <a:spcPct val="80000"/>
              </a:lnSpc>
            </a:pPr>
            <a:r>
              <a:rPr lang="ru-RU" sz="2000" b="1" u="sng" dirty="0">
                <a:solidFill>
                  <a:srgbClr val="FF0000"/>
                </a:solidFill>
              </a:rPr>
              <a:t>ЗАПОМНИ!</a:t>
            </a:r>
            <a:endParaRPr lang="ru-RU" sz="2000" b="1" dirty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ru-RU" sz="2000" u="sng" dirty="0" smtClean="0"/>
              <a:t>Отзыв</a:t>
            </a:r>
            <a:r>
              <a:rPr lang="ru-RU" sz="2000" dirty="0" smtClean="0"/>
              <a:t> </a:t>
            </a:r>
            <a:r>
              <a:rPr lang="ru-RU" sz="2000" b="1" dirty="0"/>
              <a:t>(О ЧЁМ?)</a:t>
            </a:r>
            <a:r>
              <a:rPr lang="ru-RU" sz="2000" dirty="0"/>
              <a:t> о  книге                    </a:t>
            </a:r>
            <a:r>
              <a:rPr lang="ru-RU" sz="2000" dirty="0" smtClean="0"/>
              <a:t>       </a:t>
            </a:r>
            <a:r>
              <a:rPr lang="ru-RU" sz="2000" u="sng" dirty="0"/>
              <a:t>Рецензия</a:t>
            </a:r>
            <a:r>
              <a:rPr lang="ru-RU" sz="2000" dirty="0"/>
              <a:t> </a:t>
            </a:r>
            <a:r>
              <a:rPr lang="ru-RU" sz="2000" b="1" dirty="0"/>
              <a:t>(НА ЧТО?)</a:t>
            </a:r>
            <a:r>
              <a:rPr lang="ru-RU" sz="2000" dirty="0"/>
              <a:t> на книгу</a:t>
            </a:r>
          </a:p>
          <a:p>
            <a:pPr lvl="1">
              <a:lnSpc>
                <a:spcPct val="80000"/>
              </a:lnSpc>
            </a:pPr>
            <a:r>
              <a:rPr lang="ru-RU" sz="2000" u="sng" dirty="0"/>
              <a:t>Писать </a:t>
            </a:r>
            <a:r>
              <a:rPr lang="ru-RU" sz="2000" b="1" dirty="0"/>
              <a:t>(О КОМ? О ЧЁМ?)</a:t>
            </a:r>
            <a:r>
              <a:rPr lang="ru-RU" sz="2000" dirty="0"/>
              <a:t> о  книге     </a:t>
            </a:r>
            <a:r>
              <a:rPr lang="ru-RU" sz="2000" dirty="0" smtClean="0"/>
              <a:t>    </a:t>
            </a:r>
            <a:r>
              <a:rPr lang="ru-RU" sz="2000" u="sng" dirty="0" smtClean="0"/>
              <a:t> </a:t>
            </a:r>
            <a:r>
              <a:rPr lang="ru-RU" sz="2000" u="sng" dirty="0"/>
              <a:t>Описывать</a:t>
            </a:r>
            <a:r>
              <a:rPr lang="ru-RU" sz="2000" dirty="0"/>
              <a:t> </a:t>
            </a:r>
            <a:r>
              <a:rPr lang="ru-RU" sz="2000" b="1" dirty="0"/>
              <a:t>(КОГО? ЧТО?)</a:t>
            </a:r>
            <a:r>
              <a:rPr lang="ru-RU" sz="2000" dirty="0"/>
              <a:t>  книгу</a:t>
            </a:r>
          </a:p>
          <a:p>
            <a:pPr lvl="1">
              <a:lnSpc>
                <a:spcPct val="80000"/>
              </a:lnSpc>
            </a:pPr>
            <a:r>
              <a:rPr lang="ru-RU" sz="2000" u="sng" dirty="0"/>
              <a:t>Различать</a:t>
            </a:r>
            <a:r>
              <a:rPr lang="ru-RU" sz="2000" dirty="0"/>
              <a:t> </a:t>
            </a:r>
            <a:r>
              <a:rPr lang="ru-RU" sz="2000" b="1" dirty="0"/>
              <a:t>(КОГО? ЧТО?)</a:t>
            </a:r>
            <a:r>
              <a:rPr lang="ru-RU" sz="2000" dirty="0"/>
              <a:t> цвета  </a:t>
            </a:r>
            <a:r>
              <a:rPr lang="ru-RU" sz="2000" dirty="0" smtClean="0"/>
              <a:t>              </a:t>
            </a:r>
            <a:r>
              <a:rPr lang="ru-RU" sz="2000" u="sng" dirty="0" smtClean="0"/>
              <a:t>Отличать</a:t>
            </a:r>
            <a:r>
              <a:rPr lang="ru-RU" sz="2000" dirty="0" smtClean="0"/>
              <a:t> </a:t>
            </a:r>
            <a:r>
              <a:rPr lang="ru-RU" sz="2000" b="1" dirty="0"/>
              <a:t>(ОТ КОГО? ОТ ЧЕГО?)</a:t>
            </a:r>
            <a:r>
              <a:rPr lang="ru-RU" sz="2000" dirty="0"/>
              <a:t> от других</a:t>
            </a:r>
          </a:p>
          <a:p>
            <a:pPr lvl="1">
              <a:lnSpc>
                <a:spcPct val="80000"/>
              </a:lnSpc>
            </a:pPr>
            <a:r>
              <a:rPr lang="ru-RU" sz="2000" u="sng" dirty="0"/>
              <a:t>Уплатить</a:t>
            </a:r>
            <a:r>
              <a:rPr lang="ru-RU" sz="2000" dirty="0"/>
              <a:t> </a:t>
            </a:r>
            <a:r>
              <a:rPr lang="ru-RU" sz="2000" b="1" dirty="0"/>
              <a:t>(ЗА ЧТО?)</a:t>
            </a:r>
            <a:r>
              <a:rPr lang="ru-RU" sz="2000" dirty="0"/>
              <a:t> за проезд            </a:t>
            </a:r>
            <a:r>
              <a:rPr lang="ru-RU" sz="2000" dirty="0" smtClean="0"/>
              <a:t>     </a:t>
            </a:r>
            <a:r>
              <a:rPr lang="ru-RU" sz="2000" u="sng" dirty="0"/>
              <a:t>Оплатить</a:t>
            </a:r>
            <a:r>
              <a:rPr lang="ru-RU" sz="2000" dirty="0"/>
              <a:t> </a:t>
            </a:r>
            <a:r>
              <a:rPr lang="ru-RU" sz="2000" b="1" dirty="0"/>
              <a:t>(ЧТО?)</a:t>
            </a:r>
            <a:r>
              <a:rPr lang="ru-RU" sz="2000" dirty="0"/>
              <a:t>   проезд</a:t>
            </a:r>
          </a:p>
          <a:p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u="sng" dirty="0" smtClean="0"/>
              <a:t>СИНТАКСИЧЕСКИЕ     </a:t>
            </a:r>
            <a:r>
              <a:rPr lang="ru-RU" u="sng" dirty="0"/>
              <a:t>НОРМЫ </a:t>
            </a:r>
            <a:r>
              <a:rPr lang="ru-RU" dirty="0">
                <a:solidFill>
                  <a:schemeClr val="tx1"/>
                </a:solidFill>
              </a:rPr>
              <a:t>регулируют порядок и связь слов в простом предложении;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связь частей сложного предложения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987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-116114" y="-29824"/>
            <a:ext cx="12488863" cy="7015163"/>
          </a:xfrm>
          <a:prstGeom prst="rect">
            <a:avLst/>
          </a:prstGeom>
          <a:solidFill>
            <a:srgbClr val="282F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altLang="zh-CN" dirty="0">
              <a:solidFill>
                <a:srgbClr val="FFFF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/>
              <a:t> </a:t>
            </a:r>
            <a:r>
              <a:rPr lang="en-US" sz="5400" dirty="0"/>
              <a:t>II</a:t>
            </a:r>
            <a:r>
              <a:rPr lang="ru-RU" sz="5400" dirty="0"/>
              <a:t>. Точность    речи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2757" y="1349829"/>
            <a:ext cx="9877777" cy="477633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000" b="1" dirty="0">
                <a:solidFill>
                  <a:schemeClr val="bg1"/>
                </a:solidFill>
              </a:rPr>
              <a:t>Точность речи обеспечивает взаимопонимание людей в наибольшей степени.</a:t>
            </a:r>
          </a:p>
          <a:p>
            <a:pPr>
              <a:lnSpc>
                <a:spcPct val="80000"/>
              </a:lnSpc>
            </a:pPr>
            <a:r>
              <a:rPr lang="ru-RU" sz="2000" b="1" dirty="0">
                <a:solidFill>
                  <a:schemeClr val="bg1"/>
                </a:solidFill>
              </a:rPr>
              <a:t>Для достижения точности речи необходимо знание лексической системы языка, в которую входят:</a:t>
            </a:r>
          </a:p>
          <a:p>
            <a:pPr lvl="1"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</a:rPr>
              <a:t>многозначность;</a:t>
            </a:r>
          </a:p>
          <a:p>
            <a:pPr lvl="1"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</a:rPr>
              <a:t>синонимия;</a:t>
            </a:r>
          </a:p>
          <a:p>
            <a:pPr lvl="1"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</a:rPr>
              <a:t>антонимия;</a:t>
            </a:r>
          </a:p>
          <a:p>
            <a:pPr lvl="1"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</a:rPr>
              <a:t>омонимия;</a:t>
            </a:r>
          </a:p>
          <a:p>
            <a:pPr lvl="1">
              <a:lnSpc>
                <a:spcPct val="80000"/>
              </a:lnSpc>
            </a:pPr>
            <a:r>
              <a:rPr lang="ru-RU" sz="2000" dirty="0" err="1">
                <a:solidFill>
                  <a:schemeClr val="bg1"/>
                </a:solidFill>
              </a:rPr>
              <a:t>паронимия</a:t>
            </a:r>
            <a:endParaRPr lang="ru-RU" sz="2000" dirty="0">
              <a:solidFill>
                <a:schemeClr val="bg1"/>
              </a:solidFill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ru-RU" sz="3600" b="1" dirty="0">
                <a:solidFill>
                  <a:srgbClr val="00B050"/>
                </a:solidFill>
              </a:rPr>
              <a:t>ЗАПОМНИ! 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</a:rPr>
              <a:t>Самое главное - выбрать нужное слово, которое бы больше всего соответствовало явлению действительности и отражало бы отношение говорящего к этому явлению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46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b="1" dirty="0"/>
              <a:t>ЗАПОМНИ! </a:t>
            </a:r>
          </a:p>
          <a:p>
            <a:pPr>
              <a:lnSpc>
                <a:spcPct val="90000"/>
              </a:lnSpc>
            </a:pPr>
            <a:r>
              <a:rPr lang="ru-RU" dirty="0"/>
              <a:t>Фигурный пряник – фигуристый человек – фигуральный смысл.</a:t>
            </a:r>
          </a:p>
          <a:p>
            <a:pPr>
              <a:lnSpc>
                <a:spcPct val="90000"/>
              </a:lnSpc>
            </a:pPr>
            <a:r>
              <a:rPr lang="ru-RU" dirty="0"/>
              <a:t>Складной нож– складчатая юбка  – складское помещение.</a:t>
            </a:r>
          </a:p>
          <a:p>
            <a:pPr>
              <a:lnSpc>
                <a:spcPct val="90000"/>
              </a:lnSpc>
            </a:pPr>
            <a:r>
              <a:rPr lang="ru-RU" dirty="0"/>
              <a:t>Командированный служащий – командировочное удостоверение.</a:t>
            </a:r>
          </a:p>
          <a:p>
            <a:pPr>
              <a:lnSpc>
                <a:spcPct val="90000"/>
              </a:lnSpc>
            </a:pPr>
            <a:r>
              <a:rPr lang="ru-RU" dirty="0"/>
              <a:t>Одеть </a:t>
            </a:r>
            <a:r>
              <a:rPr lang="ru-RU" b="1" dirty="0"/>
              <a:t>(КОГО-ТО)</a:t>
            </a:r>
            <a:r>
              <a:rPr lang="ru-RU" dirty="0"/>
              <a:t> – надеть  </a:t>
            </a:r>
            <a:r>
              <a:rPr lang="ru-RU" b="1" dirty="0"/>
              <a:t>(ЧТО-ТО).</a:t>
            </a:r>
          </a:p>
          <a:p>
            <a:pPr>
              <a:lnSpc>
                <a:spcPct val="90000"/>
              </a:lnSpc>
            </a:pPr>
            <a:r>
              <a:rPr lang="ru-RU" dirty="0"/>
              <a:t>Эффектный жест – эффективный  труд.</a:t>
            </a:r>
          </a:p>
          <a:p>
            <a:pPr>
              <a:lnSpc>
                <a:spcPct val="90000"/>
              </a:lnSpc>
            </a:pPr>
            <a:r>
              <a:rPr lang="ru-RU" dirty="0"/>
              <a:t>Представить к награде – предоставить слово.</a:t>
            </a:r>
          </a:p>
          <a:p>
            <a:pPr>
              <a:lnSpc>
                <a:spcPct val="90000"/>
              </a:lnSpc>
            </a:pPr>
            <a:r>
              <a:rPr lang="ru-RU" dirty="0"/>
              <a:t>Абонент телефонной связи  – концертный  абонемент.</a:t>
            </a:r>
          </a:p>
          <a:p>
            <a:pPr>
              <a:lnSpc>
                <a:spcPct val="90000"/>
              </a:lnSpc>
            </a:pPr>
            <a:r>
              <a:rPr lang="ru-RU" dirty="0"/>
              <a:t>Жилой комплекс  – жилищный вопрос           и многие другие.</a:t>
            </a:r>
          </a:p>
          <a:p>
            <a:pPr algn="ctr">
              <a:lnSpc>
                <a:spcPct val="90000"/>
              </a:lnSpc>
              <a:buNone/>
            </a:pPr>
            <a:r>
              <a:rPr lang="ru-RU" b="1" dirty="0"/>
              <a:t>ЗАПОМНИ! </a:t>
            </a:r>
          </a:p>
          <a:p>
            <a:pPr>
              <a:lnSpc>
                <a:spcPct val="90000"/>
              </a:lnSpc>
              <a:buNone/>
            </a:pPr>
            <a:r>
              <a:rPr lang="ru-RU" b="1" dirty="0"/>
              <a:t>В случае затруднения обращайся к словарю паронимов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Особенно много нарушений точности речи вызывает  у носителей русского языка </a:t>
            </a:r>
            <a:r>
              <a:rPr lang="ru-RU" sz="2800" b="1" dirty="0" smtClean="0">
                <a:solidFill>
                  <a:schemeClr val="tx1"/>
                </a:solidFill>
              </a:rPr>
              <a:t>паронимы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>
                <a:solidFill>
                  <a:schemeClr val="tx1"/>
                </a:solidFill>
              </a:rPr>
              <a:t>(слова близкие по звучанию, но разные по значению. </a:t>
            </a:r>
            <a:br>
              <a:rPr lang="ru-RU" sz="2800" b="1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Например, плодовый - плодовитый).</a:t>
            </a:r>
          </a:p>
        </p:txBody>
      </p:sp>
    </p:spTree>
    <p:extLst>
      <p:ext uri="{BB962C8B-B14F-4D97-AF65-F5344CB8AC3E}">
        <p14:creationId xmlns:p14="http://schemas.microsoft.com/office/powerpoint/2010/main" val="1170054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2757" y="1278730"/>
            <a:ext cx="9877777" cy="55792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b="1" u="sng" dirty="0"/>
              <a:t>ЛОГИЧНОСТЬ РЕЧИ</a:t>
            </a:r>
            <a:r>
              <a:rPr lang="ru-RU" b="1" dirty="0"/>
              <a:t> – </a:t>
            </a:r>
            <a:r>
              <a:rPr lang="ru-RU" b="1" dirty="0" smtClean="0"/>
              <a:t> </a:t>
            </a:r>
            <a:r>
              <a:rPr lang="ru-RU" sz="2000" b="1" dirty="0" smtClean="0"/>
              <a:t>свойство </a:t>
            </a:r>
            <a:r>
              <a:rPr lang="ru-RU" sz="2000" b="1" dirty="0"/>
              <a:t>речи, предполагающее последовательное, ясное , непротиворечивое высказывание.</a:t>
            </a:r>
          </a:p>
          <a:p>
            <a:pPr>
              <a:lnSpc>
                <a:spcPct val="90000"/>
              </a:lnSpc>
            </a:pPr>
            <a:r>
              <a:rPr lang="ru-RU" dirty="0"/>
              <a:t>Логичность достигается лексическими и синтаксическими средствами.</a:t>
            </a:r>
          </a:p>
          <a:p>
            <a:pPr>
              <a:lnSpc>
                <a:spcPct val="90000"/>
              </a:lnSpc>
            </a:pPr>
            <a:r>
              <a:rPr lang="ru-RU" dirty="0"/>
              <a:t>Нарушение логичности, порой, приводит к абсурдности.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ru-RU" b="1" dirty="0">
                <a:solidFill>
                  <a:srgbClr val="C00000"/>
                </a:solidFill>
              </a:rPr>
              <a:t>ПОНАБЛЮДАЙ!</a:t>
            </a:r>
          </a:p>
          <a:p>
            <a:pPr>
              <a:lnSpc>
                <a:spcPct val="90000"/>
              </a:lnSpc>
            </a:pPr>
            <a:r>
              <a:rPr lang="ru-RU" b="1" dirty="0"/>
              <a:t>Старуха </a:t>
            </a:r>
            <a:r>
              <a:rPr lang="ru-RU" b="1" dirty="0" err="1"/>
              <a:t>Изергиль</a:t>
            </a:r>
            <a:r>
              <a:rPr lang="ru-RU" b="1" dirty="0"/>
              <a:t> была молода и красива</a:t>
            </a:r>
            <a:r>
              <a:rPr lang="ru-RU" dirty="0"/>
              <a:t>.    </a:t>
            </a:r>
            <a:r>
              <a:rPr lang="ru-RU" dirty="0" smtClean="0"/>
              <a:t>(</a:t>
            </a:r>
            <a:r>
              <a:rPr lang="ru-RU" dirty="0"/>
              <a:t>Из школьного сочинения)</a:t>
            </a:r>
          </a:p>
          <a:p>
            <a:pPr>
              <a:lnSpc>
                <a:spcPct val="90000"/>
              </a:lnSpc>
            </a:pPr>
            <a:r>
              <a:rPr lang="ru-RU" b="1" dirty="0"/>
              <a:t>Жирные волосы доставляют много неприятностей. Избавиться от них поможет препарат….  (</a:t>
            </a:r>
            <a:r>
              <a:rPr lang="ru-RU" dirty="0"/>
              <a:t>Из рекламы</a:t>
            </a:r>
            <a:r>
              <a:rPr lang="ru-RU" b="1" dirty="0"/>
              <a:t>)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ru-RU" b="1" dirty="0">
                <a:solidFill>
                  <a:srgbClr val="C00000"/>
                </a:solidFill>
              </a:rPr>
              <a:t>ЗАПОМНИ!</a:t>
            </a:r>
          </a:p>
          <a:p>
            <a:pPr>
              <a:lnSpc>
                <a:spcPct val="90000"/>
              </a:lnSpc>
            </a:pPr>
            <a:r>
              <a:rPr lang="ru-RU" sz="2000" b="1" dirty="0"/>
              <a:t>Важным условием логичности является правильный порядок слов, который предполагает, чтобы важная информация располагалась в конце предложения.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chemeClr val="tx1"/>
                </a:solidFill>
              </a:rPr>
              <a:t>III</a:t>
            </a:r>
            <a:r>
              <a:rPr lang="ru-RU" b="1" u="sng" dirty="0">
                <a:solidFill>
                  <a:schemeClr val="tx1"/>
                </a:solidFill>
              </a:rPr>
              <a:t>.  ЛОГИЧНОСТЬ РЕЧИ 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Picture 5" descr="J02351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7326" y="158975"/>
            <a:ext cx="1590675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39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9 0.06435 L 0.00469 -0.2689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2757" y="1582056"/>
            <a:ext cx="9877777" cy="5021943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Чистота речи –</a:t>
            </a:r>
            <a:r>
              <a:rPr lang="ru-RU" dirty="0"/>
              <a:t> отсутствие в речи чужеродных литературному языку элементов, «сорняков» и элементов языка, отвергаемых нормами нравственности.</a:t>
            </a:r>
          </a:p>
          <a:p>
            <a:r>
              <a:rPr lang="ru-RU" dirty="0"/>
              <a:t>Что же засоряет нашу речь?</a:t>
            </a:r>
          </a:p>
          <a:p>
            <a:r>
              <a:rPr lang="ru-RU" dirty="0"/>
              <a:t>Во-первых, </a:t>
            </a:r>
            <a:r>
              <a:rPr lang="ru-RU" b="1" dirty="0"/>
              <a:t>диалектизмы. </a:t>
            </a:r>
            <a:r>
              <a:rPr lang="ru-RU" dirty="0"/>
              <a:t>В нашей местности это такие слова:</a:t>
            </a:r>
            <a:r>
              <a:rPr lang="ru-RU" b="1" dirty="0"/>
              <a:t> </a:t>
            </a:r>
            <a:r>
              <a:rPr lang="ru-RU" b="1" dirty="0" err="1"/>
              <a:t>пинжак</a:t>
            </a:r>
            <a:r>
              <a:rPr lang="ru-RU" b="1" dirty="0"/>
              <a:t>, </a:t>
            </a:r>
            <a:r>
              <a:rPr lang="ru-RU" b="1" dirty="0" err="1"/>
              <a:t>кажный</a:t>
            </a:r>
            <a:r>
              <a:rPr lang="ru-RU" b="1" dirty="0"/>
              <a:t>, </a:t>
            </a:r>
            <a:r>
              <a:rPr lang="ru-RU" b="1" dirty="0" err="1"/>
              <a:t>кряжовнык</a:t>
            </a:r>
            <a:r>
              <a:rPr lang="ru-RU" b="1" dirty="0"/>
              <a:t>, ось (вот) и др.</a:t>
            </a:r>
          </a:p>
          <a:p>
            <a:r>
              <a:rPr lang="ru-RU" dirty="0"/>
              <a:t>Во-вторых,</a:t>
            </a:r>
            <a:r>
              <a:rPr lang="ru-RU" b="1" dirty="0"/>
              <a:t> просторечные слова </a:t>
            </a:r>
            <a:r>
              <a:rPr lang="ru-RU" dirty="0"/>
              <a:t>типа:</a:t>
            </a:r>
            <a:r>
              <a:rPr lang="ru-RU" b="1" dirty="0"/>
              <a:t> толкучка, удумать, директорша, </a:t>
            </a:r>
            <a:r>
              <a:rPr lang="ru-RU" b="1" dirty="0" err="1"/>
              <a:t>торгашка</a:t>
            </a:r>
            <a:r>
              <a:rPr lang="ru-RU" b="1" dirty="0"/>
              <a:t>, врачиха, учительша, мозговать и пр.</a:t>
            </a:r>
          </a:p>
          <a:p>
            <a:r>
              <a:rPr lang="ru-RU" dirty="0"/>
              <a:t>В-третьих,</a:t>
            </a:r>
            <a:r>
              <a:rPr lang="ru-RU" b="1" dirty="0"/>
              <a:t> жаргонные слова и выражения, </a:t>
            </a:r>
            <a:r>
              <a:rPr lang="ru-RU" dirty="0"/>
              <a:t>которые в последнее время прочно вошли в лексикон молодёжи:  </a:t>
            </a:r>
            <a:r>
              <a:rPr lang="ru-RU" b="1" dirty="0"/>
              <a:t>клёво, </a:t>
            </a:r>
            <a:r>
              <a:rPr lang="ru-RU" b="1" dirty="0" err="1"/>
              <a:t>чувиха</a:t>
            </a:r>
            <a:r>
              <a:rPr lang="ru-RU" b="1" dirty="0"/>
              <a:t>, блин, </a:t>
            </a:r>
            <a:r>
              <a:rPr lang="ru-RU" b="1" dirty="0" err="1"/>
              <a:t>офигеть</a:t>
            </a:r>
            <a:r>
              <a:rPr lang="ru-RU" b="1" dirty="0"/>
              <a:t> (</a:t>
            </a:r>
            <a:r>
              <a:rPr lang="ru-RU" b="1" dirty="0" err="1"/>
              <a:t>офигенный</a:t>
            </a:r>
            <a:r>
              <a:rPr lang="ru-RU" b="1" dirty="0"/>
              <a:t>, фигня и пр. части речи).</a:t>
            </a:r>
          </a:p>
          <a:p>
            <a:r>
              <a:rPr lang="ru-RU" dirty="0"/>
              <a:t>В-четвёртых, чрезмерное употребление </a:t>
            </a:r>
            <a:r>
              <a:rPr lang="ru-RU" b="1" dirty="0"/>
              <a:t>варваризмов </a:t>
            </a:r>
            <a:r>
              <a:rPr lang="ru-RU" dirty="0"/>
              <a:t>(иноязычных слов, не переводимых на русский язык): </a:t>
            </a:r>
            <a:r>
              <a:rPr lang="ru-RU" b="1" dirty="0" err="1"/>
              <a:t>о</a:t>
            </a:r>
            <a:r>
              <a:rPr lang="ru-RU" b="1" baseline="30000" dirty="0" err="1"/>
              <a:t>,</a:t>
            </a:r>
            <a:r>
              <a:rPr lang="ru-RU" b="1" dirty="0" err="1"/>
              <a:t>кей</a:t>
            </a:r>
            <a:r>
              <a:rPr lang="ru-RU" b="1" dirty="0"/>
              <a:t>, тет-а-тет</a:t>
            </a:r>
            <a:r>
              <a:rPr lang="ru-RU" dirty="0"/>
              <a:t> и пр.</a:t>
            </a:r>
          </a:p>
          <a:p>
            <a:r>
              <a:rPr lang="ru-RU" dirty="0"/>
              <a:t>В-пятых, </a:t>
            </a:r>
            <a:r>
              <a:rPr lang="ru-RU" b="1" dirty="0"/>
              <a:t>слова-паразиты,</a:t>
            </a:r>
            <a:r>
              <a:rPr lang="ru-RU" dirty="0"/>
              <a:t> навязчиво, без надобности употребляемые слова и выражения: </a:t>
            </a:r>
            <a:r>
              <a:rPr lang="ru-RU" b="1" dirty="0"/>
              <a:t>значит, ну, это, вот, э, это самое, понимаешь и др.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en-US" u="sng" dirty="0">
                <a:solidFill>
                  <a:schemeClr val="tx1"/>
                </a:solidFill>
              </a:rPr>
              <a:t>IV</a:t>
            </a:r>
            <a:r>
              <a:rPr lang="ru-RU" u="sng" dirty="0">
                <a:solidFill>
                  <a:schemeClr val="tx1"/>
                </a:solidFill>
              </a:rPr>
              <a:t>. ЧИСТОТА РЕЧИ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32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b="1" dirty="0">
                <a:solidFill>
                  <a:schemeClr val="tx1"/>
                </a:solidFill>
              </a:rPr>
              <a:t>КУЛЬТУРА РЕЧИ — это умение правильно, точно и ясно выражать свои мысли. Правильная речь соответствует принятым в литературном языке (в художественной литературе, в сценической речи, на радио и телевидении и т. п.) правилам произношения, словоупотребления и грамматики.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2800" dirty="0"/>
              <a:t>По словам А. М. Горького, языковая малограмотность всегда является признаком низкой общей культуры человека. 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5505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59557" y="1557866"/>
            <a:ext cx="10390614" cy="514773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dirty="0"/>
              <a:t>Богатство речи –это такое качество, которое предполагает максимальное использование языковых средств в речи.</a:t>
            </a:r>
          </a:p>
          <a:p>
            <a:pPr>
              <a:lnSpc>
                <a:spcPct val="90000"/>
              </a:lnSpc>
            </a:pPr>
            <a:r>
              <a:rPr lang="ru-RU" dirty="0"/>
              <a:t>Отсутствие богатства речи проявляется в использовании одних и тех же слов при характеристике различных явлений, в незнании возможностей внутрисистемных отношений в лексике русского языка (многозначности, синонимии, омонимии и пр.)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ru-RU" b="1" dirty="0" smtClean="0">
                <a:solidFill>
                  <a:srgbClr val="C00000"/>
                </a:solidFill>
              </a:rPr>
              <a:t> ПОНАБЛЮДАЙТЕ</a:t>
            </a:r>
            <a:r>
              <a:rPr lang="ru-RU" b="1" dirty="0">
                <a:solidFill>
                  <a:srgbClr val="C00000"/>
                </a:solidFill>
              </a:rPr>
              <a:t>!</a:t>
            </a:r>
          </a:p>
          <a:p>
            <a:pPr>
              <a:lnSpc>
                <a:spcPct val="90000"/>
              </a:lnSpc>
            </a:pPr>
            <a:r>
              <a:rPr lang="ru-RU" dirty="0"/>
              <a:t>Ниже своих возможностей </a:t>
            </a:r>
            <a:r>
              <a:rPr lang="ru-RU" b="1" u="sng" dirty="0"/>
              <a:t>работают работники</a:t>
            </a:r>
            <a:r>
              <a:rPr lang="ru-RU" dirty="0"/>
              <a:t> бумажной фабрики.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dirty="0" smtClean="0"/>
              <a:t> В данном случае одно </a:t>
            </a:r>
            <a:r>
              <a:rPr lang="ru-RU" dirty="0"/>
              <a:t>из слов можно заменить СИНОНИМОМ – </a:t>
            </a:r>
            <a:r>
              <a:rPr lang="ru-RU" b="1" dirty="0"/>
              <a:t>трудятся работники, работают трудящиеся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tx1"/>
                </a:solidFill>
              </a:rPr>
              <a:t>V</a:t>
            </a:r>
            <a:r>
              <a:rPr lang="ru-RU" u="sng" dirty="0">
                <a:solidFill>
                  <a:schemeClr val="tx1"/>
                </a:solidFill>
              </a:rPr>
              <a:t>. БОГАТСТВО РЕЧИ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8948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2757" y="1857828"/>
            <a:ext cx="9877777" cy="500017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600" dirty="0" smtClean="0"/>
              <a:t>  </a:t>
            </a:r>
            <a:r>
              <a:rPr lang="ru-RU" sz="2600" b="1" dirty="0" smtClean="0"/>
              <a:t>Выразительной </a:t>
            </a:r>
            <a:r>
              <a:rPr lang="ru-RU" sz="2600" b="1" dirty="0"/>
              <a:t>считается яркая, образная, выделяющаяся на общем фоне речь.</a:t>
            </a:r>
          </a:p>
          <a:p>
            <a:pPr>
              <a:lnSpc>
                <a:spcPct val="90000"/>
              </a:lnSpc>
            </a:pPr>
            <a:r>
              <a:rPr lang="ru-RU" sz="2600" b="1" dirty="0"/>
              <a:t>Существуют определённые условия, которые делают речь выразительной:</a:t>
            </a:r>
          </a:p>
          <a:p>
            <a:pPr lvl="1">
              <a:lnSpc>
                <a:spcPct val="90000"/>
              </a:lnSpc>
            </a:pPr>
            <a:r>
              <a:rPr lang="ru-RU" b="1" dirty="0"/>
              <a:t>Самостоятельность мышления (шпаргалочное мышление или  шаблонное чувство оратора, лектора или учителя никогда не вызовут интереса у слушателя).</a:t>
            </a:r>
          </a:p>
          <a:p>
            <a:pPr lvl="1">
              <a:lnSpc>
                <a:spcPct val="90000"/>
              </a:lnSpc>
            </a:pPr>
            <a:r>
              <a:rPr lang="ru-RU" b="1" dirty="0"/>
              <a:t>Неравнодушие, взволнованность говорящего, способны вызвать соответствующую реакцию слушателей, поддержать их внимание.</a:t>
            </a:r>
          </a:p>
          <a:p>
            <a:pPr lvl="1">
              <a:lnSpc>
                <a:spcPct val="90000"/>
              </a:lnSpc>
            </a:pPr>
            <a:r>
              <a:rPr lang="ru-RU" b="1" dirty="0"/>
              <a:t>Хорошее знание функциональных стилей русского литературного языка.</a:t>
            </a:r>
          </a:p>
          <a:p>
            <a:pPr lvl="1">
              <a:lnSpc>
                <a:spcPct val="90000"/>
              </a:lnSpc>
            </a:pPr>
            <a:r>
              <a:rPr lang="ru-RU" b="1" dirty="0"/>
              <a:t>Хорошее знание изобразительно-выразительных средств  языка.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VI</a:t>
            </a:r>
            <a:r>
              <a:rPr lang="ru-RU" b="1" dirty="0">
                <a:solidFill>
                  <a:schemeClr val="tx1"/>
                </a:solidFill>
              </a:rPr>
              <a:t>. ВЫРАЗИТЕЛЬНОСТЬ РЕЧИ</a:t>
            </a:r>
          </a:p>
        </p:txBody>
      </p:sp>
      <p:pic>
        <p:nvPicPr>
          <p:cNvPr id="4" name="Picture 9" descr="J019542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2057" y="522514"/>
            <a:ext cx="15049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077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dirty="0"/>
              <a:t>Эпитеты (красная девица, грустное небо, надоедливый дождь и пр.).</a:t>
            </a:r>
          </a:p>
          <a:p>
            <a:pPr>
              <a:lnSpc>
                <a:spcPct val="80000"/>
              </a:lnSpc>
            </a:pPr>
            <a:r>
              <a:rPr lang="ru-RU" dirty="0"/>
              <a:t>Метафоры ( полёт мысли, пожар души, цены кусаются и пр.).</a:t>
            </a:r>
          </a:p>
          <a:p>
            <a:pPr>
              <a:lnSpc>
                <a:spcPct val="80000"/>
              </a:lnSpc>
            </a:pPr>
            <a:r>
              <a:rPr lang="ru-RU" dirty="0"/>
              <a:t>Метонимия ( АУДИТОРИЯ не приняла оратора, ШКОЛА вышла на субботник и пр.)</a:t>
            </a:r>
          </a:p>
          <a:p>
            <a:pPr>
              <a:lnSpc>
                <a:spcPct val="80000"/>
              </a:lnSpc>
            </a:pPr>
            <a:r>
              <a:rPr lang="ru-RU" dirty="0"/>
              <a:t>Синекдоха ( У него своя РУКА в прокуратуре).</a:t>
            </a:r>
          </a:p>
          <a:p>
            <a:pPr>
              <a:lnSpc>
                <a:spcPct val="80000"/>
              </a:lnSpc>
            </a:pPr>
            <a:r>
              <a:rPr lang="ru-RU" dirty="0"/>
              <a:t>Сравнение (едет, как черепаха).</a:t>
            </a:r>
          </a:p>
          <a:p>
            <a:pPr>
              <a:lnSpc>
                <a:spcPct val="80000"/>
              </a:lnSpc>
            </a:pPr>
            <a:r>
              <a:rPr lang="ru-RU" dirty="0"/>
              <a:t>Гипербола (ТЫСЯЧУ РАЗ предупреждали)</a:t>
            </a:r>
          </a:p>
          <a:p>
            <a:pPr>
              <a:lnSpc>
                <a:spcPct val="80000"/>
              </a:lnSpc>
            </a:pPr>
            <a:r>
              <a:rPr lang="ru-RU" dirty="0"/>
              <a:t>Литота (не лишён юмора, не без помощи)</a:t>
            </a:r>
          </a:p>
          <a:p>
            <a:pPr>
              <a:lnSpc>
                <a:spcPct val="80000"/>
              </a:lnSpc>
            </a:pPr>
            <a:r>
              <a:rPr lang="ru-RU" dirty="0"/>
              <a:t>Пословицы и поговорки.</a:t>
            </a:r>
          </a:p>
          <a:p>
            <a:pPr>
              <a:lnSpc>
                <a:spcPct val="80000"/>
              </a:lnSpc>
            </a:pPr>
            <a:r>
              <a:rPr lang="ru-RU" dirty="0"/>
              <a:t>Крылатые выражения  (фразеологизмы)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Изобразительно-выразительные    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           средства  </a:t>
            </a:r>
            <a:r>
              <a:rPr lang="ru-RU" b="1" dirty="0" smtClean="0">
                <a:solidFill>
                  <a:schemeClr val="tx1"/>
                </a:solidFill>
              </a:rPr>
              <a:t>языка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3084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2757" y="1814286"/>
            <a:ext cx="9877777" cy="492034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b="1" u="sng" dirty="0"/>
              <a:t>1.Расставь ударение в </a:t>
            </a:r>
            <a:r>
              <a:rPr lang="ru-RU" b="1" u="sng" dirty="0" smtClean="0"/>
              <a:t>словах  (ВЫДЕЛИ КУРСИВОМ БУКВУ ПОД УДАРЕНИЕМ) :</a:t>
            </a:r>
            <a:r>
              <a:rPr lang="ru-RU" dirty="0" smtClean="0"/>
              <a:t> </a:t>
            </a:r>
            <a:endParaRPr lang="ru-RU" dirty="0"/>
          </a:p>
          <a:p>
            <a:pPr marL="0" indent="0" algn="ctr">
              <a:lnSpc>
                <a:spcPct val="80000"/>
              </a:lnSpc>
              <a:buNone/>
            </a:pPr>
            <a:r>
              <a:rPr lang="ru-RU" dirty="0" smtClean="0"/>
              <a:t>ЗВОНИТ,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ru-RU" dirty="0" smtClean="0"/>
              <a:t> </a:t>
            </a:r>
            <a:r>
              <a:rPr lang="ru-RU" dirty="0"/>
              <a:t>КАТАЛОГ, </a:t>
            </a:r>
            <a:endParaRPr lang="ru-RU" dirty="0" smtClean="0"/>
          </a:p>
          <a:p>
            <a:pPr marL="0" indent="0" algn="ctr">
              <a:lnSpc>
                <a:spcPct val="80000"/>
              </a:lnSpc>
              <a:buNone/>
            </a:pPr>
            <a:r>
              <a:rPr lang="ru-RU" dirty="0" smtClean="0"/>
              <a:t>    ВОДОПРОВОД,</a:t>
            </a:r>
          </a:p>
          <a:p>
            <a:pPr algn="ctr">
              <a:lnSpc>
                <a:spcPct val="80000"/>
              </a:lnSpc>
              <a:buNone/>
            </a:pPr>
            <a:r>
              <a:rPr lang="ru-RU" dirty="0" smtClean="0"/>
              <a:t>ПОВТОРИТ,</a:t>
            </a:r>
          </a:p>
          <a:p>
            <a:pPr algn="ctr">
              <a:lnSpc>
                <a:spcPct val="80000"/>
              </a:lnSpc>
              <a:buNone/>
            </a:pPr>
            <a:r>
              <a:rPr lang="ru-RU" dirty="0" smtClean="0"/>
              <a:t>КРАПИВА</a:t>
            </a:r>
            <a:r>
              <a:rPr lang="ru-RU" dirty="0"/>
              <a:t>, </a:t>
            </a:r>
            <a:endParaRPr lang="ru-RU" dirty="0" smtClean="0"/>
          </a:p>
          <a:p>
            <a:pPr algn="ctr">
              <a:lnSpc>
                <a:spcPct val="80000"/>
              </a:lnSpc>
              <a:buNone/>
            </a:pPr>
            <a:r>
              <a:rPr lang="ru-RU" dirty="0" smtClean="0"/>
              <a:t>СВЕКЛА, </a:t>
            </a:r>
          </a:p>
          <a:p>
            <a:pPr algn="ctr">
              <a:lnSpc>
                <a:spcPct val="80000"/>
              </a:lnSpc>
              <a:buNone/>
            </a:pPr>
            <a:r>
              <a:rPr lang="ru-RU" dirty="0" smtClean="0"/>
              <a:t>КВАРТАЛ, </a:t>
            </a:r>
          </a:p>
          <a:p>
            <a:pPr algn="ctr">
              <a:lnSpc>
                <a:spcPct val="80000"/>
              </a:lnSpc>
              <a:buNone/>
            </a:pPr>
            <a:r>
              <a:rPr lang="ru-RU" dirty="0" smtClean="0"/>
              <a:t>КИЛОМЕТР, </a:t>
            </a:r>
          </a:p>
          <a:p>
            <a:pPr algn="ctr">
              <a:lnSpc>
                <a:spcPct val="80000"/>
              </a:lnSpc>
              <a:buNone/>
            </a:pPr>
            <a:r>
              <a:rPr lang="ru-RU" dirty="0" smtClean="0"/>
              <a:t>СРЕДСТВА,</a:t>
            </a:r>
          </a:p>
          <a:p>
            <a:pPr algn="ctr">
              <a:lnSpc>
                <a:spcPct val="80000"/>
              </a:lnSpc>
              <a:buNone/>
            </a:pPr>
            <a:r>
              <a:rPr lang="ru-RU" dirty="0" smtClean="0"/>
              <a:t>ТОРТЫ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Задание № 1 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0737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01500" y="1277257"/>
            <a:ext cx="10709929" cy="5689599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ru-RU" sz="3800" b="1" u="sng" dirty="0" smtClean="0"/>
              <a:t> </a:t>
            </a:r>
            <a:r>
              <a:rPr lang="ru-RU" sz="3800" b="1" u="sng" dirty="0"/>
              <a:t>Исправьте  ошибки в предложениях: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В буфете продавались пирожки с </a:t>
            </a:r>
            <a:r>
              <a:rPr lang="ru-RU" sz="4400" dirty="0" err="1"/>
              <a:t>повидлой</a:t>
            </a:r>
            <a:r>
              <a:rPr lang="ru-RU" sz="4400" dirty="0"/>
              <a:t>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У меня нет с собой запасной пары носок.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У меня две пары новых туфлей.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Мы купили красивую тюль.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Гости пили вкусное кофе.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Нельзя допускать тесного общения с собакой детей.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Он приходит со школы рано.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Граждан, имеющих собак, просьба выводить в намордниках.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Прошу оплатить за проезд.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Я одела новую блузку.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Достоинством этого произведения является калорийный язык.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Работа замедлялась благодаря несобранности группы и плохой погоды.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Илья Ильич Обломов целыми днями </a:t>
            </a:r>
            <a:r>
              <a:rPr lang="ru-RU" sz="4400" dirty="0" err="1"/>
              <a:t>кемарил</a:t>
            </a:r>
            <a:r>
              <a:rPr lang="ru-RU" sz="4400" dirty="0"/>
              <a:t> на своём диване.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Онегин ехал на свою фазенду.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Мы </a:t>
            </a:r>
            <a:r>
              <a:rPr lang="ru-RU" sz="4400" dirty="0" err="1"/>
              <a:t>хочем</a:t>
            </a:r>
            <a:r>
              <a:rPr lang="ru-RU" sz="4400" dirty="0"/>
              <a:t> пойти в лес.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Пошлите скорее домой, дождь начинается.</a:t>
            </a:r>
          </a:p>
          <a:p>
            <a:pPr>
              <a:lnSpc>
                <a:spcPct val="80000"/>
              </a:lnSpc>
            </a:pPr>
            <a:r>
              <a:rPr lang="ru-RU" sz="4400" dirty="0"/>
              <a:t>Жители Калинова живут скучной и однообразной жизнью.</a:t>
            </a:r>
          </a:p>
          <a:p>
            <a:pPr>
              <a:lnSpc>
                <a:spcPct val="80000"/>
              </a:lnSpc>
            </a:pPr>
            <a:endParaRPr lang="ru-RU" sz="3800" dirty="0"/>
          </a:p>
          <a:p>
            <a:pPr>
              <a:lnSpc>
                <a:spcPct val="80000"/>
              </a:lnSpc>
            </a:pPr>
            <a:endParaRPr lang="ru-RU" sz="38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Задание № 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0594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endParaRPr lang="ru-RU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000" b="1" u="sng" dirty="0" smtClean="0"/>
              <a:t>Образуйте </a:t>
            </a:r>
            <a:r>
              <a:rPr lang="ru-RU" sz="4000" b="1" u="sng" dirty="0"/>
              <a:t>форму Им. падежа </a:t>
            </a:r>
            <a:r>
              <a:rPr lang="ru-RU" sz="4000" b="1" u="sng" dirty="0" err="1"/>
              <a:t>Мн.числа</a:t>
            </a:r>
            <a:r>
              <a:rPr lang="ru-RU" sz="4000" b="1" u="sng" dirty="0"/>
              <a:t>:</a:t>
            </a:r>
            <a:r>
              <a:rPr lang="ru-RU" sz="4000" dirty="0"/>
              <a:t>    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ИНСТРУКТОР, ПРОФЕССОР, ИНЖЕНЕР, ТОРТ, УТЁНОК, МАТЬ, ПОВАР, ВОЛОС</a:t>
            </a:r>
          </a:p>
          <a:p>
            <a:pPr>
              <a:lnSpc>
                <a:spcPct val="80000"/>
              </a:lnSpc>
            </a:pPr>
            <a:endParaRPr lang="ru-RU" sz="4000" dirty="0"/>
          </a:p>
          <a:p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Задание № </a:t>
            </a:r>
            <a:r>
              <a:rPr lang="ru-RU" b="1" dirty="0" smtClean="0">
                <a:solidFill>
                  <a:srgbClr val="FF0000"/>
                </a:solidFill>
              </a:rPr>
              <a:t>3 </a:t>
            </a: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8931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Все выполненные задание отправляете на проверку преподавателю по адресу: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35313" y="1799771"/>
            <a:ext cx="7155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C00000"/>
                </a:solidFill>
                <a:hlinkClick r:id="rId2"/>
              </a:rPr>
              <a:t>Chinnova-n@mail</a:t>
            </a:r>
            <a:r>
              <a:rPr lang="ru-RU" sz="3600" dirty="0">
                <a:solidFill>
                  <a:srgbClr val="C00000"/>
                </a:solidFill>
                <a:hlinkClick r:id="rId2"/>
              </a:rPr>
              <a:t>.</a:t>
            </a:r>
            <a:r>
              <a:rPr lang="en-US" sz="3600" dirty="0" err="1">
                <a:solidFill>
                  <a:srgbClr val="C00000"/>
                </a:solidFill>
                <a:hlinkClick r:id="rId2"/>
              </a:rPr>
              <a:t>ru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3854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Объект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i="1" dirty="0"/>
              <a:t>Спасибо за внимание!</a:t>
            </a:r>
            <a:endParaRPr lang="ru-RU" sz="7200" i="1" dirty="0" smtClean="0"/>
          </a:p>
        </p:txBody>
      </p:sp>
      <p:sp>
        <p:nvSpPr>
          <p:cNvPr id="48130" name="Заголовок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05710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7030A0"/>
                </a:solidFill>
              </a:rPr>
              <a:t>Введение</a:t>
            </a:r>
            <a:endParaRPr lang="ru-RU" sz="6000" b="1" dirty="0">
              <a:solidFill>
                <a:srgbClr val="7030A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2510971" y="1698171"/>
            <a:ext cx="9681029" cy="497839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ru-RU" dirty="0"/>
              <a:t> </a:t>
            </a:r>
            <a:r>
              <a:rPr lang="ru-RU" sz="2900" b="1" dirty="0"/>
              <a:t>С раннего детства и до глубокой старости вся жизнь человека связана с языком.</a:t>
            </a:r>
          </a:p>
          <a:p>
            <a:pPr>
              <a:lnSpc>
                <a:spcPct val="80000"/>
              </a:lnSpc>
            </a:pPr>
            <a:r>
              <a:rPr lang="ru-RU" sz="2900" b="1" dirty="0"/>
              <a:t> Маленьких детей учат говорить: правильно произносить первые звуки, слова, строить предложения.</a:t>
            </a:r>
          </a:p>
          <a:p>
            <a:pPr>
              <a:lnSpc>
                <a:spcPct val="80000"/>
              </a:lnSpc>
            </a:pPr>
            <a:r>
              <a:rPr lang="ru-RU" sz="2900" b="1" dirty="0"/>
              <a:t>Становясь взрослыми, люди, зачастую, перестают следить за своей речью, небрежно обращаются со словом. </a:t>
            </a:r>
          </a:p>
          <a:p>
            <a:pPr>
              <a:lnSpc>
                <a:spcPct val="80000"/>
              </a:lnSpc>
            </a:pPr>
            <a:r>
              <a:rPr lang="ru-RU" sz="2900" b="1" dirty="0"/>
              <a:t>И как результат этого - речь носителей современного русского языка скудеет, беднеет.</a:t>
            </a:r>
          </a:p>
          <a:p>
            <a:pPr>
              <a:lnSpc>
                <a:spcPct val="80000"/>
              </a:lnSpc>
            </a:pPr>
            <a:r>
              <a:rPr lang="ru-RU" sz="2900" b="1" dirty="0"/>
              <a:t>В языке появляется много  штампов, канцеляризмов, жаргона,  слов- «паразитов».</a:t>
            </a:r>
          </a:p>
          <a:p>
            <a:pPr>
              <a:lnSpc>
                <a:spcPct val="80000"/>
              </a:lnSpc>
            </a:pPr>
            <a:r>
              <a:rPr lang="ru-RU" sz="2900" b="1" dirty="0"/>
              <a:t>Речь становится открытой для проникновения в неё всевозможного рода «неправильностей». </a:t>
            </a:r>
          </a:p>
          <a:p>
            <a:pPr>
              <a:lnSpc>
                <a:spcPct val="80000"/>
              </a:lnSpc>
            </a:pPr>
            <a:r>
              <a:rPr lang="ru-RU" sz="2900" b="1" dirty="0"/>
              <a:t>Речь утрачивает свои коммуникативные качества, т.е. свойства высказывания, которые способствует лучшему взаимопониманию между людьми.  </a:t>
            </a:r>
          </a:p>
          <a:p>
            <a:pPr>
              <a:lnSpc>
                <a:spcPct val="80000"/>
              </a:lnSpc>
            </a:pPr>
            <a:r>
              <a:rPr lang="ru-RU" sz="2900" b="1" dirty="0"/>
              <a:t>Происходит это во всех социальных слоях нашего общества. </a:t>
            </a:r>
          </a:p>
          <a:p>
            <a:pPr>
              <a:lnSpc>
                <a:spcPct val="80000"/>
              </a:lnSpc>
            </a:pPr>
            <a:r>
              <a:rPr lang="ru-RU" sz="2900" b="1" dirty="0"/>
              <a:t>А ведь именно </a:t>
            </a:r>
            <a:r>
              <a:rPr lang="ru-RU" sz="2900" b="1" dirty="0" err="1"/>
              <a:t>коммуникативность</a:t>
            </a:r>
            <a:r>
              <a:rPr lang="ru-RU" sz="2900" b="1" dirty="0"/>
              <a:t> речи  - залог успеха современного человека.</a:t>
            </a:r>
          </a:p>
          <a:p>
            <a:pPr>
              <a:lnSpc>
                <a:spcPct val="80000"/>
              </a:lnSpc>
            </a:pPr>
            <a:r>
              <a:rPr lang="ru-RU" sz="2900" b="1" dirty="0"/>
              <a:t> Совершенствование коммуникативных качеств речи является в настоящее время чрезвычайно актуальной задачей. </a:t>
            </a:r>
          </a:p>
          <a:p>
            <a:pPr>
              <a:lnSpc>
                <a:spcPct val="80000"/>
              </a:lnSpc>
            </a:pPr>
            <a:r>
              <a:rPr lang="ru-RU" sz="2900" b="1" dirty="0"/>
              <a:t>Как повысить свою речевую </a:t>
            </a:r>
            <a:r>
              <a:rPr lang="ru-RU" sz="2900" b="1" dirty="0" err="1"/>
              <a:t>коммуникативность</a:t>
            </a:r>
            <a:r>
              <a:rPr lang="ru-RU" sz="2900" b="1" dirty="0"/>
              <a:t>? </a:t>
            </a:r>
          </a:p>
          <a:p>
            <a:pPr>
              <a:lnSpc>
                <a:spcPct val="80000"/>
              </a:lnSpc>
            </a:pPr>
            <a:r>
              <a:rPr lang="ru-RU" sz="2900" b="1" dirty="0"/>
              <a:t>Как научиться владеть словом, убеждать людей, воздействовать на них, добиваться от них понимания? </a:t>
            </a:r>
          </a:p>
          <a:p>
            <a:pPr>
              <a:lnSpc>
                <a:spcPct val="80000"/>
              </a:lnSpc>
            </a:pPr>
            <a:r>
              <a:rPr lang="ru-RU" sz="2900" b="1" dirty="0"/>
              <a:t>Как  сделать свою речь правильной, понятной и красивой? </a:t>
            </a:r>
            <a:endParaRPr lang="ru-RU" sz="2900" dirty="0"/>
          </a:p>
        </p:txBody>
      </p:sp>
      <p:pic>
        <p:nvPicPr>
          <p:cNvPr id="6" name="Picture 19" descr="J019542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5427" y="342898"/>
            <a:ext cx="2177143" cy="296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554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высокой речевой культуры: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3200" b="1" i="1" dirty="0" smtClean="0"/>
              <a:t>Правильность, грамотность;</a:t>
            </a:r>
          </a:p>
          <a:p>
            <a:r>
              <a:rPr lang="ru-RU" sz="3200" b="1" i="1" dirty="0" smtClean="0"/>
              <a:t> чистота</a:t>
            </a:r>
          </a:p>
          <a:p>
            <a:pPr marL="0" indent="0" algn="just">
              <a:buNone/>
            </a:pPr>
            <a:r>
              <a:rPr lang="ru-RU" sz="3200" b="1" i="1" dirty="0" smtClean="0"/>
              <a:t> (отсутствие </a:t>
            </a:r>
            <a:r>
              <a:rPr lang="ru-RU" sz="3200" b="1" i="1" dirty="0"/>
              <a:t>слов-паразитов и звуков-паразитов, множества заимствованных слов, сленговых и жаргонных слов, нецензурной </a:t>
            </a:r>
            <a:r>
              <a:rPr lang="ru-RU" sz="3200" b="1" i="1" dirty="0" smtClean="0"/>
              <a:t>лексики);</a:t>
            </a:r>
            <a:endParaRPr lang="ru-RU" sz="3200" b="1" i="1" dirty="0"/>
          </a:p>
          <a:p>
            <a:pPr algn="just"/>
            <a:endParaRPr lang="ru-RU" sz="3200" b="1" i="1" dirty="0" smtClean="0"/>
          </a:p>
          <a:p>
            <a:endParaRPr lang="ru-RU" sz="3200" b="1" i="1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/>
              <a:t>уместность;</a:t>
            </a:r>
          </a:p>
          <a:p>
            <a:r>
              <a:rPr lang="ru-RU" sz="2800" b="1" i="1" dirty="0" smtClean="0"/>
              <a:t> богатство;</a:t>
            </a:r>
          </a:p>
          <a:p>
            <a:r>
              <a:rPr lang="ru-RU" sz="2800" b="1" i="1" dirty="0"/>
              <a:t>л</a:t>
            </a:r>
            <a:r>
              <a:rPr lang="ru-RU" sz="2800" b="1" i="1" dirty="0" smtClean="0"/>
              <a:t>огичность;</a:t>
            </a:r>
          </a:p>
          <a:p>
            <a:r>
              <a:rPr lang="ru-RU" sz="2800" b="1" i="1" dirty="0"/>
              <a:t>т</a:t>
            </a:r>
            <a:r>
              <a:rPr lang="ru-RU" sz="2800" b="1" i="1" dirty="0" smtClean="0"/>
              <a:t>очность;</a:t>
            </a:r>
            <a:endParaRPr lang="ru-RU" sz="2800" b="1" i="1" dirty="0"/>
          </a:p>
          <a:p>
            <a:r>
              <a:rPr lang="ru-RU" sz="2800" b="1" i="1" dirty="0"/>
              <a:t> </a:t>
            </a:r>
            <a:r>
              <a:rPr lang="ru-RU" sz="2800" b="1" i="1" dirty="0" smtClean="0"/>
              <a:t>выразительность.</a:t>
            </a:r>
            <a:endParaRPr lang="ru-RU" sz="2800" b="1" i="1" dirty="0"/>
          </a:p>
          <a:p>
            <a:endParaRPr lang="ru-RU" sz="2800" b="1" i="1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87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Х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отите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чтобы вас  внимательно и с интересом слушали,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</a:rPr>
              <a:t>понимали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?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22" descr="изобр кар2 02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contras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55" t="12996" r="8116" b="8792"/>
          <a:stretch>
            <a:fillRect/>
          </a:stretch>
        </p:blipFill>
        <p:spPr bwMode="auto">
          <a:xfrm>
            <a:off x="561854" y="547341"/>
            <a:ext cx="948432" cy="1029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248229" y="2510287"/>
            <a:ext cx="10943771" cy="358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>
              <a:lnSpc>
                <a:spcPct val="90000"/>
              </a:lnSpc>
            </a:pPr>
            <a:r>
              <a:rPr lang="ru-RU" sz="3600" b="1" dirty="0"/>
              <a:t>Для этого нужно, чтобы ваша речь была ясной и выразительной, логически стройной и убедительной, чистой и живой.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3600" b="1" dirty="0"/>
              <a:t>Вспомните, как А.С. Пушкин писал о своей героине в «Сказке о царе </a:t>
            </a:r>
            <a:r>
              <a:rPr lang="ru-RU" sz="3600" b="1" dirty="0" err="1"/>
              <a:t>Салтане</a:t>
            </a:r>
            <a:r>
              <a:rPr lang="ru-RU" sz="3600" b="1" dirty="0"/>
              <a:t>…»: </a:t>
            </a:r>
          </a:p>
          <a:p>
            <a:pPr lvl="1" eaLnBrk="1" hangingPunct="1">
              <a:lnSpc>
                <a:spcPct val="90000"/>
              </a:lnSpc>
            </a:pPr>
            <a:r>
              <a:rPr lang="ru-RU" sz="3600" b="1" i="1" dirty="0"/>
              <a:t>«А как речь-то говорит, словно реченька журчит».</a:t>
            </a:r>
          </a:p>
        </p:txBody>
      </p:sp>
    </p:spTree>
    <p:extLst>
      <p:ext uri="{BB962C8B-B14F-4D97-AF65-F5344CB8AC3E}">
        <p14:creationId xmlns:p14="http://schemas.microsoft.com/office/powerpoint/2010/main" val="424137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0.05555 L 1.38778E-17 0.6333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0.63333 L 0.85833 0.6444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17" y="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2757" y="2046514"/>
            <a:ext cx="9877777" cy="4079649"/>
          </a:xfrm>
        </p:spPr>
        <p:txBody>
          <a:bodyPr>
            <a:normAutofit/>
          </a:bodyPr>
          <a:lstStyle/>
          <a:p>
            <a:pPr marL="495300" indent="-495300"/>
            <a:r>
              <a:rPr lang="ru-RU" b="1" u="sng" dirty="0"/>
              <a:t>Правильность речи</a:t>
            </a:r>
            <a:r>
              <a:rPr lang="ru-RU" dirty="0"/>
              <a:t> – это качество, при котором обеспечивается соответствие нашей речи нормам русского литературного языка.</a:t>
            </a:r>
          </a:p>
          <a:p>
            <a:pPr marL="495300" indent="-495300"/>
            <a:r>
              <a:rPr lang="ru-RU" b="1" u="sng" dirty="0"/>
              <a:t>Норма –</a:t>
            </a:r>
            <a:r>
              <a:rPr lang="ru-RU" dirty="0"/>
              <a:t> это общеупотребительное в речи и узаконенное в словарях употребление языковых средств.</a:t>
            </a:r>
          </a:p>
          <a:p>
            <a:pPr marL="495300" indent="-495300"/>
            <a:r>
              <a:rPr lang="ru-RU" b="1" u="sng" dirty="0"/>
              <a:t>Выделяется 4 группы норм:</a:t>
            </a:r>
          </a:p>
          <a:p>
            <a:pPr marL="763588" lvl="1" indent="-419100">
              <a:buFont typeface="Wingdings" pitchFamily="2" charset="2"/>
              <a:buAutoNum type="arabicPeriod"/>
            </a:pPr>
            <a:r>
              <a:rPr lang="ru-RU" sz="2400" dirty="0"/>
              <a:t>Произношение.</a:t>
            </a:r>
          </a:p>
          <a:p>
            <a:pPr marL="763588" lvl="1" indent="-419100">
              <a:buFont typeface="Wingdings" pitchFamily="2" charset="2"/>
              <a:buAutoNum type="arabicPeriod"/>
            </a:pPr>
            <a:r>
              <a:rPr lang="ru-RU" sz="2400" dirty="0"/>
              <a:t>Ударение.</a:t>
            </a:r>
          </a:p>
          <a:p>
            <a:pPr marL="763588" lvl="1" indent="-419100">
              <a:buFont typeface="Wingdings" pitchFamily="2" charset="2"/>
              <a:buAutoNum type="arabicPeriod"/>
            </a:pPr>
            <a:r>
              <a:rPr lang="ru-RU" sz="2400" dirty="0"/>
              <a:t>Морфологические. </a:t>
            </a:r>
          </a:p>
          <a:p>
            <a:pPr marL="763588" lvl="1" indent="-419100">
              <a:buFont typeface="Wingdings" pitchFamily="2" charset="2"/>
              <a:buAutoNum type="arabicPeriod"/>
            </a:pPr>
            <a:r>
              <a:rPr lang="ru-RU" sz="2400" dirty="0"/>
              <a:t>Синтаксические.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tx1"/>
                </a:solidFill>
              </a:rPr>
              <a:t>1. Правильность речи</a:t>
            </a:r>
            <a:endParaRPr lang="ru-RU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254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u="sng" dirty="0">
                <a:solidFill>
                  <a:schemeClr val="tx1"/>
                </a:solidFill>
              </a:rPr>
              <a:t>НОРМЫ ПРОИЗНОШЕНИЯ</a:t>
            </a:r>
            <a:br>
              <a:rPr lang="ru-RU" sz="5400" b="1" u="sng" dirty="0">
                <a:solidFill>
                  <a:schemeClr val="tx1"/>
                </a:solidFill>
              </a:rPr>
            </a:b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02207" y="1973943"/>
            <a:ext cx="5096256" cy="4152537"/>
          </a:xfrm>
        </p:spPr>
        <p:txBody>
          <a:bodyPr>
            <a:noAutofit/>
          </a:bodyPr>
          <a:lstStyle/>
          <a:p>
            <a:r>
              <a:rPr lang="ru-RU" sz="2000" b="1" u="sng" dirty="0"/>
              <a:t>НОРМЫ ПРОИЗНОШЕНИЯ</a:t>
            </a:r>
            <a:br>
              <a:rPr lang="ru-RU" sz="2000" b="1" u="sng" dirty="0"/>
            </a:br>
            <a:r>
              <a:rPr lang="ru-RU" sz="2000" b="1" dirty="0"/>
              <a:t>регулируются основными фонетическими законами русского языка.</a:t>
            </a:r>
            <a:br>
              <a:rPr lang="ru-RU" sz="2000" b="1" dirty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>Самое </a:t>
            </a:r>
            <a:r>
              <a:rPr lang="ru-RU" sz="2000" b="1" dirty="0"/>
              <a:t>грубое нарушение  нормы произношения у носителей южнорусских говоров – произношение Г близкого к Х.</a:t>
            </a:r>
            <a:br>
              <a:rPr lang="ru-RU" sz="2000" b="1" dirty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u="sng" dirty="0"/>
              <a:t>ЗАПОМНИ! </a:t>
            </a:r>
            <a:br>
              <a:rPr lang="ru-RU" sz="2000" b="1" u="sng" dirty="0"/>
            </a:br>
            <a:r>
              <a:rPr lang="ru-RU" sz="2000" b="1" dirty="0"/>
              <a:t>Русскому литературному языку свойственен Г взрывной (близкий к К)</a:t>
            </a:r>
            <a:br>
              <a:rPr lang="ru-RU" sz="2000" b="1" dirty="0"/>
            </a:br>
            <a:endParaRPr lang="ru-RU" sz="2000" b="1" dirty="0"/>
          </a:p>
        </p:txBody>
      </p:sp>
      <p:pic>
        <p:nvPicPr>
          <p:cNvPr id="5" name="Picture 5" descr="J0186130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99203" y="1857829"/>
            <a:ext cx="2931654" cy="34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555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2757" y="1872343"/>
            <a:ext cx="9877777" cy="425382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1600" b="1" i="1" dirty="0"/>
              <a:t>ЗАПОМНИ! </a:t>
            </a:r>
            <a:br>
              <a:rPr lang="ru-RU" sz="1600" b="1" i="1" dirty="0"/>
            </a:br>
            <a:r>
              <a:rPr lang="ru-RU" sz="1600" b="1" dirty="0"/>
              <a:t>В произнесении Г участвует голос!</a:t>
            </a:r>
          </a:p>
          <a:p>
            <a:pPr>
              <a:lnSpc>
                <a:spcPct val="90000"/>
              </a:lnSpc>
            </a:pPr>
            <a:r>
              <a:rPr lang="ru-RU" sz="1600" b="1" dirty="0"/>
              <a:t>               </a:t>
            </a:r>
            <a:endParaRPr lang="ru-RU" sz="1600" b="1" u="sng" dirty="0"/>
          </a:p>
          <a:p>
            <a:pPr>
              <a:lnSpc>
                <a:spcPct val="90000"/>
              </a:lnSpc>
            </a:pPr>
            <a:r>
              <a:rPr lang="ru-RU" sz="1600" b="1" dirty="0"/>
              <a:t>Чтобы довести произношение согласного до автоматизма, необходимо придерживаться следующей системы упражнений:</a:t>
            </a:r>
          </a:p>
          <a:p>
            <a:pPr>
              <a:lnSpc>
                <a:spcPct val="90000"/>
              </a:lnSpc>
            </a:pPr>
            <a:r>
              <a:rPr lang="ru-RU" sz="1600" b="1" i="1" u="sng" dirty="0"/>
              <a:t>ВСЕ  УПРАЖНЕНИЯ  ВЫПОЛНЯЙ, ЧИТАЯ ВСЛУХ!</a:t>
            </a:r>
            <a:br>
              <a:rPr lang="ru-RU" sz="1600" b="1" i="1" u="sng" dirty="0"/>
            </a:br>
            <a:endParaRPr lang="ru-RU" sz="1600" b="1" i="1" u="sng" dirty="0"/>
          </a:p>
          <a:p>
            <a:pPr>
              <a:lnSpc>
                <a:spcPct val="90000"/>
              </a:lnSpc>
            </a:pPr>
            <a:r>
              <a:rPr lang="ru-RU" sz="1600" b="1" dirty="0"/>
              <a:t>Упр.1</a:t>
            </a:r>
            <a:br>
              <a:rPr lang="ru-RU" sz="1600" b="1" dirty="0"/>
            </a:br>
            <a:r>
              <a:rPr lang="ru-RU" sz="1600" b="1" dirty="0"/>
              <a:t>СНЕ</a:t>
            </a:r>
            <a:r>
              <a:rPr lang="en-US" sz="1600" b="1" dirty="0"/>
              <a:t>[</a:t>
            </a:r>
            <a:r>
              <a:rPr lang="ru-RU" sz="1600" b="1" dirty="0"/>
              <a:t>К</a:t>
            </a:r>
            <a:r>
              <a:rPr lang="en-US" sz="1600" b="1" dirty="0"/>
              <a:t>]</a:t>
            </a:r>
            <a:r>
              <a:rPr lang="ru-RU" sz="1600" b="1" dirty="0"/>
              <a:t>, КРУ</a:t>
            </a:r>
            <a:r>
              <a:rPr lang="en-US" sz="1600" b="1" dirty="0"/>
              <a:t>[</a:t>
            </a:r>
            <a:r>
              <a:rPr lang="ru-RU" sz="1600" b="1" dirty="0"/>
              <a:t>К</a:t>
            </a:r>
            <a:r>
              <a:rPr lang="en-US" sz="1600" b="1" dirty="0"/>
              <a:t>]</a:t>
            </a:r>
            <a:r>
              <a:rPr lang="ru-RU" sz="1600" b="1" dirty="0"/>
              <a:t>, ВРА</a:t>
            </a:r>
            <a:r>
              <a:rPr lang="en-US" sz="1600" b="1" dirty="0"/>
              <a:t>[</a:t>
            </a:r>
            <a:r>
              <a:rPr lang="ru-RU" sz="1600" b="1" dirty="0"/>
              <a:t>К</a:t>
            </a:r>
            <a:r>
              <a:rPr lang="en-US" sz="1600" b="1" dirty="0"/>
              <a:t>]</a:t>
            </a:r>
            <a:r>
              <a:rPr lang="ru-RU" sz="1600" b="1" dirty="0"/>
              <a:t>, ОВРА</a:t>
            </a:r>
            <a:r>
              <a:rPr lang="en-US" sz="1600" b="1" dirty="0"/>
              <a:t>[</a:t>
            </a:r>
            <a:r>
              <a:rPr lang="ru-RU" sz="1600" b="1" dirty="0"/>
              <a:t>К</a:t>
            </a:r>
            <a:r>
              <a:rPr lang="en-US" sz="1600" b="1" dirty="0"/>
              <a:t>]</a:t>
            </a:r>
            <a:r>
              <a:rPr lang="ru-RU" sz="1600" b="1" dirty="0"/>
              <a:t>,СТО</a:t>
            </a:r>
            <a:r>
              <a:rPr lang="en-US" sz="1600" b="1" dirty="0"/>
              <a:t>[</a:t>
            </a:r>
            <a:r>
              <a:rPr lang="ru-RU" sz="1600" b="1" dirty="0"/>
              <a:t>К</a:t>
            </a:r>
            <a:r>
              <a:rPr lang="en-US" sz="1600" b="1" dirty="0"/>
              <a:t>]</a:t>
            </a:r>
            <a:r>
              <a:rPr lang="ru-RU" sz="1600" b="1" dirty="0"/>
              <a:t>, ЛУ</a:t>
            </a:r>
            <a:r>
              <a:rPr lang="en-US" sz="1600" b="1" dirty="0"/>
              <a:t>[</a:t>
            </a:r>
            <a:r>
              <a:rPr lang="ru-RU" sz="1600" b="1" dirty="0"/>
              <a:t>К</a:t>
            </a:r>
            <a:r>
              <a:rPr lang="en-US" sz="1600" b="1" dirty="0"/>
              <a:t>]</a:t>
            </a:r>
            <a:r>
              <a:rPr lang="ru-RU" sz="1600" b="1" dirty="0"/>
              <a:t>, ПЛУ</a:t>
            </a:r>
            <a:r>
              <a:rPr lang="en-US" sz="1600" b="1" dirty="0"/>
              <a:t>[</a:t>
            </a:r>
            <a:r>
              <a:rPr lang="ru-RU" sz="1600" b="1" dirty="0"/>
              <a:t>К</a:t>
            </a:r>
            <a:r>
              <a:rPr lang="en-US" sz="1600" b="1" dirty="0"/>
              <a:t>]</a:t>
            </a:r>
            <a:r>
              <a:rPr lang="ru-RU" sz="1600" b="1" dirty="0"/>
              <a:t>, РО</a:t>
            </a:r>
            <a:r>
              <a:rPr lang="en-US" sz="1600" b="1" dirty="0"/>
              <a:t>[</a:t>
            </a:r>
            <a:r>
              <a:rPr lang="ru-RU" sz="1600" b="1" dirty="0"/>
              <a:t>К</a:t>
            </a:r>
            <a:r>
              <a:rPr lang="en-US" sz="1600" b="1" dirty="0"/>
              <a:t>]</a:t>
            </a:r>
            <a:endParaRPr lang="ru-RU" sz="1600" b="1" dirty="0"/>
          </a:p>
          <a:p>
            <a:pPr>
              <a:lnSpc>
                <a:spcPct val="90000"/>
              </a:lnSpc>
            </a:pPr>
            <a:r>
              <a:rPr lang="ru-RU" sz="1600" b="1" dirty="0"/>
              <a:t>Упр.2</a:t>
            </a:r>
            <a:br>
              <a:rPr lang="ru-RU" sz="1600" b="1" dirty="0"/>
            </a:br>
            <a:r>
              <a:rPr lang="ru-RU" sz="1600" b="1" dirty="0"/>
              <a:t>ГИМН,  ГЕРБ,  ГЕНИЙ, ГЕРБАРИЙ,  ГЕНА,  ЕВГЕНИЙ,   ГЕОРГИЙ</a:t>
            </a:r>
          </a:p>
          <a:p>
            <a:pPr>
              <a:lnSpc>
                <a:spcPct val="90000"/>
              </a:lnSpc>
            </a:pPr>
            <a:r>
              <a:rPr lang="ru-RU" sz="1600" b="1" dirty="0"/>
              <a:t>Упр.3</a:t>
            </a:r>
            <a:br>
              <a:rPr lang="ru-RU" sz="1600" b="1" dirty="0"/>
            </a:br>
            <a:r>
              <a:rPr lang="ru-RU" sz="1600" b="1" dirty="0"/>
              <a:t>НОГА, МОГУ, ДОРОГОЙ, ВЬЮГА, ОТВАГА, ВЛАГА, БУМАГА</a:t>
            </a:r>
          </a:p>
          <a:p>
            <a:pPr>
              <a:lnSpc>
                <a:spcPct val="90000"/>
              </a:lnSpc>
              <a:buNone/>
            </a:pPr>
            <a:r>
              <a:rPr lang="ru-RU" sz="1600" b="1" dirty="0"/>
              <a:t>           </a:t>
            </a:r>
          </a:p>
          <a:p>
            <a:pPr>
              <a:lnSpc>
                <a:spcPct val="90000"/>
              </a:lnSpc>
            </a:pPr>
            <a:r>
              <a:rPr lang="ru-RU" sz="1600" b="1" i="1" dirty="0"/>
              <a:t>СКОРОГОВОРКА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 b="1" dirty="0"/>
              <a:t>Глупый гном глядел – глядел,</a:t>
            </a:r>
            <a:br>
              <a:rPr lang="ru-RU" sz="1600" b="1" dirty="0"/>
            </a:br>
            <a:r>
              <a:rPr lang="ru-RU" sz="1600" b="1" dirty="0"/>
              <a:t> Громко горн гудел – гудел.</a:t>
            </a:r>
            <a:br>
              <a:rPr lang="ru-RU" sz="1600" b="1" dirty="0"/>
            </a:br>
            <a:r>
              <a:rPr lang="ru-RU" sz="1600" b="1" dirty="0"/>
              <a:t> Громче горна грохнул гром,</a:t>
            </a:r>
            <a:br>
              <a:rPr lang="ru-RU" sz="1600" b="1" dirty="0"/>
            </a:br>
            <a:r>
              <a:rPr lang="ru-RU" sz="1600" b="1" dirty="0"/>
              <a:t>Громче грома гаркнул гном</a:t>
            </a:r>
          </a:p>
          <a:p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i="1" dirty="0" smtClean="0">
                <a:solidFill>
                  <a:schemeClr val="tx1"/>
                </a:solidFill>
              </a:rPr>
              <a:t/>
            </a:r>
            <a:br>
              <a:rPr lang="ru-RU" sz="2800" i="1" dirty="0" smtClean="0">
                <a:solidFill>
                  <a:schemeClr val="tx1"/>
                </a:solidFill>
              </a:rPr>
            </a:br>
            <a:r>
              <a:rPr lang="ru-RU" sz="2800" i="1" dirty="0" smtClean="0">
                <a:solidFill>
                  <a:schemeClr val="tx1"/>
                </a:solidFill>
              </a:rPr>
              <a:t>Чтобы </a:t>
            </a:r>
            <a:r>
              <a:rPr lang="ru-RU" sz="2800" i="1" dirty="0">
                <a:solidFill>
                  <a:schemeClr val="tx1"/>
                </a:solidFill>
              </a:rPr>
              <a:t>научиться правильно артикулировать звук Г, следует начинать с произношения его в изолированном виде в паре</a:t>
            </a:r>
            <a:br>
              <a:rPr lang="ru-RU" sz="2800" i="1" dirty="0">
                <a:solidFill>
                  <a:schemeClr val="tx1"/>
                </a:solidFill>
              </a:rPr>
            </a:br>
            <a:r>
              <a:rPr lang="ru-RU" sz="2800" i="1" dirty="0">
                <a:solidFill>
                  <a:schemeClr val="tx1"/>
                </a:solidFill>
              </a:rPr>
              <a:t>                                   К-Г   </a:t>
            </a:r>
            <a:r>
              <a:rPr lang="ru-RU" sz="2800" i="1" dirty="0" err="1">
                <a:solidFill>
                  <a:schemeClr val="tx1"/>
                </a:solidFill>
              </a:rPr>
              <a:t>К-Г</a:t>
            </a:r>
            <a:r>
              <a:rPr lang="ru-RU" sz="2800" i="1" dirty="0">
                <a:solidFill>
                  <a:schemeClr val="tx1"/>
                </a:solidFill>
              </a:rPr>
              <a:t>   </a:t>
            </a:r>
            <a:r>
              <a:rPr lang="ru-RU" sz="2800" i="1" dirty="0" err="1">
                <a:solidFill>
                  <a:schemeClr val="tx1"/>
                </a:solidFill>
              </a:rPr>
              <a:t>К-Г</a:t>
            </a:r>
            <a:r>
              <a:rPr lang="ru-RU" sz="2800" i="1" dirty="0">
                <a:solidFill>
                  <a:schemeClr val="tx1"/>
                </a:solidFill>
              </a:rPr>
              <a:t>    </a:t>
            </a:r>
            <a:br>
              <a:rPr lang="ru-RU" sz="2800" i="1" dirty="0">
                <a:solidFill>
                  <a:schemeClr val="tx1"/>
                </a:solidFill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3942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dirty="0"/>
              <a:t> </a:t>
            </a:r>
            <a:r>
              <a:rPr lang="ru-RU" u="sng" dirty="0"/>
              <a:t>НОРМЫ </a:t>
            </a:r>
            <a:r>
              <a:rPr lang="ru-RU" u="sng" dirty="0" smtClean="0"/>
              <a:t>УДАРЕНИЯ</a:t>
            </a:r>
            <a:r>
              <a:rPr lang="ru-RU" b="1" dirty="0"/>
              <a:t>В некоторых языках индоевропейской семьи, куда входит и русский язык, ударение закреплено на одном  каком-либо слоге. Например,  во французском – на последнем  ( </a:t>
            </a:r>
            <a:r>
              <a:rPr lang="en-US" b="1" dirty="0" err="1"/>
              <a:t>madAm</a:t>
            </a:r>
            <a:r>
              <a:rPr lang="en-US" b="1" dirty="0"/>
              <a:t>)</a:t>
            </a:r>
            <a:r>
              <a:rPr lang="ru-RU" b="1" dirty="0"/>
              <a:t>. В этих языках почти нет проблем с нормами ударения.</a:t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В русском языке ударение разноместное (</a:t>
            </a:r>
            <a:r>
              <a:rPr lang="ru-RU" b="1" dirty="0" err="1"/>
              <a:t>столИца</a:t>
            </a:r>
            <a:r>
              <a:rPr lang="ru-RU" b="1" dirty="0"/>
              <a:t>, </a:t>
            </a:r>
            <a:r>
              <a:rPr lang="ru-RU" b="1" dirty="0" err="1"/>
              <a:t>вОлосы</a:t>
            </a:r>
            <a:r>
              <a:rPr lang="ru-RU" b="1" dirty="0"/>
              <a:t>, Улица, </a:t>
            </a:r>
            <a:r>
              <a:rPr lang="ru-RU" b="1" dirty="0" err="1"/>
              <a:t>странА</a:t>
            </a:r>
            <a:r>
              <a:rPr lang="ru-RU" b="1" dirty="0"/>
              <a:t>)  и подвижное (</a:t>
            </a:r>
            <a:r>
              <a:rPr lang="ru-RU" b="1" dirty="0" err="1"/>
              <a:t>сторОна</a:t>
            </a:r>
            <a:r>
              <a:rPr lang="ru-RU" b="1" dirty="0"/>
              <a:t>, </a:t>
            </a:r>
            <a:r>
              <a:rPr lang="ru-RU" b="1" dirty="0" err="1"/>
              <a:t>стОроны</a:t>
            </a:r>
            <a:r>
              <a:rPr lang="ru-RU" b="1" dirty="0"/>
              <a:t>, </a:t>
            </a:r>
            <a:r>
              <a:rPr lang="ru-RU" b="1" dirty="0" err="1"/>
              <a:t>сторОн</a:t>
            </a:r>
            <a:r>
              <a:rPr lang="ru-RU" b="1" dirty="0"/>
              <a:t>), что вызывает значительные трудности в освоении норм ударения даже носителями русского как родного языка.</a:t>
            </a:r>
            <a:br>
              <a:rPr lang="ru-RU" b="1" dirty="0"/>
            </a:br>
            <a:r>
              <a:rPr lang="ru-RU" u="sng" dirty="0"/>
              <a:t/>
            </a:r>
            <a:br>
              <a:rPr lang="ru-RU" u="sng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88570" y="1582341"/>
            <a:ext cx="1010194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ru-RU" sz="2800" dirty="0"/>
              <a:t>Поперёд других не суйся, на уроке не </a:t>
            </a:r>
            <a:r>
              <a:rPr lang="ru-RU" sz="2800" b="1" u="sng" dirty="0" err="1"/>
              <a:t>балУйся</a:t>
            </a:r>
            <a:r>
              <a:rPr lang="ru-RU" sz="2800" b="1" u="sng" dirty="0"/>
              <a:t>.</a:t>
            </a:r>
          </a:p>
          <a:p>
            <a:pPr eaLnBrk="1" hangingPunct="1"/>
            <a:r>
              <a:rPr lang="ru-RU" sz="2800" dirty="0"/>
              <a:t>Стоп, ребята, не соваться, и прошу не</a:t>
            </a:r>
            <a:r>
              <a:rPr lang="ru-RU" sz="2800" b="1" u="sng" dirty="0"/>
              <a:t> </a:t>
            </a:r>
            <a:r>
              <a:rPr lang="ru-RU" sz="2800" b="1" u="sng" dirty="0" err="1"/>
              <a:t>баловАться</a:t>
            </a:r>
            <a:r>
              <a:rPr lang="ru-RU" sz="2800" b="1" u="sng" dirty="0"/>
              <a:t>.</a:t>
            </a:r>
          </a:p>
          <a:p>
            <a:pPr eaLnBrk="1" hangingPunct="1"/>
            <a:r>
              <a:rPr lang="ru-RU" sz="2800" dirty="0"/>
              <a:t>Ты будешь в старости страдать, коль будешь сына</a:t>
            </a:r>
            <a:r>
              <a:rPr lang="ru-RU" sz="2800" b="1" u="sng" dirty="0"/>
              <a:t> </a:t>
            </a:r>
            <a:r>
              <a:rPr lang="ru-RU" sz="2800" b="1" u="sng" dirty="0" err="1"/>
              <a:t>баловАть</a:t>
            </a:r>
            <a:r>
              <a:rPr lang="ru-RU" sz="2800" b="1" u="sng" dirty="0"/>
              <a:t>.</a:t>
            </a:r>
          </a:p>
          <a:p>
            <a:pPr eaLnBrk="1" hangingPunct="1"/>
            <a:r>
              <a:rPr lang="ru-RU" sz="2800" dirty="0"/>
              <a:t>Зуб, чтоб больше не страдать, надо</a:t>
            </a:r>
            <a:r>
              <a:rPr lang="ru-RU" sz="2800" b="1" u="sng" dirty="0"/>
              <a:t> </a:t>
            </a:r>
            <a:r>
              <a:rPr lang="ru-RU" sz="2800" b="1" u="sng" dirty="0" err="1"/>
              <a:t>запломбировАть</a:t>
            </a:r>
            <a:r>
              <a:rPr lang="ru-RU" sz="2800" b="1" u="sng" dirty="0"/>
              <a:t>.</a:t>
            </a:r>
          </a:p>
          <a:p>
            <a:pPr eaLnBrk="1" hangingPunct="1"/>
            <a:r>
              <a:rPr lang="ru-RU" sz="2800" dirty="0"/>
              <a:t>Видно всё теперь, как в зеркале: мы все доводы</a:t>
            </a:r>
            <a:r>
              <a:rPr lang="ru-RU" sz="2800" b="1" u="sng" dirty="0"/>
              <a:t> </a:t>
            </a:r>
            <a:r>
              <a:rPr lang="ru-RU" sz="2800" b="1" u="sng" dirty="0" err="1"/>
              <a:t>исчЕрпали</a:t>
            </a:r>
            <a:r>
              <a:rPr lang="ru-RU" sz="2800" b="1" u="sng" dirty="0"/>
              <a:t>.</a:t>
            </a:r>
          </a:p>
          <a:p>
            <a:pPr eaLnBrk="1" hangingPunct="1"/>
            <a:r>
              <a:rPr lang="ru-RU" sz="2800" dirty="0"/>
              <a:t>Пусть немного посидит и заданье</a:t>
            </a:r>
            <a:r>
              <a:rPr lang="ru-RU" sz="2800" b="1" u="sng" dirty="0"/>
              <a:t> </a:t>
            </a:r>
            <a:r>
              <a:rPr lang="ru-RU" sz="2800" b="1" u="sng" dirty="0" err="1"/>
              <a:t>повторИт</a:t>
            </a:r>
            <a:r>
              <a:rPr lang="ru-RU" sz="2800" b="1" u="sng" dirty="0"/>
              <a:t>.</a:t>
            </a:r>
          </a:p>
          <a:p>
            <a:pPr eaLnBrk="1" hangingPunct="1"/>
            <a:r>
              <a:rPr lang="ru-RU" sz="2800" dirty="0"/>
              <a:t>Чтоб в деньгах не обижать, его должны</a:t>
            </a:r>
            <a:r>
              <a:rPr lang="ru-RU" sz="2800" b="1" u="sng" dirty="0"/>
              <a:t> </a:t>
            </a:r>
            <a:r>
              <a:rPr lang="ru-RU" sz="2800" b="1" u="sng" dirty="0" err="1"/>
              <a:t>премировАть</a:t>
            </a:r>
            <a:r>
              <a:rPr lang="ru-RU" sz="2800" b="1" u="sng" dirty="0"/>
              <a:t>.</a:t>
            </a:r>
          </a:p>
          <a:p>
            <a:pPr eaLnBrk="1" hangingPunct="1"/>
            <a:r>
              <a:rPr lang="ru-RU" sz="2800" dirty="0"/>
              <a:t>Надо будет здесь сверлить, чтобы дырку</a:t>
            </a:r>
            <a:r>
              <a:rPr lang="ru-RU" sz="2800" b="1" u="sng" dirty="0"/>
              <a:t> </a:t>
            </a:r>
            <a:r>
              <a:rPr lang="ru-RU" sz="2800" b="1" u="sng" dirty="0" err="1"/>
              <a:t>углубИть</a:t>
            </a:r>
            <a:r>
              <a:rPr lang="ru-RU" sz="2800" b="1" u="sng" dirty="0"/>
              <a:t>.</a:t>
            </a:r>
          </a:p>
          <a:p>
            <a:pPr eaLnBrk="1" hangingPunct="1"/>
            <a:r>
              <a:rPr lang="ru-RU" sz="2800" dirty="0"/>
              <a:t>У меня в ушах звенит – телефон весь день</a:t>
            </a:r>
            <a:r>
              <a:rPr lang="ru-RU" sz="2800" b="1" u="sng" dirty="0"/>
              <a:t> </a:t>
            </a:r>
            <a:r>
              <a:rPr lang="ru-RU" sz="2800" b="1" u="sng" dirty="0" err="1"/>
              <a:t>звонИт</a:t>
            </a:r>
            <a:endParaRPr lang="ru-RU" sz="2800" b="1" u="sng" dirty="0"/>
          </a:p>
          <a:p>
            <a:pPr eaLnBrk="1" hangingPunct="1"/>
            <a:r>
              <a:rPr lang="ru-RU" sz="2800" dirty="0"/>
              <a:t>Поперхнулся вафлей он и немного</a:t>
            </a:r>
            <a:r>
              <a:rPr lang="ru-RU" sz="2800" b="1" u="sng" dirty="0"/>
              <a:t> </a:t>
            </a:r>
            <a:r>
              <a:rPr lang="ru-RU" sz="2800" b="1" u="sng" dirty="0" err="1"/>
              <a:t>кАшлянул</a:t>
            </a:r>
            <a:r>
              <a:rPr lang="ru-RU" sz="2800" b="1" u="sn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47853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443</TotalTime>
  <Words>1919</Words>
  <Application>Microsoft Office PowerPoint</Application>
  <PresentationFormat>Произвольный</PresentationFormat>
  <Paragraphs>234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Волна</vt:lpstr>
      <vt:lpstr>КУЛЬТУРА РЕЧИ ( 2 урока)</vt:lpstr>
      <vt:lpstr>По словам А. М. Горького, языковая малограмотность всегда является признаком низкой общей культуры человека.  </vt:lpstr>
      <vt:lpstr>Введение</vt:lpstr>
      <vt:lpstr>Признаки высокой речевой культуры:</vt:lpstr>
      <vt:lpstr> Хотите, чтобы вас  внимательно и с интересом слушали, понимали? </vt:lpstr>
      <vt:lpstr>1. Правильность речи</vt:lpstr>
      <vt:lpstr>НОРМЫ ПРОИЗНОШЕНИЯ </vt:lpstr>
      <vt:lpstr> Чтобы научиться правильно артикулировать звук Г, следует начинать с произношения его в изолированном виде в паре                                    К-Г   К-Г   К-Г     </vt:lpstr>
      <vt:lpstr> НОРМЫ УДАРЕНИЯВ некоторых языках индоевропейской семьи, куда входит и русский язык, ударение закреплено на одном  каком-либо слоге. Например,  во французском – на последнем  ( madAm). В этих языках почти нет проблем с нормами ударения.  В русском языке ударение разноместное (столИца, вОлосы, Улица, странА)  и подвижное (сторОна, стОроны, сторОн), что вызывает значительные трудности в освоении норм ударения даже носителями русского как родного языка.  </vt:lpstr>
      <vt:lpstr>ЗАПОМНИ!</vt:lpstr>
      <vt:lpstr>Презентация PowerPoint</vt:lpstr>
      <vt:lpstr>Презентация PowerPoint</vt:lpstr>
      <vt:lpstr>Презентация PowerPoint</vt:lpstr>
      <vt:lpstr> В русской морфологии есть трудные случаи отнесённости имен существительных к тому или иному роду </vt:lpstr>
      <vt:lpstr> СИНТАКСИЧЕСКИЕ     НОРМЫ регулируют порядок и связь слов в простом предложении; связь частей сложного предложения</vt:lpstr>
      <vt:lpstr> II. Точность    речи </vt:lpstr>
      <vt:lpstr>Особенно много нарушений точности речи вызывает  у носителей русского языка паронимы  (слова близкие по звучанию, но разные по значению.  Например, плодовый - плодовитый).</vt:lpstr>
      <vt:lpstr>III.  ЛОГИЧНОСТЬ РЕЧИ </vt:lpstr>
      <vt:lpstr> IV. ЧИСТОТА РЕЧИ</vt:lpstr>
      <vt:lpstr>V. БОГАТСТВО РЕЧИ</vt:lpstr>
      <vt:lpstr>VI. ВЫРАЗИТЕЛЬНОСТЬ РЕЧИ</vt:lpstr>
      <vt:lpstr> Изобразительно-выразительные                средства  языка </vt:lpstr>
      <vt:lpstr>Задание № 1 </vt:lpstr>
      <vt:lpstr>Задание № 2</vt:lpstr>
      <vt:lpstr>Задание № 3  </vt:lpstr>
      <vt:lpstr>Все выполненные задание отправляете на проверку преподавателю по адресу: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</dc:creator>
  <cp:lastModifiedBy>Дмитрий</cp:lastModifiedBy>
  <cp:revision>1097</cp:revision>
  <dcterms:created xsi:type="dcterms:W3CDTF">2017-12-05T16:25:52Z</dcterms:created>
  <dcterms:modified xsi:type="dcterms:W3CDTF">2020-03-19T08:42:03Z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1049-10.2.0.7635</vt:lpwstr>
  </property>
</Properties>
</file>