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92" r:id="rId4"/>
    <p:sldId id="293" r:id="rId5"/>
    <p:sldId id="259" r:id="rId6"/>
    <p:sldId id="277" r:id="rId7"/>
    <p:sldId id="278" r:id="rId8"/>
    <p:sldId id="279" r:id="rId9"/>
    <p:sldId id="280" r:id="rId10"/>
    <p:sldId id="281" r:id="rId11"/>
    <p:sldId id="283" r:id="rId12"/>
    <p:sldId id="282" r:id="rId13"/>
    <p:sldId id="295" r:id="rId14"/>
    <p:sldId id="291" r:id="rId15"/>
    <p:sldId id="287" r:id="rId16"/>
    <p:sldId id="288" r:id="rId17"/>
    <p:sldId id="294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29"/>
  </p:normalViewPr>
  <p:slideViewPr>
    <p:cSldViewPr snapToGrid="0" snapToObjects="1">
      <p:cViewPr varScale="1">
        <p:scale>
          <a:sx n="42" d="100"/>
          <a:sy n="42" d="100"/>
        </p:scale>
        <p:origin x="629" y="43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18E-3"/>
          <c:y val="5.0000000000000018E-3"/>
          <c:w val="0.99"/>
          <c:h val="0.9874999999999998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C1-4FC1-800F-F8FDB8B72C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18E-3"/>
          <c:y val="5.0000000000000018E-3"/>
          <c:w val="0.99"/>
          <c:h val="0.9874999999999998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B1-4F46-8C5D-C81FD2A774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18E-3"/>
          <c:y val="5.0000000000000018E-3"/>
          <c:w val="0.99"/>
          <c:h val="0.9874999999999998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D-43B6-BE3B-43128E2CAC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18E-3"/>
          <c:y val="5.0000000000000018E-3"/>
          <c:w val="0.99"/>
          <c:h val="0.9874999999999998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C1-4FC1-800F-F8FDB8B72C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18E-3"/>
          <c:y val="5.0000000000000018E-3"/>
          <c:w val="0.99"/>
          <c:h val="0.9874999999999998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41-4BCE-9832-ACAC3DEEFC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18E-3"/>
          <c:y val="5.0000000000000018E-3"/>
          <c:w val="0.99"/>
          <c:h val="0.9874999999999998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13-49B0-B3AF-9205985360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18E-3"/>
          <c:y val="5.0000000000000018E-3"/>
          <c:w val="0.99"/>
          <c:h val="0.9874999999999998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D5-470B-8E32-A5E7524FA87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18E-3"/>
          <c:y val="5.0000000000000018E-3"/>
          <c:w val="0.99"/>
          <c:h val="0.9874999999999998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10-4D52-9CC0-5FFDB92644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18E-3"/>
          <c:y val="5.0000000000000018E-3"/>
          <c:w val="0.99"/>
          <c:h val="0.9874999999999998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20-447E-A8FF-76324949C1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18E-3"/>
          <c:y val="5.0000000000000018E-3"/>
          <c:w val="0.99"/>
          <c:h val="0.98749999999999982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50800" dist="12700" rotWithShape="0">
                <a:srgbClr val="000000">
                  <a:alpha val="50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E-40B2-833D-85773E1E94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415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856957" y="11994735"/>
            <a:ext cx="251471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1">
                <a:solidFill>
                  <a:srgbClr val="0C0C0C"/>
                </a:solidFill>
                <a:latin typeface="+mn-lt"/>
                <a:ea typeface="+mn-ea"/>
                <a:cs typeface="+mn-cs"/>
                <a:sym typeface="Helvetica"/>
                <a:hlinkClick r:id="rId2"/>
              </a:defRPr>
            </a:lvl1pPr>
          </a:lstStyle>
          <a:p>
            <a:r>
              <a:rPr>
                <a:hlinkClick r:id="rId2"/>
              </a:rPr>
              <a:t>WWW.SITE2MAX.PRO</a:t>
            </a:r>
          </a:p>
        </p:txBody>
      </p:sp>
      <p:sp>
        <p:nvSpPr>
          <p:cNvPr id="12" name="Shape 12"/>
          <p:cNvSpPr/>
          <p:nvPr/>
        </p:nvSpPr>
        <p:spPr>
          <a:xfrm>
            <a:off x="1854141" y="12310610"/>
            <a:ext cx="57661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0C0C0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PowerPoint &amp; KeyNote Templates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49692" y="12098516"/>
            <a:ext cx="591162" cy="508659"/>
            <a:chOff x="0" y="0"/>
            <a:chExt cx="591161" cy="508657"/>
          </a:xfrm>
        </p:grpSpPr>
        <p:sp>
          <p:nvSpPr>
            <p:cNvPr id="13" name="Shape 13"/>
            <p:cNvSpPr/>
            <p:nvPr/>
          </p:nvSpPr>
          <p:spPr>
            <a:xfrm>
              <a:off x="1493" y="0"/>
              <a:ext cx="157323" cy="15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45" extrusionOk="0">
                  <a:moveTo>
                    <a:pt x="76" y="20289"/>
                  </a:moveTo>
                  <a:lnTo>
                    <a:pt x="0" y="1360"/>
                  </a:lnTo>
                  <a:cubicBezTo>
                    <a:pt x="-10" y="1007"/>
                    <a:pt x="120" y="664"/>
                    <a:pt x="360" y="410"/>
                  </a:cubicBezTo>
                  <a:cubicBezTo>
                    <a:pt x="733" y="16"/>
                    <a:pt x="1302" y="-107"/>
                    <a:pt x="1798" y="98"/>
                  </a:cubicBezTo>
                  <a:lnTo>
                    <a:pt x="20652" y="7385"/>
                  </a:lnTo>
                  <a:cubicBezTo>
                    <a:pt x="20896" y="7491"/>
                    <a:pt x="21105" y="7652"/>
                    <a:pt x="21269" y="7853"/>
                  </a:cubicBezTo>
                  <a:cubicBezTo>
                    <a:pt x="21398" y="8010"/>
                    <a:pt x="21500" y="8195"/>
                    <a:pt x="21541" y="8404"/>
                  </a:cubicBezTo>
                  <a:cubicBezTo>
                    <a:pt x="21590" y="8654"/>
                    <a:pt x="21546" y="8905"/>
                    <a:pt x="21446" y="9124"/>
                  </a:cubicBezTo>
                  <a:cubicBezTo>
                    <a:pt x="21331" y="9377"/>
                    <a:pt x="21139" y="9593"/>
                    <a:pt x="20887" y="9735"/>
                  </a:cubicBezTo>
                  <a:lnTo>
                    <a:pt x="1482" y="21324"/>
                  </a:lnTo>
                  <a:cubicBezTo>
                    <a:pt x="1182" y="21493"/>
                    <a:pt x="817" y="21484"/>
                    <a:pt x="525" y="21302"/>
                  </a:cubicBezTo>
                  <a:cubicBezTo>
                    <a:pt x="187" y="21090"/>
                    <a:pt x="9" y="20689"/>
                    <a:pt x="76" y="202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168" y="173768"/>
              <a:ext cx="128123" cy="10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0967" extrusionOk="0">
                  <a:moveTo>
                    <a:pt x="14" y="12680"/>
                  </a:moveTo>
                  <a:lnTo>
                    <a:pt x="14" y="19280"/>
                  </a:lnTo>
                  <a:cubicBezTo>
                    <a:pt x="-42" y="19719"/>
                    <a:pt x="74" y="20165"/>
                    <a:pt x="324" y="20481"/>
                  </a:cubicBezTo>
                  <a:cubicBezTo>
                    <a:pt x="757" y="21028"/>
                    <a:pt x="1418" y="21061"/>
                    <a:pt x="2007" y="20838"/>
                  </a:cubicBezTo>
                  <a:cubicBezTo>
                    <a:pt x="2230" y="20754"/>
                    <a:pt x="2445" y="20636"/>
                    <a:pt x="2647" y="20485"/>
                  </a:cubicBezTo>
                  <a:lnTo>
                    <a:pt x="19339" y="8413"/>
                  </a:lnTo>
                  <a:cubicBezTo>
                    <a:pt x="21016" y="7110"/>
                    <a:pt x="21558" y="4359"/>
                    <a:pt x="20559" y="2221"/>
                  </a:cubicBezTo>
                  <a:cubicBezTo>
                    <a:pt x="19637" y="250"/>
                    <a:pt x="17688" y="-539"/>
                    <a:pt x="16025" y="386"/>
                  </a:cubicBezTo>
                  <a:lnTo>
                    <a:pt x="710" y="11183"/>
                  </a:lnTo>
                  <a:cubicBezTo>
                    <a:pt x="471" y="11359"/>
                    <a:pt x="279" y="11620"/>
                    <a:pt x="157" y="11932"/>
                  </a:cubicBezTo>
                  <a:cubicBezTo>
                    <a:pt x="66" y="12165"/>
                    <a:pt x="17" y="12421"/>
                    <a:pt x="14" y="126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228851"/>
              <a:ext cx="295414" cy="27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107" extrusionOk="0">
                  <a:moveTo>
                    <a:pt x="471" y="7906"/>
                  </a:moveTo>
                  <a:lnTo>
                    <a:pt x="13581" y="457"/>
                  </a:lnTo>
                  <a:cubicBezTo>
                    <a:pt x="15392" y="-487"/>
                    <a:pt x="17599" y="70"/>
                    <a:pt x="18783" y="1769"/>
                  </a:cubicBezTo>
                  <a:cubicBezTo>
                    <a:pt x="20248" y="3871"/>
                    <a:pt x="19645" y="6818"/>
                    <a:pt x="17481" y="8128"/>
                  </a:cubicBezTo>
                  <a:lnTo>
                    <a:pt x="12198" y="11071"/>
                  </a:lnTo>
                  <a:cubicBezTo>
                    <a:pt x="11994" y="11210"/>
                    <a:pt x="11865" y="11441"/>
                    <a:pt x="11851" y="11693"/>
                  </a:cubicBezTo>
                  <a:cubicBezTo>
                    <a:pt x="11835" y="11962"/>
                    <a:pt x="11951" y="12221"/>
                    <a:pt x="12160" y="12383"/>
                  </a:cubicBezTo>
                  <a:lnTo>
                    <a:pt x="19975" y="16959"/>
                  </a:lnTo>
                  <a:cubicBezTo>
                    <a:pt x="20263" y="17139"/>
                    <a:pt x="20576" y="17273"/>
                    <a:pt x="20903" y="17355"/>
                  </a:cubicBezTo>
                  <a:cubicBezTo>
                    <a:pt x="21128" y="17412"/>
                    <a:pt x="21358" y="17444"/>
                    <a:pt x="21590" y="17451"/>
                  </a:cubicBezTo>
                  <a:lnTo>
                    <a:pt x="21590" y="21105"/>
                  </a:lnTo>
                  <a:cubicBezTo>
                    <a:pt x="21408" y="21113"/>
                    <a:pt x="21226" y="21099"/>
                    <a:pt x="21048" y="21063"/>
                  </a:cubicBezTo>
                  <a:cubicBezTo>
                    <a:pt x="20857" y="21025"/>
                    <a:pt x="20672" y="20963"/>
                    <a:pt x="20492" y="20889"/>
                  </a:cubicBezTo>
                  <a:cubicBezTo>
                    <a:pt x="20290" y="20804"/>
                    <a:pt x="20093" y="20703"/>
                    <a:pt x="19905" y="20586"/>
                  </a:cubicBezTo>
                  <a:lnTo>
                    <a:pt x="421" y="9395"/>
                  </a:lnTo>
                  <a:cubicBezTo>
                    <a:pt x="169" y="9255"/>
                    <a:pt x="9" y="8988"/>
                    <a:pt x="0" y="8693"/>
                  </a:cubicBezTo>
                  <a:cubicBezTo>
                    <a:pt x="-10" y="8357"/>
                    <a:pt x="175" y="8047"/>
                    <a:pt x="471" y="790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89045" y="262322"/>
              <a:ext cx="45114" cy="4511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07835" y="56337"/>
              <a:ext cx="173029" cy="5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13" extrusionOk="0">
                  <a:moveTo>
                    <a:pt x="675" y="0"/>
                  </a:moveTo>
                  <a:cubicBezTo>
                    <a:pt x="421" y="21"/>
                    <a:pt x="190" y="524"/>
                    <a:pt x="77" y="1306"/>
                  </a:cubicBezTo>
                  <a:cubicBezTo>
                    <a:pt x="-114" y="2623"/>
                    <a:pt x="64" y="4217"/>
                    <a:pt x="462" y="4762"/>
                  </a:cubicBezTo>
                  <a:lnTo>
                    <a:pt x="9181" y="20142"/>
                  </a:lnTo>
                  <a:cubicBezTo>
                    <a:pt x="9676" y="21045"/>
                    <a:pt x="10229" y="21516"/>
                    <a:pt x="10790" y="21513"/>
                  </a:cubicBezTo>
                  <a:cubicBezTo>
                    <a:pt x="11347" y="21509"/>
                    <a:pt x="11895" y="21039"/>
                    <a:pt x="12387" y="20142"/>
                  </a:cubicBezTo>
                  <a:lnTo>
                    <a:pt x="20939" y="4999"/>
                  </a:lnTo>
                  <a:cubicBezTo>
                    <a:pt x="21290" y="4534"/>
                    <a:pt x="21486" y="3254"/>
                    <a:pt x="21399" y="2003"/>
                  </a:cubicBezTo>
                  <a:cubicBezTo>
                    <a:pt x="21313" y="755"/>
                    <a:pt x="20971" y="-84"/>
                    <a:pt x="20598" y="36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55606" y="392618"/>
              <a:ext cx="78502" cy="31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40" extrusionOk="0">
                  <a:moveTo>
                    <a:pt x="1655" y="0"/>
                  </a:moveTo>
                  <a:lnTo>
                    <a:pt x="19650" y="0"/>
                  </a:lnTo>
                  <a:cubicBezTo>
                    <a:pt x="20512" y="239"/>
                    <a:pt x="21199" y="1904"/>
                    <a:pt x="21313" y="4037"/>
                  </a:cubicBezTo>
                  <a:cubicBezTo>
                    <a:pt x="21412" y="5877"/>
                    <a:pt x="21056" y="7685"/>
                    <a:pt x="20410" y="8623"/>
                  </a:cubicBezTo>
                  <a:lnTo>
                    <a:pt x="12944" y="20137"/>
                  </a:lnTo>
                  <a:cubicBezTo>
                    <a:pt x="12358" y="20996"/>
                    <a:pt x="11696" y="21476"/>
                    <a:pt x="11016" y="21534"/>
                  </a:cubicBezTo>
                  <a:cubicBezTo>
                    <a:pt x="10241" y="21600"/>
                    <a:pt x="9474" y="21115"/>
                    <a:pt x="8806" y="20137"/>
                  </a:cubicBezTo>
                  <a:lnTo>
                    <a:pt x="959" y="8655"/>
                  </a:lnTo>
                  <a:cubicBezTo>
                    <a:pt x="174" y="7554"/>
                    <a:pt x="-188" y="5229"/>
                    <a:pt x="96" y="3106"/>
                  </a:cubicBezTo>
                  <a:cubicBezTo>
                    <a:pt x="324" y="1400"/>
                    <a:pt x="934" y="184"/>
                    <a:pt x="1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462326" y="173764"/>
              <a:ext cx="128122" cy="10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0967" extrusionOk="0">
                  <a:moveTo>
                    <a:pt x="21045" y="12680"/>
                  </a:moveTo>
                  <a:lnTo>
                    <a:pt x="21045" y="19280"/>
                  </a:lnTo>
                  <a:cubicBezTo>
                    <a:pt x="21101" y="19719"/>
                    <a:pt x="20985" y="20165"/>
                    <a:pt x="20735" y="20481"/>
                  </a:cubicBezTo>
                  <a:cubicBezTo>
                    <a:pt x="20302" y="21028"/>
                    <a:pt x="19641" y="21061"/>
                    <a:pt x="19052" y="20838"/>
                  </a:cubicBezTo>
                  <a:cubicBezTo>
                    <a:pt x="18829" y="20754"/>
                    <a:pt x="18614" y="20636"/>
                    <a:pt x="18412" y="20485"/>
                  </a:cubicBezTo>
                  <a:lnTo>
                    <a:pt x="1720" y="8413"/>
                  </a:lnTo>
                  <a:cubicBezTo>
                    <a:pt x="43" y="7110"/>
                    <a:pt x="-499" y="4359"/>
                    <a:pt x="500" y="2221"/>
                  </a:cubicBezTo>
                  <a:cubicBezTo>
                    <a:pt x="1422" y="250"/>
                    <a:pt x="3371" y="-539"/>
                    <a:pt x="5034" y="386"/>
                  </a:cubicBezTo>
                  <a:lnTo>
                    <a:pt x="20349" y="11183"/>
                  </a:lnTo>
                  <a:cubicBezTo>
                    <a:pt x="20588" y="11359"/>
                    <a:pt x="20780" y="11620"/>
                    <a:pt x="20902" y="11932"/>
                  </a:cubicBezTo>
                  <a:cubicBezTo>
                    <a:pt x="20993" y="12165"/>
                    <a:pt x="21042" y="12421"/>
                    <a:pt x="21045" y="126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433839" y="0"/>
              <a:ext cx="157323" cy="15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45" extrusionOk="0">
                  <a:moveTo>
                    <a:pt x="21485" y="20289"/>
                  </a:moveTo>
                  <a:lnTo>
                    <a:pt x="21561" y="1360"/>
                  </a:lnTo>
                  <a:cubicBezTo>
                    <a:pt x="21571" y="1007"/>
                    <a:pt x="21441" y="664"/>
                    <a:pt x="21201" y="410"/>
                  </a:cubicBezTo>
                  <a:cubicBezTo>
                    <a:pt x="20828" y="16"/>
                    <a:pt x="20259" y="-107"/>
                    <a:pt x="19763" y="98"/>
                  </a:cubicBezTo>
                  <a:lnTo>
                    <a:pt x="909" y="7385"/>
                  </a:lnTo>
                  <a:cubicBezTo>
                    <a:pt x="665" y="7491"/>
                    <a:pt x="456" y="7652"/>
                    <a:pt x="292" y="7853"/>
                  </a:cubicBezTo>
                  <a:cubicBezTo>
                    <a:pt x="163" y="8010"/>
                    <a:pt x="61" y="8195"/>
                    <a:pt x="20" y="8404"/>
                  </a:cubicBezTo>
                  <a:cubicBezTo>
                    <a:pt x="-29" y="8654"/>
                    <a:pt x="15" y="8905"/>
                    <a:pt x="115" y="9124"/>
                  </a:cubicBezTo>
                  <a:cubicBezTo>
                    <a:pt x="230" y="9377"/>
                    <a:pt x="422" y="9593"/>
                    <a:pt x="674" y="9735"/>
                  </a:cubicBezTo>
                  <a:lnTo>
                    <a:pt x="20079" y="21324"/>
                  </a:lnTo>
                  <a:cubicBezTo>
                    <a:pt x="20379" y="21493"/>
                    <a:pt x="20744" y="21484"/>
                    <a:pt x="21036" y="21302"/>
                  </a:cubicBezTo>
                  <a:cubicBezTo>
                    <a:pt x="21374" y="21090"/>
                    <a:pt x="21552" y="20689"/>
                    <a:pt x="21485" y="202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93590" y="228849"/>
              <a:ext cx="295414" cy="27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107" extrusionOk="0">
                  <a:moveTo>
                    <a:pt x="21119" y="7906"/>
                  </a:moveTo>
                  <a:lnTo>
                    <a:pt x="8009" y="457"/>
                  </a:lnTo>
                  <a:cubicBezTo>
                    <a:pt x="6198" y="-487"/>
                    <a:pt x="3991" y="70"/>
                    <a:pt x="2807" y="1769"/>
                  </a:cubicBezTo>
                  <a:cubicBezTo>
                    <a:pt x="1342" y="3871"/>
                    <a:pt x="1945" y="6818"/>
                    <a:pt x="4109" y="8128"/>
                  </a:cubicBezTo>
                  <a:lnTo>
                    <a:pt x="9392" y="11071"/>
                  </a:lnTo>
                  <a:cubicBezTo>
                    <a:pt x="9596" y="11210"/>
                    <a:pt x="9725" y="11441"/>
                    <a:pt x="9739" y="11693"/>
                  </a:cubicBezTo>
                  <a:cubicBezTo>
                    <a:pt x="9755" y="11962"/>
                    <a:pt x="9639" y="12221"/>
                    <a:pt x="9430" y="12383"/>
                  </a:cubicBezTo>
                  <a:lnTo>
                    <a:pt x="1615" y="16959"/>
                  </a:lnTo>
                  <a:cubicBezTo>
                    <a:pt x="1327" y="17139"/>
                    <a:pt x="1014" y="17273"/>
                    <a:pt x="687" y="17355"/>
                  </a:cubicBezTo>
                  <a:cubicBezTo>
                    <a:pt x="462" y="17412"/>
                    <a:pt x="232" y="17444"/>
                    <a:pt x="0" y="17451"/>
                  </a:cubicBezTo>
                  <a:lnTo>
                    <a:pt x="0" y="21105"/>
                  </a:lnTo>
                  <a:cubicBezTo>
                    <a:pt x="182" y="21113"/>
                    <a:pt x="364" y="21099"/>
                    <a:pt x="542" y="21063"/>
                  </a:cubicBezTo>
                  <a:cubicBezTo>
                    <a:pt x="733" y="21025"/>
                    <a:pt x="918" y="20963"/>
                    <a:pt x="1098" y="20889"/>
                  </a:cubicBezTo>
                  <a:cubicBezTo>
                    <a:pt x="1300" y="20804"/>
                    <a:pt x="1497" y="20703"/>
                    <a:pt x="1685" y="20586"/>
                  </a:cubicBezTo>
                  <a:lnTo>
                    <a:pt x="21169" y="9395"/>
                  </a:lnTo>
                  <a:cubicBezTo>
                    <a:pt x="21421" y="9255"/>
                    <a:pt x="21581" y="8988"/>
                    <a:pt x="21590" y="8693"/>
                  </a:cubicBezTo>
                  <a:cubicBezTo>
                    <a:pt x="21600" y="8357"/>
                    <a:pt x="21415" y="8047"/>
                    <a:pt x="21119" y="790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54848" y="262322"/>
              <a:ext cx="45114" cy="4511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1071656" y="12109832"/>
            <a:ext cx="2073172" cy="475850"/>
            <a:chOff x="0" y="0"/>
            <a:chExt cx="2073170" cy="475848"/>
          </a:xfrm>
        </p:grpSpPr>
        <p:sp>
          <p:nvSpPr>
            <p:cNvPr id="24" name="Shape 24"/>
            <p:cNvSpPr/>
            <p:nvPr/>
          </p:nvSpPr>
          <p:spPr>
            <a:xfrm>
              <a:off x="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53244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106488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1597322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34731" y="129810"/>
              <a:ext cx="271268" cy="21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7" y="5082"/>
                  </a:moveTo>
                  <a:cubicBezTo>
                    <a:pt x="19237" y="5506"/>
                    <a:pt x="19237" y="5929"/>
                    <a:pt x="19237" y="5929"/>
                  </a:cubicBezTo>
                  <a:cubicBezTo>
                    <a:pt x="19237" y="13129"/>
                    <a:pt x="14850" y="21600"/>
                    <a:pt x="6750" y="21600"/>
                  </a:cubicBezTo>
                  <a:cubicBezTo>
                    <a:pt x="4388" y="21600"/>
                    <a:pt x="2025" y="20753"/>
                    <a:pt x="0" y="19059"/>
                  </a:cubicBezTo>
                  <a:cubicBezTo>
                    <a:pt x="338" y="19059"/>
                    <a:pt x="675" y="19059"/>
                    <a:pt x="1013" y="19059"/>
                  </a:cubicBezTo>
                  <a:cubicBezTo>
                    <a:pt x="3038" y="19059"/>
                    <a:pt x="5063" y="18212"/>
                    <a:pt x="6413" y="16941"/>
                  </a:cubicBezTo>
                  <a:cubicBezTo>
                    <a:pt x="4725" y="16941"/>
                    <a:pt x="3038" y="15247"/>
                    <a:pt x="2363" y="13129"/>
                  </a:cubicBezTo>
                  <a:cubicBezTo>
                    <a:pt x="2700" y="13129"/>
                    <a:pt x="3038" y="13129"/>
                    <a:pt x="3375" y="13129"/>
                  </a:cubicBezTo>
                  <a:cubicBezTo>
                    <a:pt x="3713" y="13129"/>
                    <a:pt x="4050" y="13129"/>
                    <a:pt x="4388" y="13129"/>
                  </a:cubicBezTo>
                  <a:cubicBezTo>
                    <a:pt x="2363" y="12282"/>
                    <a:pt x="1013" y="10165"/>
                    <a:pt x="1013" y="7624"/>
                  </a:cubicBezTo>
                  <a:cubicBezTo>
                    <a:pt x="1013" y="7624"/>
                    <a:pt x="1013" y="7624"/>
                    <a:pt x="1013" y="7624"/>
                  </a:cubicBezTo>
                  <a:cubicBezTo>
                    <a:pt x="1688" y="8047"/>
                    <a:pt x="2363" y="8047"/>
                    <a:pt x="3038" y="8047"/>
                  </a:cubicBezTo>
                  <a:cubicBezTo>
                    <a:pt x="1688" y="7200"/>
                    <a:pt x="1013" y="5506"/>
                    <a:pt x="1013" y="3812"/>
                  </a:cubicBezTo>
                  <a:cubicBezTo>
                    <a:pt x="1013" y="2541"/>
                    <a:pt x="1350" y="1694"/>
                    <a:pt x="1688" y="847"/>
                  </a:cubicBezTo>
                  <a:cubicBezTo>
                    <a:pt x="3713" y="4235"/>
                    <a:pt x="7088" y="6353"/>
                    <a:pt x="10463" y="6776"/>
                  </a:cubicBezTo>
                  <a:cubicBezTo>
                    <a:pt x="10463" y="6353"/>
                    <a:pt x="10463" y="5929"/>
                    <a:pt x="10463" y="5506"/>
                  </a:cubicBezTo>
                  <a:cubicBezTo>
                    <a:pt x="10463" y="2118"/>
                    <a:pt x="12487" y="0"/>
                    <a:pt x="14850" y="0"/>
                  </a:cubicBezTo>
                  <a:cubicBezTo>
                    <a:pt x="16200" y="0"/>
                    <a:pt x="17212" y="424"/>
                    <a:pt x="18225" y="1694"/>
                  </a:cubicBezTo>
                  <a:cubicBezTo>
                    <a:pt x="18900" y="1271"/>
                    <a:pt x="19912" y="847"/>
                    <a:pt x="20925" y="424"/>
                  </a:cubicBezTo>
                  <a:cubicBezTo>
                    <a:pt x="20587" y="1694"/>
                    <a:pt x="19912" y="2541"/>
                    <a:pt x="18900" y="3388"/>
                  </a:cubicBezTo>
                  <a:cubicBezTo>
                    <a:pt x="19912" y="2965"/>
                    <a:pt x="20587" y="2965"/>
                    <a:pt x="21600" y="2541"/>
                  </a:cubicBezTo>
                  <a:cubicBezTo>
                    <a:pt x="20925" y="3388"/>
                    <a:pt x="20250" y="4659"/>
                    <a:pt x="19237" y="50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163227" y="95411"/>
              <a:ext cx="149394" cy="28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546"/>
                  </a:moveTo>
                  <a:cubicBezTo>
                    <a:pt x="17897" y="3546"/>
                    <a:pt x="17897" y="3546"/>
                    <a:pt x="17897" y="3546"/>
                  </a:cubicBezTo>
                  <a:cubicBezTo>
                    <a:pt x="14811" y="3546"/>
                    <a:pt x="14194" y="4513"/>
                    <a:pt x="14194" y="5481"/>
                  </a:cubicBezTo>
                  <a:cubicBezTo>
                    <a:pt x="14194" y="8060"/>
                    <a:pt x="14194" y="8060"/>
                    <a:pt x="14194" y="8060"/>
                  </a:cubicBezTo>
                  <a:cubicBezTo>
                    <a:pt x="21600" y="8060"/>
                    <a:pt x="21600" y="8060"/>
                    <a:pt x="21600" y="8060"/>
                  </a:cubicBezTo>
                  <a:cubicBezTo>
                    <a:pt x="20366" y="11928"/>
                    <a:pt x="20366" y="11928"/>
                    <a:pt x="20366" y="11928"/>
                  </a:cubicBezTo>
                  <a:cubicBezTo>
                    <a:pt x="14194" y="11928"/>
                    <a:pt x="14194" y="11928"/>
                    <a:pt x="14194" y="11928"/>
                  </a:cubicBezTo>
                  <a:cubicBezTo>
                    <a:pt x="14194" y="21600"/>
                    <a:pt x="14194" y="21600"/>
                    <a:pt x="14194" y="21600"/>
                  </a:cubicBezTo>
                  <a:cubicBezTo>
                    <a:pt x="6789" y="21600"/>
                    <a:pt x="6789" y="21600"/>
                    <a:pt x="6789" y="21600"/>
                  </a:cubicBezTo>
                  <a:cubicBezTo>
                    <a:pt x="6789" y="11928"/>
                    <a:pt x="6789" y="11928"/>
                    <a:pt x="6789" y="11928"/>
                  </a:cubicBezTo>
                  <a:cubicBezTo>
                    <a:pt x="0" y="11928"/>
                    <a:pt x="0" y="11928"/>
                    <a:pt x="0" y="11928"/>
                  </a:cubicBezTo>
                  <a:cubicBezTo>
                    <a:pt x="0" y="8060"/>
                    <a:pt x="0" y="8060"/>
                    <a:pt x="0" y="8060"/>
                  </a:cubicBezTo>
                  <a:cubicBezTo>
                    <a:pt x="6789" y="8060"/>
                    <a:pt x="6789" y="8060"/>
                    <a:pt x="6789" y="8060"/>
                  </a:cubicBezTo>
                  <a:cubicBezTo>
                    <a:pt x="6789" y="5158"/>
                    <a:pt x="6789" y="5158"/>
                    <a:pt x="6789" y="5158"/>
                  </a:cubicBezTo>
                  <a:cubicBezTo>
                    <a:pt x="6789" y="1934"/>
                    <a:pt x="10491" y="0"/>
                    <a:pt x="16046" y="0"/>
                  </a:cubicBezTo>
                  <a:cubicBezTo>
                    <a:pt x="18514" y="0"/>
                    <a:pt x="20983" y="322"/>
                    <a:pt x="21600" y="322"/>
                  </a:cubicBezTo>
                  <a:lnTo>
                    <a:pt x="21600" y="35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18409" y="104461"/>
              <a:ext cx="168791" cy="26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00" y="1029"/>
                    <a:pt x="18900" y="1029"/>
                    <a:pt x="18900" y="1029"/>
                  </a:cubicBezTo>
                  <a:cubicBezTo>
                    <a:pt x="16200" y="1029"/>
                    <a:pt x="16200" y="1029"/>
                    <a:pt x="16200" y="1029"/>
                  </a:cubicBezTo>
                  <a:cubicBezTo>
                    <a:pt x="17820" y="2057"/>
                    <a:pt x="19440" y="3086"/>
                    <a:pt x="19440" y="4800"/>
                  </a:cubicBezTo>
                  <a:cubicBezTo>
                    <a:pt x="19440" y="8229"/>
                    <a:pt x="14580" y="8571"/>
                    <a:pt x="14580" y="10286"/>
                  </a:cubicBezTo>
                  <a:cubicBezTo>
                    <a:pt x="14580" y="12000"/>
                    <a:pt x="20520" y="12686"/>
                    <a:pt x="20520" y="16114"/>
                  </a:cubicBezTo>
                  <a:cubicBezTo>
                    <a:pt x="20520" y="17143"/>
                    <a:pt x="20520" y="17829"/>
                    <a:pt x="19980" y="18514"/>
                  </a:cubicBezTo>
                  <a:cubicBezTo>
                    <a:pt x="17820" y="20914"/>
                    <a:pt x="12960" y="21600"/>
                    <a:pt x="9180" y="21600"/>
                  </a:cubicBezTo>
                  <a:cubicBezTo>
                    <a:pt x="6480" y="21600"/>
                    <a:pt x="2700" y="20914"/>
                    <a:pt x="540" y="19200"/>
                  </a:cubicBezTo>
                  <a:cubicBezTo>
                    <a:pt x="0" y="18857"/>
                    <a:pt x="0" y="18171"/>
                    <a:pt x="0" y="17486"/>
                  </a:cubicBezTo>
                  <a:cubicBezTo>
                    <a:pt x="0" y="16114"/>
                    <a:pt x="1620" y="14743"/>
                    <a:pt x="3240" y="14057"/>
                  </a:cubicBezTo>
                  <a:cubicBezTo>
                    <a:pt x="5940" y="13029"/>
                    <a:pt x="8640" y="13029"/>
                    <a:pt x="11340" y="12686"/>
                  </a:cubicBezTo>
                  <a:cubicBezTo>
                    <a:pt x="10800" y="12000"/>
                    <a:pt x="10260" y="11657"/>
                    <a:pt x="10260" y="10971"/>
                  </a:cubicBezTo>
                  <a:cubicBezTo>
                    <a:pt x="10260" y="10286"/>
                    <a:pt x="10260" y="9943"/>
                    <a:pt x="10800" y="9600"/>
                  </a:cubicBezTo>
                  <a:cubicBezTo>
                    <a:pt x="10260" y="9943"/>
                    <a:pt x="9720" y="9943"/>
                    <a:pt x="9180" y="9943"/>
                  </a:cubicBezTo>
                  <a:cubicBezTo>
                    <a:pt x="5400" y="9943"/>
                    <a:pt x="2160" y="7886"/>
                    <a:pt x="2160" y="5486"/>
                  </a:cubicBezTo>
                  <a:cubicBezTo>
                    <a:pt x="2160" y="3771"/>
                    <a:pt x="3240" y="2400"/>
                    <a:pt x="4860" y="1714"/>
                  </a:cubicBezTo>
                  <a:cubicBezTo>
                    <a:pt x="7020" y="343"/>
                    <a:pt x="10260" y="0"/>
                    <a:pt x="12960" y="0"/>
                  </a:cubicBezTo>
                  <a:lnTo>
                    <a:pt x="21600" y="0"/>
                  </a:lnTo>
                  <a:close/>
                  <a:moveTo>
                    <a:pt x="12960" y="13714"/>
                  </a:moveTo>
                  <a:cubicBezTo>
                    <a:pt x="12960" y="13714"/>
                    <a:pt x="12420" y="13714"/>
                    <a:pt x="11880" y="13714"/>
                  </a:cubicBezTo>
                  <a:cubicBezTo>
                    <a:pt x="8640" y="13714"/>
                    <a:pt x="3780" y="14400"/>
                    <a:pt x="3780" y="16800"/>
                  </a:cubicBezTo>
                  <a:cubicBezTo>
                    <a:pt x="3780" y="19543"/>
                    <a:pt x="8100" y="20229"/>
                    <a:pt x="11340" y="20229"/>
                  </a:cubicBezTo>
                  <a:cubicBezTo>
                    <a:pt x="14580" y="20229"/>
                    <a:pt x="17820" y="19543"/>
                    <a:pt x="17820" y="17486"/>
                  </a:cubicBezTo>
                  <a:cubicBezTo>
                    <a:pt x="17820" y="15429"/>
                    <a:pt x="15120" y="14400"/>
                    <a:pt x="12960" y="13714"/>
                  </a:cubicBezTo>
                  <a:close/>
                  <a:moveTo>
                    <a:pt x="9720" y="1029"/>
                  </a:moveTo>
                  <a:cubicBezTo>
                    <a:pt x="8640" y="1029"/>
                    <a:pt x="7560" y="1371"/>
                    <a:pt x="7020" y="2057"/>
                  </a:cubicBezTo>
                  <a:cubicBezTo>
                    <a:pt x="5940" y="2400"/>
                    <a:pt x="5940" y="3086"/>
                    <a:pt x="5940" y="4114"/>
                  </a:cubicBezTo>
                  <a:cubicBezTo>
                    <a:pt x="5940" y="5829"/>
                    <a:pt x="7560" y="8914"/>
                    <a:pt x="11340" y="8914"/>
                  </a:cubicBezTo>
                  <a:cubicBezTo>
                    <a:pt x="12420" y="8914"/>
                    <a:pt x="13500" y="8571"/>
                    <a:pt x="14580" y="8229"/>
                  </a:cubicBezTo>
                  <a:cubicBezTo>
                    <a:pt x="15120" y="7543"/>
                    <a:pt x="15660" y="6857"/>
                    <a:pt x="15660" y="6171"/>
                  </a:cubicBezTo>
                  <a:cubicBezTo>
                    <a:pt x="15660" y="4114"/>
                    <a:pt x="13500" y="1029"/>
                    <a:pt x="9720" y="10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1690988" y="133902"/>
              <a:ext cx="288515" cy="20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2" y="18073"/>
                  </a:moveTo>
                  <a:cubicBezTo>
                    <a:pt x="20965" y="19837"/>
                    <a:pt x="20012" y="21159"/>
                    <a:pt x="18741" y="21159"/>
                  </a:cubicBezTo>
                  <a:cubicBezTo>
                    <a:pt x="16200" y="21600"/>
                    <a:pt x="13341" y="21600"/>
                    <a:pt x="10800" y="21600"/>
                  </a:cubicBezTo>
                  <a:cubicBezTo>
                    <a:pt x="7941" y="21600"/>
                    <a:pt x="5400" y="21600"/>
                    <a:pt x="2541" y="21159"/>
                  </a:cubicBezTo>
                  <a:cubicBezTo>
                    <a:pt x="1588" y="21159"/>
                    <a:pt x="635" y="19837"/>
                    <a:pt x="318" y="18073"/>
                  </a:cubicBezTo>
                  <a:cubicBezTo>
                    <a:pt x="0" y="15869"/>
                    <a:pt x="0" y="13224"/>
                    <a:pt x="0" y="11020"/>
                  </a:cubicBezTo>
                  <a:cubicBezTo>
                    <a:pt x="0" y="8376"/>
                    <a:pt x="0" y="6171"/>
                    <a:pt x="318" y="3527"/>
                  </a:cubicBezTo>
                  <a:cubicBezTo>
                    <a:pt x="635" y="2204"/>
                    <a:pt x="1588" y="882"/>
                    <a:pt x="2541" y="441"/>
                  </a:cubicBezTo>
                  <a:cubicBezTo>
                    <a:pt x="5400" y="0"/>
                    <a:pt x="7941" y="0"/>
                    <a:pt x="10800" y="0"/>
                  </a:cubicBezTo>
                  <a:cubicBezTo>
                    <a:pt x="13341" y="0"/>
                    <a:pt x="16200" y="0"/>
                    <a:pt x="18741" y="441"/>
                  </a:cubicBezTo>
                  <a:cubicBezTo>
                    <a:pt x="20012" y="882"/>
                    <a:pt x="20965" y="2204"/>
                    <a:pt x="21282" y="3527"/>
                  </a:cubicBezTo>
                  <a:cubicBezTo>
                    <a:pt x="21600" y="6171"/>
                    <a:pt x="21600" y="8376"/>
                    <a:pt x="21600" y="11020"/>
                  </a:cubicBezTo>
                  <a:cubicBezTo>
                    <a:pt x="21600" y="13224"/>
                    <a:pt x="21600" y="15869"/>
                    <a:pt x="21282" y="18073"/>
                  </a:cubicBezTo>
                  <a:close/>
                  <a:moveTo>
                    <a:pt x="14929" y="10139"/>
                  </a:moveTo>
                  <a:cubicBezTo>
                    <a:pt x="8894" y="4849"/>
                    <a:pt x="8894" y="4849"/>
                    <a:pt x="8894" y="4849"/>
                  </a:cubicBezTo>
                  <a:cubicBezTo>
                    <a:pt x="8576" y="4408"/>
                    <a:pt x="8259" y="4408"/>
                    <a:pt x="7941" y="4408"/>
                  </a:cubicBezTo>
                  <a:cubicBezTo>
                    <a:pt x="7941" y="4849"/>
                    <a:pt x="7624" y="5290"/>
                    <a:pt x="7624" y="5731"/>
                  </a:cubicBezTo>
                  <a:cubicBezTo>
                    <a:pt x="7624" y="16310"/>
                    <a:pt x="7624" y="16310"/>
                    <a:pt x="7624" y="16310"/>
                  </a:cubicBezTo>
                  <a:cubicBezTo>
                    <a:pt x="7624" y="16751"/>
                    <a:pt x="7941" y="17192"/>
                    <a:pt x="7941" y="17192"/>
                  </a:cubicBezTo>
                  <a:cubicBezTo>
                    <a:pt x="8259" y="17192"/>
                    <a:pt x="8259" y="17192"/>
                    <a:pt x="8259" y="17192"/>
                  </a:cubicBezTo>
                  <a:cubicBezTo>
                    <a:pt x="8576" y="17192"/>
                    <a:pt x="8576" y="17192"/>
                    <a:pt x="8894" y="17192"/>
                  </a:cubicBezTo>
                  <a:cubicBezTo>
                    <a:pt x="14929" y="11902"/>
                    <a:pt x="14929" y="11902"/>
                    <a:pt x="14929" y="11902"/>
                  </a:cubicBezTo>
                  <a:cubicBezTo>
                    <a:pt x="15247" y="11461"/>
                    <a:pt x="15247" y="11461"/>
                    <a:pt x="15247" y="11020"/>
                  </a:cubicBezTo>
                  <a:cubicBezTo>
                    <a:pt x="15247" y="10580"/>
                    <a:pt x="15247" y="10139"/>
                    <a:pt x="14929" y="1013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856957" y="11994735"/>
            <a:ext cx="251471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1">
                <a:solidFill>
                  <a:srgbClr val="0C0C0C"/>
                </a:solidFill>
                <a:latin typeface="+mn-lt"/>
                <a:ea typeface="+mn-ea"/>
                <a:cs typeface="+mn-cs"/>
                <a:sym typeface="Helvetica"/>
                <a:hlinkClick r:id="rId2"/>
              </a:defRPr>
            </a:lvl1pPr>
          </a:lstStyle>
          <a:p>
            <a:r>
              <a:rPr>
                <a:hlinkClick r:id="rId2"/>
              </a:rPr>
              <a:t>WWW.SITE2MAX.PRO</a:t>
            </a:r>
          </a:p>
        </p:txBody>
      </p:sp>
      <p:sp>
        <p:nvSpPr>
          <p:cNvPr id="12" name="Shape 12"/>
          <p:cNvSpPr/>
          <p:nvPr/>
        </p:nvSpPr>
        <p:spPr>
          <a:xfrm>
            <a:off x="1854141" y="12310610"/>
            <a:ext cx="576616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solidFill>
                  <a:srgbClr val="0C0C0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PowerPoint &amp; KeyNote Templates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149692" y="12098516"/>
            <a:ext cx="591162" cy="508659"/>
            <a:chOff x="0" y="0"/>
            <a:chExt cx="591161" cy="508657"/>
          </a:xfrm>
        </p:grpSpPr>
        <p:sp>
          <p:nvSpPr>
            <p:cNvPr id="13" name="Shape 13"/>
            <p:cNvSpPr/>
            <p:nvPr/>
          </p:nvSpPr>
          <p:spPr>
            <a:xfrm>
              <a:off x="1493" y="0"/>
              <a:ext cx="157323" cy="15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45" extrusionOk="0">
                  <a:moveTo>
                    <a:pt x="76" y="20289"/>
                  </a:moveTo>
                  <a:lnTo>
                    <a:pt x="0" y="1360"/>
                  </a:lnTo>
                  <a:cubicBezTo>
                    <a:pt x="-10" y="1007"/>
                    <a:pt x="120" y="664"/>
                    <a:pt x="360" y="410"/>
                  </a:cubicBezTo>
                  <a:cubicBezTo>
                    <a:pt x="733" y="16"/>
                    <a:pt x="1302" y="-107"/>
                    <a:pt x="1798" y="98"/>
                  </a:cubicBezTo>
                  <a:lnTo>
                    <a:pt x="20652" y="7385"/>
                  </a:lnTo>
                  <a:cubicBezTo>
                    <a:pt x="20896" y="7491"/>
                    <a:pt x="21105" y="7652"/>
                    <a:pt x="21269" y="7853"/>
                  </a:cubicBezTo>
                  <a:cubicBezTo>
                    <a:pt x="21398" y="8010"/>
                    <a:pt x="21500" y="8195"/>
                    <a:pt x="21541" y="8404"/>
                  </a:cubicBezTo>
                  <a:cubicBezTo>
                    <a:pt x="21590" y="8654"/>
                    <a:pt x="21546" y="8905"/>
                    <a:pt x="21446" y="9124"/>
                  </a:cubicBezTo>
                  <a:cubicBezTo>
                    <a:pt x="21331" y="9377"/>
                    <a:pt x="21139" y="9593"/>
                    <a:pt x="20887" y="9735"/>
                  </a:cubicBezTo>
                  <a:lnTo>
                    <a:pt x="1482" y="21324"/>
                  </a:lnTo>
                  <a:cubicBezTo>
                    <a:pt x="1182" y="21493"/>
                    <a:pt x="817" y="21484"/>
                    <a:pt x="525" y="21302"/>
                  </a:cubicBezTo>
                  <a:cubicBezTo>
                    <a:pt x="187" y="21090"/>
                    <a:pt x="9" y="20689"/>
                    <a:pt x="76" y="202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168" y="173768"/>
              <a:ext cx="128123" cy="10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0967" extrusionOk="0">
                  <a:moveTo>
                    <a:pt x="14" y="12680"/>
                  </a:moveTo>
                  <a:lnTo>
                    <a:pt x="14" y="19280"/>
                  </a:lnTo>
                  <a:cubicBezTo>
                    <a:pt x="-42" y="19719"/>
                    <a:pt x="74" y="20165"/>
                    <a:pt x="324" y="20481"/>
                  </a:cubicBezTo>
                  <a:cubicBezTo>
                    <a:pt x="757" y="21028"/>
                    <a:pt x="1418" y="21061"/>
                    <a:pt x="2007" y="20838"/>
                  </a:cubicBezTo>
                  <a:cubicBezTo>
                    <a:pt x="2230" y="20754"/>
                    <a:pt x="2445" y="20636"/>
                    <a:pt x="2647" y="20485"/>
                  </a:cubicBezTo>
                  <a:lnTo>
                    <a:pt x="19339" y="8413"/>
                  </a:lnTo>
                  <a:cubicBezTo>
                    <a:pt x="21016" y="7110"/>
                    <a:pt x="21558" y="4359"/>
                    <a:pt x="20559" y="2221"/>
                  </a:cubicBezTo>
                  <a:cubicBezTo>
                    <a:pt x="19637" y="250"/>
                    <a:pt x="17688" y="-539"/>
                    <a:pt x="16025" y="386"/>
                  </a:cubicBezTo>
                  <a:lnTo>
                    <a:pt x="710" y="11183"/>
                  </a:lnTo>
                  <a:cubicBezTo>
                    <a:pt x="471" y="11359"/>
                    <a:pt x="279" y="11620"/>
                    <a:pt x="157" y="11932"/>
                  </a:cubicBezTo>
                  <a:cubicBezTo>
                    <a:pt x="66" y="12165"/>
                    <a:pt x="17" y="12421"/>
                    <a:pt x="14" y="126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228851"/>
              <a:ext cx="295414" cy="279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107" extrusionOk="0">
                  <a:moveTo>
                    <a:pt x="471" y="7906"/>
                  </a:moveTo>
                  <a:lnTo>
                    <a:pt x="13581" y="457"/>
                  </a:lnTo>
                  <a:cubicBezTo>
                    <a:pt x="15392" y="-487"/>
                    <a:pt x="17599" y="70"/>
                    <a:pt x="18783" y="1769"/>
                  </a:cubicBezTo>
                  <a:cubicBezTo>
                    <a:pt x="20248" y="3871"/>
                    <a:pt x="19645" y="6818"/>
                    <a:pt x="17481" y="8128"/>
                  </a:cubicBezTo>
                  <a:lnTo>
                    <a:pt x="12198" y="11071"/>
                  </a:lnTo>
                  <a:cubicBezTo>
                    <a:pt x="11994" y="11210"/>
                    <a:pt x="11865" y="11441"/>
                    <a:pt x="11851" y="11693"/>
                  </a:cubicBezTo>
                  <a:cubicBezTo>
                    <a:pt x="11835" y="11962"/>
                    <a:pt x="11951" y="12221"/>
                    <a:pt x="12160" y="12383"/>
                  </a:cubicBezTo>
                  <a:lnTo>
                    <a:pt x="19975" y="16959"/>
                  </a:lnTo>
                  <a:cubicBezTo>
                    <a:pt x="20263" y="17139"/>
                    <a:pt x="20576" y="17273"/>
                    <a:pt x="20903" y="17355"/>
                  </a:cubicBezTo>
                  <a:cubicBezTo>
                    <a:pt x="21128" y="17412"/>
                    <a:pt x="21358" y="17444"/>
                    <a:pt x="21590" y="17451"/>
                  </a:cubicBezTo>
                  <a:lnTo>
                    <a:pt x="21590" y="21105"/>
                  </a:lnTo>
                  <a:cubicBezTo>
                    <a:pt x="21408" y="21113"/>
                    <a:pt x="21226" y="21099"/>
                    <a:pt x="21048" y="21063"/>
                  </a:cubicBezTo>
                  <a:cubicBezTo>
                    <a:pt x="20857" y="21025"/>
                    <a:pt x="20672" y="20963"/>
                    <a:pt x="20492" y="20889"/>
                  </a:cubicBezTo>
                  <a:cubicBezTo>
                    <a:pt x="20290" y="20804"/>
                    <a:pt x="20093" y="20703"/>
                    <a:pt x="19905" y="20586"/>
                  </a:cubicBezTo>
                  <a:lnTo>
                    <a:pt x="421" y="9395"/>
                  </a:lnTo>
                  <a:cubicBezTo>
                    <a:pt x="169" y="9255"/>
                    <a:pt x="9" y="8988"/>
                    <a:pt x="0" y="8693"/>
                  </a:cubicBezTo>
                  <a:cubicBezTo>
                    <a:pt x="-10" y="8357"/>
                    <a:pt x="175" y="8047"/>
                    <a:pt x="471" y="790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89045" y="262322"/>
              <a:ext cx="45114" cy="4511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07835" y="56337"/>
              <a:ext cx="173029" cy="5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13" extrusionOk="0">
                  <a:moveTo>
                    <a:pt x="675" y="0"/>
                  </a:moveTo>
                  <a:cubicBezTo>
                    <a:pt x="421" y="21"/>
                    <a:pt x="190" y="524"/>
                    <a:pt x="77" y="1306"/>
                  </a:cubicBezTo>
                  <a:cubicBezTo>
                    <a:pt x="-114" y="2623"/>
                    <a:pt x="64" y="4217"/>
                    <a:pt x="462" y="4762"/>
                  </a:cubicBezTo>
                  <a:lnTo>
                    <a:pt x="9181" y="20142"/>
                  </a:lnTo>
                  <a:cubicBezTo>
                    <a:pt x="9676" y="21045"/>
                    <a:pt x="10229" y="21516"/>
                    <a:pt x="10790" y="21513"/>
                  </a:cubicBezTo>
                  <a:cubicBezTo>
                    <a:pt x="11347" y="21509"/>
                    <a:pt x="11895" y="21039"/>
                    <a:pt x="12387" y="20142"/>
                  </a:cubicBezTo>
                  <a:lnTo>
                    <a:pt x="20939" y="4999"/>
                  </a:lnTo>
                  <a:cubicBezTo>
                    <a:pt x="21290" y="4534"/>
                    <a:pt x="21486" y="3254"/>
                    <a:pt x="21399" y="2003"/>
                  </a:cubicBezTo>
                  <a:cubicBezTo>
                    <a:pt x="21313" y="755"/>
                    <a:pt x="20971" y="-84"/>
                    <a:pt x="20598" y="36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55606" y="392618"/>
              <a:ext cx="78502" cy="31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40" extrusionOk="0">
                  <a:moveTo>
                    <a:pt x="1655" y="0"/>
                  </a:moveTo>
                  <a:lnTo>
                    <a:pt x="19650" y="0"/>
                  </a:lnTo>
                  <a:cubicBezTo>
                    <a:pt x="20512" y="239"/>
                    <a:pt x="21199" y="1904"/>
                    <a:pt x="21313" y="4037"/>
                  </a:cubicBezTo>
                  <a:cubicBezTo>
                    <a:pt x="21412" y="5877"/>
                    <a:pt x="21056" y="7685"/>
                    <a:pt x="20410" y="8623"/>
                  </a:cubicBezTo>
                  <a:lnTo>
                    <a:pt x="12944" y="20137"/>
                  </a:lnTo>
                  <a:cubicBezTo>
                    <a:pt x="12358" y="20996"/>
                    <a:pt x="11696" y="21476"/>
                    <a:pt x="11016" y="21534"/>
                  </a:cubicBezTo>
                  <a:cubicBezTo>
                    <a:pt x="10241" y="21600"/>
                    <a:pt x="9474" y="21115"/>
                    <a:pt x="8806" y="20137"/>
                  </a:cubicBezTo>
                  <a:lnTo>
                    <a:pt x="959" y="8655"/>
                  </a:lnTo>
                  <a:cubicBezTo>
                    <a:pt x="174" y="7554"/>
                    <a:pt x="-188" y="5229"/>
                    <a:pt x="96" y="3106"/>
                  </a:cubicBezTo>
                  <a:cubicBezTo>
                    <a:pt x="324" y="1400"/>
                    <a:pt x="934" y="184"/>
                    <a:pt x="165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462326" y="173764"/>
              <a:ext cx="128122" cy="10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0967" extrusionOk="0">
                  <a:moveTo>
                    <a:pt x="21045" y="12680"/>
                  </a:moveTo>
                  <a:lnTo>
                    <a:pt x="21045" y="19280"/>
                  </a:lnTo>
                  <a:cubicBezTo>
                    <a:pt x="21101" y="19719"/>
                    <a:pt x="20985" y="20165"/>
                    <a:pt x="20735" y="20481"/>
                  </a:cubicBezTo>
                  <a:cubicBezTo>
                    <a:pt x="20302" y="21028"/>
                    <a:pt x="19641" y="21061"/>
                    <a:pt x="19052" y="20838"/>
                  </a:cubicBezTo>
                  <a:cubicBezTo>
                    <a:pt x="18829" y="20754"/>
                    <a:pt x="18614" y="20636"/>
                    <a:pt x="18412" y="20485"/>
                  </a:cubicBezTo>
                  <a:lnTo>
                    <a:pt x="1720" y="8413"/>
                  </a:lnTo>
                  <a:cubicBezTo>
                    <a:pt x="43" y="7110"/>
                    <a:pt x="-499" y="4359"/>
                    <a:pt x="500" y="2221"/>
                  </a:cubicBezTo>
                  <a:cubicBezTo>
                    <a:pt x="1422" y="250"/>
                    <a:pt x="3371" y="-539"/>
                    <a:pt x="5034" y="386"/>
                  </a:cubicBezTo>
                  <a:lnTo>
                    <a:pt x="20349" y="11183"/>
                  </a:lnTo>
                  <a:cubicBezTo>
                    <a:pt x="20588" y="11359"/>
                    <a:pt x="20780" y="11620"/>
                    <a:pt x="20902" y="11932"/>
                  </a:cubicBezTo>
                  <a:cubicBezTo>
                    <a:pt x="20993" y="12165"/>
                    <a:pt x="21042" y="12421"/>
                    <a:pt x="21045" y="1268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433839" y="0"/>
              <a:ext cx="157323" cy="152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45" extrusionOk="0">
                  <a:moveTo>
                    <a:pt x="21485" y="20289"/>
                  </a:moveTo>
                  <a:lnTo>
                    <a:pt x="21561" y="1360"/>
                  </a:lnTo>
                  <a:cubicBezTo>
                    <a:pt x="21571" y="1007"/>
                    <a:pt x="21441" y="664"/>
                    <a:pt x="21201" y="410"/>
                  </a:cubicBezTo>
                  <a:cubicBezTo>
                    <a:pt x="20828" y="16"/>
                    <a:pt x="20259" y="-107"/>
                    <a:pt x="19763" y="98"/>
                  </a:cubicBezTo>
                  <a:lnTo>
                    <a:pt x="909" y="7385"/>
                  </a:lnTo>
                  <a:cubicBezTo>
                    <a:pt x="665" y="7491"/>
                    <a:pt x="456" y="7652"/>
                    <a:pt x="292" y="7853"/>
                  </a:cubicBezTo>
                  <a:cubicBezTo>
                    <a:pt x="163" y="8010"/>
                    <a:pt x="61" y="8195"/>
                    <a:pt x="20" y="8404"/>
                  </a:cubicBezTo>
                  <a:cubicBezTo>
                    <a:pt x="-29" y="8654"/>
                    <a:pt x="15" y="8905"/>
                    <a:pt x="115" y="9124"/>
                  </a:cubicBezTo>
                  <a:cubicBezTo>
                    <a:pt x="230" y="9377"/>
                    <a:pt x="422" y="9593"/>
                    <a:pt x="674" y="9735"/>
                  </a:cubicBezTo>
                  <a:lnTo>
                    <a:pt x="20079" y="21324"/>
                  </a:lnTo>
                  <a:cubicBezTo>
                    <a:pt x="20379" y="21493"/>
                    <a:pt x="20744" y="21484"/>
                    <a:pt x="21036" y="21302"/>
                  </a:cubicBezTo>
                  <a:cubicBezTo>
                    <a:pt x="21374" y="21090"/>
                    <a:pt x="21552" y="20689"/>
                    <a:pt x="21485" y="202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93590" y="228849"/>
              <a:ext cx="295414" cy="27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107" extrusionOk="0">
                  <a:moveTo>
                    <a:pt x="21119" y="7906"/>
                  </a:moveTo>
                  <a:lnTo>
                    <a:pt x="8009" y="457"/>
                  </a:lnTo>
                  <a:cubicBezTo>
                    <a:pt x="6198" y="-487"/>
                    <a:pt x="3991" y="70"/>
                    <a:pt x="2807" y="1769"/>
                  </a:cubicBezTo>
                  <a:cubicBezTo>
                    <a:pt x="1342" y="3871"/>
                    <a:pt x="1945" y="6818"/>
                    <a:pt x="4109" y="8128"/>
                  </a:cubicBezTo>
                  <a:lnTo>
                    <a:pt x="9392" y="11071"/>
                  </a:lnTo>
                  <a:cubicBezTo>
                    <a:pt x="9596" y="11210"/>
                    <a:pt x="9725" y="11441"/>
                    <a:pt x="9739" y="11693"/>
                  </a:cubicBezTo>
                  <a:cubicBezTo>
                    <a:pt x="9755" y="11962"/>
                    <a:pt x="9639" y="12221"/>
                    <a:pt x="9430" y="12383"/>
                  </a:cubicBezTo>
                  <a:lnTo>
                    <a:pt x="1615" y="16959"/>
                  </a:lnTo>
                  <a:cubicBezTo>
                    <a:pt x="1327" y="17139"/>
                    <a:pt x="1014" y="17273"/>
                    <a:pt x="687" y="17355"/>
                  </a:cubicBezTo>
                  <a:cubicBezTo>
                    <a:pt x="462" y="17412"/>
                    <a:pt x="232" y="17444"/>
                    <a:pt x="0" y="17451"/>
                  </a:cubicBezTo>
                  <a:lnTo>
                    <a:pt x="0" y="21105"/>
                  </a:lnTo>
                  <a:cubicBezTo>
                    <a:pt x="182" y="21113"/>
                    <a:pt x="364" y="21099"/>
                    <a:pt x="542" y="21063"/>
                  </a:cubicBezTo>
                  <a:cubicBezTo>
                    <a:pt x="733" y="21025"/>
                    <a:pt x="918" y="20963"/>
                    <a:pt x="1098" y="20889"/>
                  </a:cubicBezTo>
                  <a:cubicBezTo>
                    <a:pt x="1300" y="20804"/>
                    <a:pt x="1497" y="20703"/>
                    <a:pt x="1685" y="20586"/>
                  </a:cubicBezTo>
                  <a:lnTo>
                    <a:pt x="21169" y="9395"/>
                  </a:lnTo>
                  <a:cubicBezTo>
                    <a:pt x="21421" y="9255"/>
                    <a:pt x="21581" y="8988"/>
                    <a:pt x="21590" y="8693"/>
                  </a:cubicBezTo>
                  <a:cubicBezTo>
                    <a:pt x="21600" y="8357"/>
                    <a:pt x="21415" y="8047"/>
                    <a:pt x="21119" y="790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54848" y="262322"/>
              <a:ext cx="45114" cy="4511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1071656" y="12109832"/>
            <a:ext cx="2073172" cy="475850"/>
            <a:chOff x="0" y="0"/>
            <a:chExt cx="2073170" cy="475848"/>
          </a:xfrm>
        </p:grpSpPr>
        <p:sp>
          <p:nvSpPr>
            <p:cNvPr id="24" name="Shape 24"/>
            <p:cNvSpPr/>
            <p:nvPr/>
          </p:nvSpPr>
          <p:spPr>
            <a:xfrm>
              <a:off x="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53244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1064880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1597322" y="0"/>
              <a:ext cx="475849" cy="47584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634731" y="129810"/>
              <a:ext cx="271268" cy="216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7" y="5082"/>
                  </a:moveTo>
                  <a:cubicBezTo>
                    <a:pt x="19237" y="5506"/>
                    <a:pt x="19237" y="5929"/>
                    <a:pt x="19237" y="5929"/>
                  </a:cubicBezTo>
                  <a:cubicBezTo>
                    <a:pt x="19237" y="13129"/>
                    <a:pt x="14850" y="21600"/>
                    <a:pt x="6750" y="21600"/>
                  </a:cubicBezTo>
                  <a:cubicBezTo>
                    <a:pt x="4388" y="21600"/>
                    <a:pt x="2025" y="20753"/>
                    <a:pt x="0" y="19059"/>
                  </a:cubicBezTo>
                  <a:cubicBezTo>
                    <a:pt x="338" y="19059"/>
                    <a:pt x="675" y="19059"/>
                    <a:pt x="1013" y="19059"/>
                  </a:cubicBezTo>
                  <a:cubicBezTo>
                    <a:pt x="3038" y="19059"/>
                    <a:pt x="5063" y="18212"/>
                    <a:pt x="6413" y="16941"/>
                  </a:cubicBezTo>
                  <a:cubicBezTo>
                    <a:pt x="4725" y="16941"/>
                    <a:pt x="3038" y="15247"/>
                    <a:pt x="2363" y="13129"/>
                  </a:cubicBezTo>
                  <a:cubicBezTo>
                    <a:pt x="2700" y="13129"/>
                    <a:pt x="3038" y="13129"/>
                    <a:pt x="3375" y="13129"/>
                  </a:cubicBezTo>
                  <a:cubicBezTo>
                    <a:pt x="3713" y="13129"/>
                    <a:pt x="4050" y="13129"/>
                    <a:pt x="4388" y="13129"/>
                  </a:cubicBezTo>
                  <a:cubicBezTo>
                    <a:pt x="2363" y="12282"/>
                    <a:pt x="1013" y="10165"/>
                    <a:pt x="1013" y="7624"/>
                  </a:cubicBezTo>
                  <a:cubicBezTo>
                    <a:pt x="1013" y="7624"/>
                    <a:pt x="1013" y="7624"/>
                    <a:pt x="1013" y="7624"/>
                  </a:cubicBezTo>
                  <a:cubicBezTo>
                    <a:pt x="1688" y="8047"/>
                    <a:pt x="2363" y="8047"/>
                    <a:pt x="3038" y="8047"/>
                  </a:cubicBezTo>
                  <a:cubicBezTo>
                    <a:pt x="1688" y="7200"/>
                    <a:pt x="1013" y="5506"/>
                    <a:pt x="1013" y="3812"/>
                  </a:cubicBezTo>
                  <a:cubicBezTo>
                    <a:pt x="1013" y="2541"/>
                    <a:pt x="1350" y="1694"/>
                    <a:pt x="1688" y="847"/>
                  </a:cubicBezTo>
                  <a:cubicBezTo>
                    <a:pt x="3713" y="4235"/>
                    <a:pt x="7088" y="6353"/>
                    <a:pt x="10463" y="6776"/>
                  </a:cubicBezTo>
                  <a:cubicBezTo>
                    <a:pt x="10463" y="6353"/>
                    <a:pt x="10463" y="5929"/>
                    <a:pt x="10463" y="5506"/>
                  </a:cubicBezTo>
                  <a:cubicBezTo>
                    <a:pt x="10463" y="2118"/>
                    <a:pt x="12487" y="0"/>
                    <a:pt x="14850" y="0"/>
                  </a:cubicBezTo>
                  <a:cubicBezTo>
                    <a:pt x="16200" y="0"/>
                    <a:pt x="17212" y="424"/>
                    <a:pt x="18225" y="1694"/>
                  </a:cubicBezTo>
                  <a:cubicBezTo>
                    <a:pt x="18900" y="1271"/>
                    <a:pt x="19912" y="847"/>
                    <a:pt x="20925" y="424"/>
                  </a:cubicBezTo>
                  <a:cubicBezTo>
                    <a:pt x="20587" y="1694"/>
                    <a:pt x="19912" y="2541"/>
                    <a:pt x="18900" y="3388"/>
                  </a:cubicBezTo>
                  <a:cubicBezTo>
                    <a:pt x="19912" y="2965"/>
                    <a:pt x="20587" y="2965"/>
                    <a:pt x="21600" y="2541"/>
                  </a:cubicBezTo>
                  <a:cubicBezTo>
                    <a:pt x="20925" y="3388"/>
                    <a:pt x="20250" y="4659"/>
                    <a:pt x="19237" y="50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163227" y="95411"/>
              <a:ext cx="149394" cy="285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546"/>
                  </a:moveTo>
                  <a:cubicBezTo>
                    <a:pt x="17897" y="3546"/>
                    <a:pt x="17897" y="3546"/>
                    <a:pt x="17897" y="3546"/>
                  </a:cubicBezTo>
                  <a:cubicBezTo>
                    <a:pt x="14811" y="3546"/>
                    <a:pt x="14194" y="4513"/>
                    <a:pt x="14194" y="5481"/>
                  </a:cubicBezTo>
                  <a:cubicBezTo>
                    <a:pt x="14194" y="8060"/>
                    <a:pt x="14194" y="8060"/>
                    <a:pt x="14194" y="8060"/>
                  </a:cubicBezTo>
                  <a:cubicBezTo>
                    <a:pt x="21600" y="8060"/>
                    <a:pt x="21600" y="8060"/>
                    <a:pt x="21600" y="8060"/>
                  </a:cubicBezTo>
                  <a:cubicBezTo>
                    <a:pt x="20366" y="11928"/>
                    <a:pt x="20366" y="11928"/>
                    <a:pt x="20366" y="11928"/>
                  </a:cubicBezTo>
                  <a:cubicBezTo>
                    <a:pt x="14194" y="11928"/>
                    <a:pt x="14194" y="11928"/>
                    <a:pt x="14194" y="11928"/>
                  </a:cubicBezTo>
                  <a:cubicBezTo>
                    <a:pt x="14194" y="21600"/>
                    <a:pt x="14194" y="21600"/>
                    <a:pt x="14194" y="21600"/>
                  </a:cubicBezTo>
                  <a:cubicBezTo>
                    <a:pt x="6789" y="21600"/>
                    <a:pt x="6789" y="21600"/>
                    <a:pt x="6789" y="21600"/>
                  </a:cubicBezTo>
                  <a:cubicBezTo>
                    <a:pt x="6789" y="11928"/>
                    <a:pt x="6789" y="11928"/>
                    <a:pt x="6789" y="11928"/>
                  </a:cubicBezTo>
                  <a:cubicBezTo>
                    <a:pt x="0" y="11928"/>
                    <a:pt x="0" y="11928"/>
                    <a:pt x="0" y="11928"/>
                  </a:cubicBezTo>
                  <a:cubicBezTo>
                    <a:pt x="0" y="8060"/>
                    <a:pt x="0" y="8060"/>
                    <a:pt x="0" y="8060"/>
                  </a:cubicBezTo>
                  <a:cubicBezTo>
                    <a:pt x="6789" y="8060"/>
                    <a:pt x="6789" y="8060"/>
                    <a:pt x="6789" y="8060"/>
                  </a:cubicBezTo>
                  <a:cubicBezTo>
                    <a:pt x="6789" y="5158"/>
                    <a:pt x="6789" y="5158"/>
                    <a:pt x="6789" y="5158"/>
                  </a:cubicBezTo>
                  <a:cubicBezTo>
                    <a:pt x="6789" y="1934"/>
                    <a:pt x="10491" y="0"/>
                    <a:pt x="16046" y="0"/>
                  </a:cubicBezTo>
                  <a:cubicBezTo>
                    <a:pt x="18514" y="0"/>
                    <a:pt x="20983" y="322"/>
                    <a:pt x="21600" y="322"/>
                  </a:cubicBezTo>
                  <a:lnTo>
                    <a:pt x="21600" y="3546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18409" y="104461"/>
              <a:ext cx="168791" cy="26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00" y="1029"/>
                    <a:pt x="18900" y="1029"/>
                    <a:pt x="18900" y="1029"/>
                  </a:cubicBezTo>
                  <a:cubicBezTo>
                    <a:pt x="16200" y="1029"/>
                    <a:pt x="16200" y="1029"/>
                    <a:pt x="16200" y="1029"/>
                  </a:cubicBezTo>
                  <a:cubicBezTo>
                    <a:pt x="17820" y="2057"/>
                    <a:pt x="19440" y="3086"/>
                    <a:pt x="19440" y="4800"/>
                  </a:cubicBezTo>
                  <a:cubicBezTo>
                    <a:pt x="19440" y="8229"/>
                    <a:pt x="14580" y="8571"/>
                    <a:pt x="14580" y="10286"/>
                  </a:cubicBezTo>
                  <a:cubicBezTo>
                    <a:pt x="14580" y="12000"/>
                    <a:pt x="20520" y="12686"/>
                    <a:pt x="20520" y="16114"/>
                  </a:cubicBezTo>
                  <a:cubicBezTo>
                    <a:pt x="20520" y="17143"/>
                    <a:pt x="20520" y="17829"/>
                    <a:pt x="19980" y="18514"/>
                  </a:cubicBezTo>
                  <a:cubicBezTo>
                    <a:pt x="17820" y="20914"/>
                    <a:pt x="12960" y="21600"/>
                    <a:pt x="9180" y="21600"/>
                  </a:cubicBezTo>
                  <a:cubicBezTo>
                    <a:pt x="6480" y="21600"/>
                    <a:pt x="2700" y="20914"/>
                    <a:pt x="540" y="19200"/>
                  </a:cubicBezTo>
                  <a:cubicBezTo>
                    <a:pt x="0" y="18857"/>
                    <a:pt x="0" y="18171"/>
                    <a:pt x="0" y="17486"/>
                  </a:cubicBezTo>
                  <a:cubicBezTo>
                    <a:pt x="0" y="16114"/>
                    <a:pt x="1620" y="14743"/>
                    <a:pt x="3240" y="14057"/>
                  </a:cubicBezTo>
                  <a:cubicBezTo>
                    <a:pt x="5940" y="13029"/>
                    <a:pt x="8640" y="13029"/>
                    <a:pt x="11340" y="12686"/>
                  </a:cubicBezTo>
                  <a:cubicBezTo>
                    <a:pt x="10800" y="12000"/>
                    <a:pt x="10260" y="11657"/>
                    <a:pt x="10260" y="10971"/>
                  </a:cubicBezTo>
                  <a:cubicBezTo>
                    <a:pt x="10260" y="10286"/>
                    <a:pt x="10260" y="9943"/>
                    <a:pt x="10800" y="9600"/>
                  </a:cubicBezTo>
                  <a:cubicBezTo>
                    <a:pt x="10260" y="9943"/>
                    <a:pt x="9720" y="9943"/>
                    <a:pt x="9180" y="9943"/>
                  </a:cubicBezTo>
                  <a:cubicBezTo>
                    <a:pt x="5400" y="9943"/>
                    <a:pt x="2160" y="7886"/>
                    <a:pt x="2160" y="5486"/>
                  </a:cubicBezTo>
                  <a:cubicBezTo>
                    <a:pt x="2160" y="3771"/>
                    <a:pt x="3240" y="2400"/>
                    <a:pt x="4860" y="1714"/>
                  </a:cubicBezTo>
                  <a:cubicBezTo>
                    <a:pt x="7020" y="343"/>
                    <a:pt x="10260" y="0"/>
                    <a:pt x="12960" y="0"/>
                  </a:cubicBezTo>
                  <a:lnTo>
                    <a:pt x="21600" y="0"/>
                  </a:lnTo>
                  <a:close/>
                  <a:moveTo>
                    <a:pt x="12960" y="13714"/>
                  </a:moveTo>
                  <a:cubicBezTo>
                    <a:pt x="12960" y="13714"/>
                    <a:pt x="12420" y="13714"/>
                    <a:pt x="11880" y="13714"/>
                  </a:cubicBezTo>
                  <a:cubicBezTo>
                    <a:pt x="8640" y="13714"/>
                    <a:pt x="3780" y="14400"/>
                    <a:pt x="3780" y="16800"/>
                  </a:cubicBezTo>
                  <a:cubicBezTo>
                    <a:pt x="3780" y="19543"/>
                    <a:pt x="8100" y="20229"/>
                    <a:pt x="11340" y="20229"/>
                  </a:cubicBezTo>
                  <a:cubicBezTo>
                    <a:pt x="14580" y="20229"/>
                    <a:pt x="17820" y="19543"/>
                    <a:pt x="17820" y="17486"/>
                  </a:cubicBezTo>
                  <a:cubicBezTo>
                    <a:pt x="17820" y="15429"/>
                    <a:pt x="15120" y="14400"/>
                    <a:pt x="12960" y="13714"/>
                  </a:cubicBezTo>
                  <a:close/>
                  <a:moveTo>
                    <a:pt x="9720" y="1029"/>
                  </a:moveTo>
                  <a:cubicBezTo>
                    <a:pt x="8640" y="1029"/>
                    <a:pt x="7560" y="1371"/>
                    <a:pt x="7020" y="2057"/>
                  </a:cubicBezTo>
                  <a:cubicBezTo>
                    <a:pt x="5940" y="2400"/>
                    <a:pt x="5940" y="3086"/>
                    <a:pt x="5940" y="4114"/>
                  </a:cubicBezTo>
                  <a:cubicBezTo>
                    <a:pt x="5940" y="5829"/>
                    <a:pt x="7560" y="8914"/>
                    <a:pt x="11340" y="8914"/>
                  </a:cubicBezTo>
                  <a:cubicBezTo>
                    <a:pt x="12420" y="8914"/>
                    <a:pt x="13500" y="8571"/>
                    <a:pt x="14580" y="8229"/>
                  </a:cubicBezTo>
                  <a:cubicBezTo>
                    <a:pt x="15120" y="7543"/>
                    <a:pt x="15660" y="6857"/>
                    <a:pt x="15660" y="6171"/>
                  </a:cubicBezTo>
                  <a:cubicBezTo>
                    <a:pt x="15660" y="4114"/>
                    <a:pt x="13500" y="1029"/>
                    <a:pt x="9720" y="102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1690988" y="133902"/>
              <a:ext cx="288515" cy="20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2" y="18073"/>
                  </a:moveTo>
                  <a:cubicBezTo>
                    <a:pt x="20965" y="19837"/>
                    <a:pt x="20012" y="21159"/>
                    <a:pt x="18741" y="21159"/>
                  </a:cubicBezTo>
                  <a:cubicBezTo>
                    <a:pt x="16200" y="21600"/>
                    <a:pt x="13341" y="21600"/>
                    <a:pt x="10800" y="21600"/>
                  </a:cubicBezTo>
                  <a:cubicBezTo>
                    <a:pt x="7941" y="21600"/>
                    <a:pt x="5400" y="21600"/>
                    <a:pt x="2541" y="21159"/>
                  </a:cubicBezTo>
                  <a:cubicBezTo>
                    <a:pt x="1588" y="21159"/>
                    <a:pt x="635" y="19837"/>
                    <a:pt x="318" y="18073"/>
                  </a:cubicBezTo>
                  <a:cubicBezTo>
                    <a:pt x="0" y="15869"/>
                    <a:pt x="0" y="13224"/>
                    <a:pt x="0" y="11020"/>
                  </a:cubicBezTo>
                  <a:cubicBezTo>
                    <a:pt x="0" y="8376"/>
                    <a:pt x="0" y="6171"/>
                    <a:pt x="318" y="3527"/>
                  </a:cubicBezTo>
                  <a:cubicBezTo>
                    <a:pt x="635" y="2204"/>
                    <a:pt x="1588" y="882"/>
                    <a:pt x="2541" y="441"/>
                  </a:cubicBezTo>
                  <a:cubicBezTo>
                    <a:pt x="5400" y="0"/>
                    <a:pt x="7941" y="0"/>
                    <a:pt x="10800" y="0"/>
                  </a:cubicBezTo>
                  <a:cubicBezTo>
                    <a:pt x="13341" y="0"/>
                    <a:pt x="16200" y="0"/>
                    <a:pt x="18741" y="441"/>
                  </a:cubicBezTo>
                  <a:cubicBezTo>
                    <a:pt x="20012" y="882"/>
                    <a:pt x="20965" y="2204"/>
                    <a:pt x="21282" y="3527"/>
                  </a:cubicBezTo>
                  <a:cubicBezTo>
                    <a:pt x="21600" y="6171"/>
                    <a:pt x="21600" y="8376"/>
                    <a:pt x="21600" y="11020"/>
                  </a:cubicBezTo>
                  <a:cubicBezTo>
                    <a:pt x="21600" y="13224"/>
                    <a:pt x="21600" y="15869"/>
                    <a:pt x="21282" y="18073"/>
                  </a:cubicBezTo>
                  <a:close/>
                  <a:moveTo>
                    <a:pt x="14929" y="10139"/>
                  </a:moveTo>
                  <a:cubicBezTo>
                    <a:pt x="8894" y="4849"/>
                    <a:pt x="8894" y="4849"/>
                    <a:pt x="8894" y="4849"/>
                  </a:cubicBezTo>
                  <a:cubicBezTo>
                    <a:pt x="8576" y="4408"/>
                    <a:pt x="8259" y="4408"/>
                    <a:pt x="7941" y="4408"/>
                  </a:cubicBezTo>
                  <a:cubicBezTo>
                    <a:pt x="7941" y="4849"/>
                    <a:pt x="7624" y="5290"/>
                    <a:pt x="7624" y="5731"/>
                  </a:cubicBezTo>
                  <a:cubicBezTo>
                    <a:pt x="7624" y="16310"/>
                    <a:pt x="7624" y="16310"/>
                    <a:pt x="7624" y="16310"/>
                  </a:cubicBezTo>
                  <a:cubicBezTo>
                    <a:pt x="7624" y="16751"/>
                    <a:pt x="7941" y="17192"/>
                    <a:pt x="7941" y="17192"/>
                  </a:cubicBezTo>
                  <a:cubicBezTo>
                    <a:pt x="8259" y="17192"/>
                    <a:pt x="8259" y="17192"/>
                    <a:pt x="8259" y="17192"/>
                  </a:cubicBezTo>
                  <a:cubicBezTo>
                    <a:pt x="8576" y="17192"/>
                    <a:pt x="8576" y="17192"/>
                    <a:pt x="8894" y="17192"/>
                  </a:cubicBezTo>
                  <a:cubicBezTo>
                    <a:pt x="14929" y="11902"/>
                    <a:pt x="14929" y="11902"/>
                    <a:pt x="14929" y="11902"/>
                  </a:cubicBezTo>
                  <a:cubicBezTo>
                    <a:pt x="15247" y="11461"/>
                    <a:pt x="15247" y="11461"/>
                    <a:pt x="15247" y="11020"/>
                  </a:cubicBezTo>
                  <a:cubicBezTo>
                    <a:pt x="15247" y="10580"/>
                    <a:pt x="15247" y="10139"/>
                    <a:pt x="14929" y="1013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43575" y="4267200"/>
            <a:ext cx="3563938" cy="3563938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5567513" y="4267200"/>
            <a:ext cx="3563938" cy="3563938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2"/>
          </p:nvPr>
        </p:nvSpPr>
        <p:spPr>
          <a:xfrm rot="10800000">
            <a:off x="10655544" y="4267200"/>
            <a:ext cx="3563938" cy="3563938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759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416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26"/>
          <p:cNvSpPr>
            <a:spLocks noGrp="1"/>
          </p:cNvSpPr>
          <p:nvPr>
            <p:ph type="pic" sz="quarter" idx="31"/>
          </p:nvPr>
        </p:nvSpPr>
        <p:spPr>
          <a:xfrm rot="10800000">
            <a:off x="12372093" y="-409699"/>
            <a:ext cx="2391533" cy="2391533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8493977" y="-172262"/>
            <a:ext cx="7375525" cy="737552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16491405" y="-2606491"/>
            <a:ext cx="9793865" cy="979386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5612736" y="10504048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3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4213157" y="13334728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7" name="Picture Placeholder 26"/>
          <p:cNvSpPr>
            <a:spLocks noGrp="1"/>
          </p:cNvSpPr>
          <p:nvPr>
            <p:ph type="pic" sz="quarter" idx="20"/>
          </p:nvPr>
        </p:nvSpPr>
        <p:spPr>
          <a:xfrm rot="10800000">
            <a:off x="6998936" y="10276639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icture Placeholder 26"/>
          <p:cNvSpPr>
            <a:spLocks noGrp="1"/>
          </p:cNvSpPr>
          <p:nvPr>
            <p:ph type="pic" sz="quarter" idx="21"/>
          </p:nvPr>
        </p:nvSpPr>
        <p:spPr>
          <a:xfrm rot="10800000">
            <a:off x="8441346" y="7436277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Picture Placeholder 26"/>
          <p:cNvSpPr>
            <a:spLocks noGrp="1"/>
          </p:cNvSpPr>
          <p:nvPr>
            <p:ph type="pic" sz="quarter" idx="26"/>
          </p:nvPr>
        </p:nvSpPr>
        <p:spPr>
          <a:xfrm rot="10800000">
            <a:off x="13810586" y="2440592"/>
            <a:ext cx="4716985" cy="471698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Picture Placeholder 26"/>
          <p:cNvSpPr>
            <a:spLocks noGrp="1"/>
          </p:cNvSpPr>
          <p:nvPr>
            <p:ph type="pic" sz="quarter" idx="29"/>
          </p:nvPr>
        </p:nvSpPr>
        <p:spPr>
          <a:xfrm rot="10800000">
            <a:off x="17566368" y="-409697"/>
            <a:ext cx="2409047" cy="2409047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icture Placeholder 26"/>
          <p:cNvSpPr>
            <a:spLocks noGrp="1"/>
          </p:cNvSpPr>
          <p:nvPr>
            <p:ph type="pic" sz="quarter" idx="30"/>
          </p:nvPr>
        </p:nvSpPr>
        <p:spPr>
          <a:xfrm rot="10800000">
            <a:off x="22878363" y="-290414"/>
            <a:ext cx="3156111" cy="3156111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-4239624" y="-977900"/>
            <a:ext cx="7375525" cy="737552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332355" y="7881952"/>
            <a:ext cx="7152549" cy="715254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17679056" y="7628405"/>
            <a:ext cx="4217055" cy="421705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4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16286711" y="12234256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5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-789048" y="12228783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6" name="Picture Placeholder 26"/>
          <p:cNvSpPr>
            <a:spLocks noGrp="1"/>
          </p:cNvSpPr>
          <p:nvPr>
            <p:ph type="pic" sz="quarter" idx="19"/>
          </p:nvPr>
        </p:nvSpPr>
        <p:spPr>
          <a:xfrm rot="10800000">
            <a:off x="5587336" y="13115154"/>
            <a:ext cx="2386059" cy="2386059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9" name="Picture Placeholder 26"/>
          <p:cNvSpPr>
            <a:spLocks noGrp="1"/>
          </p:cNvSpPr>
          <p:nvPr>
            <p:ph type="pic" sz="quarter" idx="22"/>
          </p:nvPr>
        </p:nvSpPr>
        <p:spPr>
          <a:xfrm rot="10800000">
            <a:off x="1581809" y="2528771"/>
            <a:ext cx="8927655" cy="892765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6"/>
          <p:cNvSpPr>
            <a:spLocks noGrp="1"/>
          </p:cNvSpPr>
          <p:nvPr>
            <p:ph type="pic" sz="quarter" idx="23"/>
          </p:nvPr>
        </p:nvSpPr>
        <p:spPr>
          <a:xfrm rot="10800000">
            <a:off x="581520" y="11968257"/>
            <a:ext cx="5245092" cy="5245092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1" name="Picture Placeholder 26"/>
          <p:cNvSpPr>
            <a:spLocks noGrp="1"/>
          </p:cNvSpPr>
          <p:nvPr>
            <p:ph type="pic" sz="quarter" idx="24"/>
          </p:nvPr>
        </p:nvSpPr>
        <p:spPr>
          <a:xfrm rot="10800000">
            <a:off x="-2881174" y="6622096"/>
            <a:ext cx="5778987" cy="5778987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2" name="Picture Placeholder 26"/>
          <p:cNvSpPr>
            <a:spLocks noGrp="1"/>
          </p:cNvSpPr>
          <p:nvPr>
            <p:ph type="pic" sz="quarter" idx="25"/>
          </p:nvPr>
        </p:nvSpPr>
        <p:spPr>
          <a:xfrm>
            <a:off x="1777397" y="-6178730"/>
            <a:ext cx="8468247" cy="8468247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Picture Placeholder 26"/>
          <p:cNvSpPr>
            <a:spLocks noGrp="1"/>
          </p:cNvSpPr>
          <p:nvPr>
            <p:ph type="pic" sz="quarter" idx="27"/>
          </p:nvPr>
        </p:nvSpPr>
        <p:spPr>
          <a:xfrm rot="10800000">
            <a:off x="17693105" y="12063607"/>
            <a:ext cx="4182223" cy="4182223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Picture Placeholder 26"/>
          <p:cNvSpPr>
            <a:spLocks noGrp="1"/>
          </p:cNvSpPr>
          <p:nvPr>
            <p:ph type="pic" sz="quarter" idx="28"/>
          </p:nvPr>
        </p:nvSpPr>
        <p:spPr>
          <a:xfrm rot="10800000">
            <a:off x="19978698" y="7436275"/>
            <a:ext cx="8959965" cy="8959965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72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1" i="0" u="none" strike="noStrike" cap="all" spc="0" baseline="0">
          <a:ln>
            <a:noFill/>
          </a:ln>
          <a:solidFill>
            <a:srgbClr val="2A3538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17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1pPr>
      <a:lvl2pPr marL="952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2pPr>
      <a:lvl3pPr marL="1587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3pPr>
      <a:lvl4pPr marL="2222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4pPr>
      <a:lvl5pPr marL="2857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5pPr>
      <a:lvl6pPr marL="3492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6pPr>
      <a:lvl7pPr marL="4127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7pPr>
      <a:lvl8pPr marL="4762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8pPr>
      <a:lvl9pPr marL="5397500" marR="0" indent="-317500" algn="l" defTabSz="82550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3F3F3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24434800" cy="1381760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80" b="3380"/>
          <a:stretch>
            <a:fillRect/>
          </a:stretch>
        </p:blipFill>
        <p:spPr>
          <a:xfrm>
            <a:off x="587876" y="1490078"/>
            <a:ext cx="10139892" cy="1179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Shape 51"/>
          <p:cNvSpPr/>
          <p:nvPr/>
        </p:nvSpPr>
        <p:spPr>
          <a:xfrm>
            <a:off x="13052986" y="7939123"/>
            <a:ext cx="10149914" cy="4834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 fontAlgn="t" hangingPunct="1"/>
            <a:r>
              <a:rPr lang="ru-RU" sz="3200" dirty="0" smtClean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Выполнили: Бурцева Алина и Петрова Каролина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hangingPunct="1"/>
            <a:r>
              <a:rPr lang="ru-RU" sz="3200" dirty="0" smtClean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Учебное  заведение: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МОБУ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Хатасская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 имени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П.Н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и Н.Е. Самсоновых"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t" hangingPunct="1"/>
            <a:r>
              <a:rPr lang="ru-RU" sz="3200" dirty="0" smtClean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Матвеев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Афанасьевич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t" hangingPunct="1"/>
            <a:r>
              <a:rPr lang="ru-RU" sz="3200" dirty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Эл. адрес,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контакты: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Fopkide@mail.ru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+7 965 995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127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55-88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11731741" y="3263513"/>
            <a:ext cx="12233160" cy="4165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40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тушеной жеребятины в условиях сельской школы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9447" r="31097"/>
          <a:stretch/>
        </p:blipFill>
        <p:spPr>
          <a:xfrm>
            <a:off x="14911235" y="1034041"/>
            <a:ext cx="5056095" cy="4458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936" y="373252"/>
            <a:ext cx="2342692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научно-технологических проектов «Большие вызовы»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8901700" y="11719858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8813" y="11799520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8597996" y="2765667"/>
            <a:ext cx="7188072" cy="71880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 flipV="1">
            <a:off x="12192000" y="2452164"/>
            <a:ext cx="1" cy="781501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8026915" y="6359669"/>
            <a:ext cx="833017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grpSp>
        <p:nvGrpSpPr>
          <p:cNvPr id="166" name="Group 166"/>
          <p:cNvGrpSpPr/>
          <p:nvPr/>
        </p:nvGrpSpPr>
        <p:grpSpPr>
          <a:xfrm>
            <a:off x="1958886" y="2126700"/>
            <a:ext cx="6415655" cy="4024178"/>
            <a:chOff x="-266421" y="-1685195"/>
            <a:chExt cx="6415654" cy="4024177"/>
          </a:xfrm>
        </p:grpSpPr>
        <p:sp>
          <p:nvSpPr>
            <p:cNvPr id="162" name="Shape 162"/>
            <p:cNvSpPr/>
            <p:nvPr/>
          </p:nvSpPr>
          <p:spPr>
            <a:xfrm>
              <a:off x="-266421" y="-1685195"/>
              <a:ext cx="6415654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spcBef>
                  <a:spcPts val="4500"/>
                </a:spcBef>
                <a:defRPr sz="2500" b="1" cap="all">
                  <a:solidFill>
                    <a:srgbClr val="278A6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ru-RU" sz="2800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Составление номенклатуры и ассортимента продукции</a:t>
              </a:r>
              <a:endParaRPr sz="28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47491" y="-766995"/>
              <a:ext cx="6139526" cy="3105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spcBef>
                  <a:spcPts val="5900"/>
                </a:spcBef>
                <a:defRPr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подбор продукции, подбор поставщиков с Меркурием, оформление прихода сырья (мяса), получение допуска к работе в пищеблоке "Центр гигиены и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эпидемиологии </a:t>
              </a:r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в РС(Я)"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dirty="0"/>
            </a:p>
          </p:txBody>
        </p:sp>
      </p:grpSp>
      <p:sp>
        <p:nvSpPr>
          <p:cNvPr id="167" name="Shape 167"/>
          <p:cNvSpPr/>
          <p:nvPr/>
        </p:nvSpPr>
        <p:spPr>
          <a:xfrm>
            <a:off x="10494523" y="4662226"/>
            <a:ext cx="3394954" cy="339495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0800177" y="4967880"/>
            <a:ext cx="2783646" cy="2783645"/>
          </a:xfrm>
          <a:prstGeom prst="ellipse">
            <a:avLst/>
          </a:prstGeom>
          <a:solidFill>
            <a:srgbClr val="F4F4F4"/>
          </a:solidFill>
          <a:ln w="25400">
            <a:solidFill>
              <a:srgbClr val="E1E1E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940128" y="542534"/>
            <a:ext cx="8523167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Производственный план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hape 162"/>
          <p:cNvSpPr/>
          <p:nvPr/>
        </p:nvSpPr>
        <p:spPr>
          <a:xfrm>
            <a:off x="1924699" y="5431659"/>
            <a:ext cx="6415655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Определение объемов и сроков производства</a:t>
            </a:r>
            <a:endParaRPr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hape 164"/>
          <p:cNvSpPr/>
          <p:nvPr/>
        </p:nvSpPr>
        <p:spPr>
          <a:xfrm>
            <a:off x="2221833" y="6519136"/>
            <a:ext cx="6139527" cy="190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объем на год работы определен 1000 упаковок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2000" dirty="0"/>
          </a:p>
        </p:txBody>
      </p:sp>
      <p:sp>
        <p:nvSpPr>
          <p:cNvPr id="21" name="Shape 162"/>
          <p:cNvSpPr/>
          <p:nvPr/>
        </p:nvSpPr>
        <p:spPr>
          <a:xfrm>
            <a:off x="1944087" y="7514996"/>
            <a:ext cx="6415655" cy="20492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Обеспечение товарно-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материальных запасов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dirty="0">
              <a:solidFill>
                <a:schemeClr val="accent3"/>
              </a:solidFill>
            </a:endParaRPr>
          </a:p>
        </p:txBody>
      </p:sp>
      <p:sp>
        <p:nvSpPr>
          <p:cNvPr id="22" name="Shape 164"/>
          <p:cNvSpPr/>
          <p:nvPr/>
        </p:nvSpPr>
        <p:spPr>
          <a:xfrm>
            <a:off x="2214185" y="8675588"/>
            <a:ext cx="6139527" cy="3123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своевременная закупка расходных материалов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реторт-пакетов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этикетки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dirty="0"/>
          </a:p>
        </p:txBody>
      </p:sp>
      <p:sp>
        <p:nvSpPr>
          <p:cNvPr id="23" name="Shape 162"/>
          <p:cNvSpPr/>
          <p:nvPr/>
        </p:nvSpPr>
        <p:spPr>
          <a:xfrm>
            <a:off x="1939788" y="9715981"/>
            <a:ext cx="6415655" cy="20492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Выдача товарно-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материальных запасов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dirty="0">
              <a:solidFill>
                <a:schemeClr val="accent3"/>
              </a:solidFill>
            </a:endParaRPr>
          </a:p>
        </p:txBody>
      </p:sp>
      <p:sp>
        <p:nvSpPr>
          <p:cNvPr id="24" name="Shape 164"/>
          <p:cNvSpPr/>
          <p:nvPr/>
        </p:nvSpPr>
        <p:spPr>
          <a:xfrm>
            <a:off x="2214185" y="10846695"/>
            <a:ext cx="6139527" cy="190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хранение сырья в холодильной камере после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приобретения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sz="2000" dirty="0"/>
          </a:p>
        </p:txBody>
      </p:sp>
      <p:grpSp>
        <p:nvGrpSpPr>
          <p:cNvPr id="43" name="Group 166"/>
          <p:cNvGrpSpPr/>
          <p:nvPr/>
        </p:nvGrpSpPr>
        <p:grpSpPr>
          <a:xfrm>
            <a:off x="16357085" y="2326559"/>
            <a:ext cx="6415655" cy="3261384"/>
            <a:chOff x="-266421" y="-1746750"/>
            <a:chExt cx="6415654" cy="3261383"/>
          </a:xfrm>
        </p:grpSpPr>
        <p:sp>
          <p:nvSpPr>
            <p:cNvPr id="44" name="Shape 162"/>
            <p:cNvSpPr/>
            <p:nvPr/>
          </p:nvSpPr>
          <p:spPr>
            <a:xfrm>
              <a:off x="-266421" y="-1746750"/>
              <a:ext cx="6415654" cy="1087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spcBef>
                  <a:spcPts val="4500"/>
                </a:spcBef>
                <a:defRPr sz="2500" b="1" cap="all">
                  <a:solidFill>
                    <a:srgbClr val="278A6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l"/>
              <a:r>
                <a:rPr lang="ru-RU" sz="3200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Процесс производства продукции</a:t>
              </a:r>
              <a:endParaRPr sz="32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Shape 164"/>
            <p:cNvSpPr/>
            <p:nvPr/>
          </p:nvSpPr>
          <p:spPr>
            <a:xfrm>
              <a:off x="-266421" y="-852681"/>
              <a:ext cx="6139526" cy="2367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spcBef>
                  <a:spcPts val="5900"/>
                </a:spcBef>
                <a:defRPr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l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производства исключительно в мясном цехе столовой школы, по ГОСТ, сертификат соответствия получен 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dirty="0"/>
            </a:p>
          </p:txBody>
        </p:sp>
      </p:grpSp>
      <p:sp>
        <p:nvSpPr>
          <p:cNvPr id="46" name="Shape 162"/>
          <p:cNvSpPr/>
          <p:nvPr/>
        </p:nvSpPr>
        <p:spPr>
          <a:xfrm>
            <a:off x="16322898" y="4816772"/>
            <a:ext cx="6415655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Выпуск готовой продукции</a:t>
            </a:r>
            <a:endParaRPr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Shape 164"/>
          <p:cNvSpPr/>
          <p:nvPr/>
        </p:nvSpPr>
        <p:spPr>
          <a:xfrm>
            <a:off x="16310308" y="5904249"/>
            <a:ext cx="6139527" cy="227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готовая продукция в программе Меркурий ХС списывается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приобретенное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сырье, ставится дата изготовления на этикетке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sz="2000" dirty="0"/>
          </a:p>
        </p:txBody>
      </p:sp>
      <p:sp>
        <p:nvSpPr>
          <p:cNvPr id="48" name="Shape 162"/>
          <p:cNvSpPr/>
          <p:nvPr/>
        </p:nvSpPr>
        <p:spPr>
          <a:xfrm>
            <a:off x="16322897" y="7594148"/>
            <a:ext cx="6415655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Распределение</a:t>
            </a:r>
            <a:r>
              <a:rPr lang="sah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продажа готовой продукции</a:t>
            </a:r>
            <a:endParaRPr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Shape 164"/>
          <p:cNvSpPr/>
          <p:nvPr/>
        </p:nvSpPr>
        <p:spPr>
          <a:xfrm>
            <a:off x="16310308" y="8452824"/>
            <a:ext cx="6139527" cy="3123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продажа осуществляется через продуктовые магазины села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Хатассы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договору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dirty="0"/>
          </a:p>
        </p:txBody>
      </p:sp>
      <p:sp>
        <p:nvSpPr>
          <p:cNvPr id="50" name="Shape 162"/>
          <p:cNvSpPr/>
          <p:nvPr/>
        </p:nvSpPr>
        <p:spPr>
          <a:xfrm>
            <a:off x="16322898" y="9870612"/>
            <a:ext cx="6415655" cy="15568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dirty="0">
              <a:solidFill>
                <a:schemeClr val="accent3"/>
              </a:solidFill>
            </a:endParaRPr>
          </a:p>
        </p:txBody>
      </p:sp>
      <p:sp>
        <p:nvSpPr>
          <p:cNvPr id="51" name="Shape 164"/>
          <p:cNvSpPr/>
          <p:nvPr/>
        </p:nvSpPr>
        <p:spPr>
          <a:xfrm>
            <a:off x="16338035" y="10256607"/>
            <a:ext cx="6139527" cy="30623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товарно-накладным, акт приема-передачи на реализацию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bg1"/>
              </a:solidFill>
            </a:endParaRPr>
          </a:p>
          <a:p>
            <a:endParaRPr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9447" r="31097"/>
          <a:stretch/>
        </p:blipFill>
        <p:spPr>
          <a:xfrm>
            <a:off x="19472773" y="291000"/>
            <a:ext cx="4163081" cy="3671399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0982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1921368" y="1629708"/>
            <a:ext cx="4467799" cy="9666007"/>
          </a:xfrm>
          <a:prstGeom prst="roundRect">
            <a:avLst>
              <a:gd name="adj" fmla="val 1109"/>
            </a:avLst>
          </a:prstGeom>
          <a:solidFill>
            <a:srgbClr val="FAFAFA"/>
          </a:solidFill>
          <a:ln w="25400">
            <a:solidFill>
              <a:srgbClr val="E5E5E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1921368" y="1459838"/>
            <a:ext cx="4467799" cy="2547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6" y="0"/>
                </a:moveTo>
                <a:lnTo>
                  <a:pt x="21234" y="0"/>
                </a:lnTo>
                <a:cubicBezTo>
                  <a:pt x="21286" y="0"/>
                  <a:pt x="21326" y="0"/>
                  <a:pt x="21359" y="6"/>
                </a:cubicBezTo>
                <a:cubicBezTo>
                  <a:pt x="21393" y="12"/>
                  <a:pt x="21420" y="23"/>
                  <a:pt x="21449" y="46"/>
                </a:cubicBezTo>
                <a:cubicBezTo>
                  <a:pt x="21479" y="75"/>
                  <a:pt x="21507" y="121"/>
                  <a:pt x="21530" y="181"/>
                </a:cubicBezTo>
                <a:cubicBezTo>
                  <a:pt x="21553" y="240"/>
                  <a:pt x="21571" y="312"/>
                  <a:pt x="21582" y="391"/>
                </a:cubicBezTo>
                <a:cubicBezTo>
                  <a:pt x="21591" y="465"/>
                  <a:pt x="21596" y="536"/>
                  <a:pt x="21598" y="623"/>
                </a:cubicBezTo>
                <a:cubicBezTo>
                  <a:pt x="21600" y="710"/>
                  <a:pt x="21600" y="813"/>
                  <a:pt x="21600" y="951"/>
                </a:cubicBezTo>
                <a:lnTo>
                  <a:pt x="21600" y="21600"/>
                </a:lnTo>
                <a:lnTo>
                  <a:pt x="0" y="21596"/>
                </a:lnTo>
                <a:lnTo>
                  <a:pt x="0" y="947"/>
                </a:lnTo>
                <a:cubicBezTo>
                  <a:pt x="0" y="811"/>
                  <a:pt x="0" y="709"/>
                  <a:pt x="2" y="622"/>
                </a:cubicBezTo>
                <a:cubicBezTo>
                  <a:pt x="4" y="536"/>
                  <a:pt x="9" y="465"/>
                  <a:pt x="18" y="391"/>
                </a:cubicBezTo>
                <a:cubicBezTo>
                  <a:pt x="29" y="312"/>
                  <a:pt x="47" y="240"/>
                  <a:pt x="70" y="181"/>
                </a:cubicBezTo>
                <a:cubicBezTo>
                  <a:pt x="93" y="121"/>
                  <a:pt x="121" y="75"/>
                  <a:pt x="151" y="46"/>
                </a:cubicBezTo>
                <a:cubicBezTo>
                  <a:pt x="180" y="23"/>
                  <a:pt x="207" y="12"/>
                  <a:pt x="241" y="6"/>
                </a:cubicBezTo>
                <a:cubicBezTo>
                  <a:pt x="274" y="0"/>
                  <a:pt x="314" y="0"/>
                  <a:pt x="368" y="0"/>
                </a:cubicBezTo>
                <a:lnTo>
                  <a:pt x="36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1316280" y="2022263"/>
            <a:ext cx="55181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/>
              <a:t>Сырье</a:t>
            </a:r>
            <a:endParaRPr dirty="0"/>
          </a:p>
        </p:txBody>
      </p:sp>
      <p:sp>
        <p:nvSpPr>
          <p:cNvPr id="271" name="Shape 271"/>
          <p:cNvSpPr/>
          <p:nvPr/>
        </p:nvSpPr>
        <p:spPr>
          <a:xfrm>
            <a:off x="2957773" y="2876223"/>
            <a:ext cx="2223366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/>
              <a:t>материалы</a:t>
            </a:r>
            <a:endParaRPr dirty="0"/>
          </a:p>
        </p:txBody>
      </p:sp>
      <p:sp>
        <p:nvSpPr>
          <p:cNvPr id="272" name="Shape 272"/>
          <p:cNvSpPr/>
          <p:nvPr/>
        </p:nvSpPr>
        <p:spPr>
          <a:xfrm>
            <a:off x="2543793" y="4438424"/>
            <a:ext cx="3456957" cy="570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Мясо жеребятины</a:t>
            </a:r>
          </a:p>
          <a:p>
            <a:pPr algn="l"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Соль</a:t>
            </a:r>
          </a:p>
          <a:p>
            <a:pPr algn="l"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Лавровый лист</a:t>
            </a:r>
          </a:p>
          <a:p>
            <a:pPr algn="l"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Черный перец</a:t>
            </a:r>
          </a:p>
          <a:p>
            <a:pPr algn="l"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Реторт-пакет</a:t>
            </a:r>
          </a:p>
          <a:p>
            <a:pPr algn="l"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Этикетка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b="1" dirty="0" smtClean="0"/>
              <a:t>ИТОГО:</a:t>
            </a:r>
            <a:endParaRPr b="1" dirty="0"/>
          </a:p>
        </p:txBody>
      </p:sp>
      <p:sp>
        <p:nvSpPr>
          <p:cNvPr id="280" name="Shape 280"/>
          <p:cNvSpPr/>
          <p:nvPr/>
        </p:nvSpPr>
        <p:spPr>
          <a:xfrm>
            <a:off x="9398038" y="2111099"/>
            <a:ext cx="55181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Best Plan</a:t>
            </a:r>
          </a:p>
        </p:txBody>
      </p:sp>
      <p:sp>
        <p:nvSpPr>
          <p:cNvPr id="281" name="Shape 281"/>
          <p:cNvSpPr/>
          <p:nvPr/>
        </p:nvSpPr>
        <p:spPr>
          <a:xfrm>
            <a:off x="10400529" y="2994169"/>
            <a:ext cx="351316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Business Template</a:t>
            </a:r>
          </a:p>
        </p:txBody>
      </p:sp>
      <p:sp>
        <p:nvSpPr>
          <p:cNvPr id="290" name="Shape 290"/>
          <p:cNvSpPr/>
          <p:nvPr/>
        </p:nvSpPr>
        <p:spPr>
          <a:xfrm>
            <a:off x="16374012" y="2111099"/>
            <a:ext cx="55181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Gold Plan</a:t>
            </a:r>
          </a:p>
        </p:txBody>
      </p:sp>
      <p:sp>
        <p:nvSpPr>
          <p:cNvPr id="291" name="Shape 291"/>
          <p:cNvSpPr/>
          <p:nvPr/>
        </p:nvSpPr>
        <p:spPr>
          <a:xfrm>
            <a:off x="17376503" y="2994169"/>
            <a:ext cx="351316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Business Template</a:t>
            </a:r>
          </a:p>
        </p:txBody>
      </p:sp>
      <p:sp>
        <p:nvSpPr>
          <p:cNvPr id="47" name="Shape 268"/>
          <p:cNvSpPr/>
          <p:nvPr/>
        </p:nvSpPr>
        <p:spPr>
          <a:xfrm>
            <a:off x="7355358" y="1632671"/>
            <a:ext cx="4467799" cy="9666007"/>
          </a:xfrm>
          <a:prstGeom prst="roundRect">
            <a:avLst>
              <a:gd name="adj" fmla="val 1109"/>
            </a:avLst>
          </a:prstGeom>
          <a:solidFill>
            <a:srgbClr val="FAFAFA"/>
          </a:solidFill>
          <a:ln w="25400">
            <a:solidFill>
              <a:srgbClr val="E5E5E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 269"/>
          <p:cNvSpPr/>
          <p:nvPr/>
        </p:nvSpPr>
        <p:spPr>
          <a:xfrm>
            <a:off x="7355358" y="1462801"/>
            <a:ext cx="4467799" cy="2547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6" y="0"/>
                </a:moveTo>
                <a:lnTo>
                  <a:pt x="21234" y="0"/>
                </a:lnTo>
                <a:cubicBezTo>
                  <a:pt x="21286" y="0"/>
                  <a:pt x="21326" y="0"/>
                  <a:pt x="21359" y="6"/>
                </a:cubicBezTo>
                <a:cubicBezTo>
                  <a:pt x="21393" y="12"/>
                  <a:pt x="21420" y="23"/>
                  <a:pt x="21449" y="46"/>
                </a:cubicBezTo>
                <a:cubicBezTo>
                  <a:pt x="21479" y="75"/>
                  <a:pt x="21507" y="121"/>
                  <a:pt x="21530" y="181"/>
                </a:cubicBezTo>
                <a:cubicBezTo>
                  <a:pt x="21553" y="240"/>
                  <a:pt x="21571" y="312"/>
                  <a:pt x="21582" y="391"/>
                </a:cubicBezTo>
                <a:cubicBezTo>
                  <a:pt x="21591" y="465"/>
                  <a:pt x="21596" y="536"/>
                  <a:pt x="21598" y="623"/>
                </a:cubicBezTo>
                <a:cubicBezTo>
                  <a:pt x="21600" y="710"/>
                  <a:pt x="21600" y="813"/>
                  <a:pt x="21600" y="951"/>
                </a:cubicBezTo>
                <a:lnTo>
                  <a:pt x="21600" y="21600"/>
                </a:lnTo>
                <a:lnTo>
                  <a:pt x="0" y="21596"/>
                </a:lnTo>
                <a:lnTo>
                  <a:pt x="0" y="947"/>
                </a:lnTo>
                <a:cubicBezTo>
                  <a:pt x="0" y="811"/>
                  <a:pt x="0" y="709"/>
                  <a:pt x="2" y="622"/>
                </a:cubicBezTo>
                <a:cubicBezTo>
                  <a:pt x="4" y="536"/>
                  <a:pt x="9" y="465"/>
                  <a:pt x="18" y="391"/>
                </a:cubicBezTo>
                <a:cubicBezTo>
                  <a:pt x="29" y="312"/>
                  <a:pt x="47" y="240"/>
                  <a:pt x="70" y="181"/>
                </a:cubicBezTo>
                <a:cubicBezTo>
                  <a:pt x="93" y="121"/>
                  <a:pt x="121" y="75"/>
                  <a:pt x="151" y="46"/>
                </a:cubicBezTo>
                <a:cubicBezTo>
                  <a:pt x="180" y="23"/>
                  <a:pt x="207" y="12"/>
                  <a:pt x="241" y="6"/>
                </a:cubicBezTo>
                <a:cubicBezTo>
                  <a:pt x="274" y="0"/>
                  <a:pt x="314" y="0"/>
                  <a:pt x="368" y="0"/>
                </a:cubicBezTo>
                <a:lnTo>
                  <a:pt x="36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" name="Shape 270"/>
          <p:cNvSpPr/>
          <p:nvPr/>
        </p:nvSpPr>
        <p:spPr>
          <a:xfrm>
            <a:off x="6921720" y="2025226"/>
            <a:ext cx="55181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/>
              <a:t>покупная</a:t>
            </a:r>
            <a:endParaRPr dirty="0"/>
          </a:p>
        </p:txBody>
      </p:sp>
      <p:sp>
        <p:nvSpPr>
          <p:cNvPr id="50" name="Shape 271"/>
          <p:cNvSpPr/>
          <p:nvPr/>
        </p:nvSpPr>
        <p:spPr>
          <a:xfrm>
            <a:off x="8544347" y="2879186"/>
            <a:ext cx="2184893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/>
              <a:t>стоимость</a:t>
            </a:r>
            <a:endParaRPr dirty="0"/>
          </a:p>
        </p:txBody>
      </p:sp>
      <p:sp>
        <p:nvSpPr>
          <p:cNvPr id="51" name="Shape 272"/>
          <p:cNvSpPr/>
          <p:nvPr/>
        </p:nvSpPr>
        <p:spPr>
          <a:xfrm>
            <a:off x="7977784" y="4441390"/>
            <a:ext cx="3126980" cy="570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 smtClean="0"/>
              <a:t>75</a:t>
            </a:r>
            <a:r>
              <a:rPr lang="ru-RU" dirty="0" smtClean="0"/>
              <a:t>0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 smtClean="0"/>
              <a:t>6</a:t>
            </a:r>
            <a:r>
              <a:rPr lang="ru-RU" dirty="0" smtClean="0"/>
              <a:t>0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695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1</a:t>
            </a:r>
            <a:r>
              <a:rPr lang="en-US" dirty="0" smtClean="0"/>
              <a:t>43</a:t>
            </a:r>
            <a:endParaRPr lang="ru-RU" dirty="0" smtClean="0"/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 smtClean="0"/>
              <a:t>18</a:t>
            </a:r>
            <a:endParaRPr lang="ru-RU" dirty="0" smtClean="0"/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 smtClean="0"/>
              <a:t>18</a:t>
            </a:r>
            <a:endParaRPr lang="ru-RU" dirty="0" smtClean="0"/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sp>
        <p:nvSpPr>
          <p:cNvPr id="52" name="Shape 268"/>
          <p:cNvSpPr/>
          <p:nvPr/>
        </p:nvSpPr>
        <p:spPr>
          <a:xfrm>
            <a:off x="12760060" y="1629708"/>
            <a:ext cx="4467799" cy="9666007"/>
          </a:xfrm>
          <a:prstGeom prst="roundRect">
            <a:avLst>
              <a:gd name="adj" fmla="val 1109"/>
            </a:avLst>
          </a:prstGeom>
          <a:solidFill>
            <a:srgbClr val="FAFAFA"/>
          </a:solidFill>
          <a:ln w="25400">
            <a:solidFill>
              <a:srgbClr val="E5E5E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" name="Shape 269"/>
          <p:cNvSpPr/>
          <p:nvPr/>
        </p:nvSpPr>
        <p:spPr>
          <a:xfrm>
            <a:off x="12760060" y="1459838"/>
            <a:ext cx="4467799" cy="2547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6" y="0"/>
                </a:moveTo>
                <a:lnTo>
                  <a:pt x="21234" y="0"/>
                </a:lnTo>
                <a:cubicBezTo>
                  <a:pt x="21286" y="0"/>
                  <a:pt x="21326" y="0"/>
                  <a:pt x="21359" y="6"/>
                </a:cubicBezTo>
                <a:cubicBezTo>
                  <a:pt x="21393" y="12"/>
                  <a:pt x="21420" y="23"/>
                  <a:pt x="21449" y="46"/>
                </a:cubicBezTo>
                <a:cubicBezTo>
                  <a:pt x="21479" y="75"/>
                  <a:pt x="21507" y="121"/>
                  <a:pt x="21530" y="181"/>
                </a:cubicBezTo>
                <a:cubicBezTo>
                  <a:pt x="21553" y="240"/>
                  <a:pt x="21571" y="312"/>
                  <a:pt x="21582" y="391"/>
                </a:cubicBezTo>
                <a:cubicBezTo>
                  <a:pt x="21591" y="465"/>
                  <a:pt x="21596" y="536"/>
                  <a:pt x="21598" y="623"/>
                </a:cubicBezTo>
                <a:cubicBezTo>
                  <a:pt x="21600" y="710"/>
                  <a:pt x="21600" y="813"/>
                  <a:pt x="21600" y="951"/>
                </a:cubicBezTo>
                <a:lnTo>
                  <a:pt x="21600" y="21600"/>
                </a:lnTo>
                <a:lnTo>
                  <a:pt x="0" y="21596"/>
                </a:lnTo>
                <a:lnTo>
                  <a:pt x="0" y="947"/>
                </a:lnTo>
                <a:cubicBezTo>
                  <a:pt x="0" y="811"/>
                  <a:pt x="0" y="709"/>
                  <a:pt x="2" y="622"/>
                </a:cubicBezTo>
                <a:cubicBezTo>
                  <a:pt x="4" y="536"/>
                  <a:pt x="9" y="465"/>
                  <a:pt x="18" y="391"/>
                </a:cubicBezTo>
                <a:cubicBezTo>
                  <a:pt x="29" y="312"/>
                  <a:pt x="47" y="240"/>
                  <a:pt x="70" y="181"/>
                </a:cubicBezTo>
                <a:cubicBezTo>
                  <a:pt x="93" y="121"/>
                  <a:pt x="121" y="75"/>
                  <a:pt x="151" y="46"/>
                </a:cubicBezTo>
                <a:cubicBezTo>
                  <a:pt x="180" y="23"/>
                  <a:pt x="207" y="12"/>
                  <a:pt x="241" y="6"/>
                </a:cubicBezTo>
                <a:cubicBezTo>
                  <a:pt x="274" y="0"/>
                  <a:pt x="314" y="0"/>
                  <a:pt x="368" y="0"/>
                </a:cubicBezTo>
                <a:lnTo>
                  <a:pt x="36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hape 270"/>
          <p:cNvSpPr/>
          <p:nvPr/>
        </p:nvSpPr>
        <p:spPr>
          <a:xfrm>
            <a:off x="12237745" y="2022263"/>
            <a:ext cx="55181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800" dirty="0" smtClean="0"/>
              <a:t>количество</a:t>
            </a:r>
            <a:endParaRPr sz="4800" dirty="0"/>
          </a:p>
        </p:txBody>
      </p:sp>
      <p:sp>
        <p:nvSpPr>
          <p:cNvPr id="55" name="Shape 271"/>
          <p:cNvSpPr/>
          <p:nvPr/>
        </p:nvSpPr>
        <p:spPr>
          <a:xfrm>
            <a:off x="12958587" y="2911033"/>
            <a:ext cx="412773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1800" dirty="0" smtClean="0"/>
              <a:t>На единицу продукции/услуги</a:t>
            </a:r>
            <a:endParaRPr sz="1800" dirty="0"/>
          </a:p>
        </p:txBody>
      </p:sp>
      <p:sp>
        <p:nvSpPr>
          <p:cNvPr id="56" name="Shape 272"/>
          <p:cNvSpPr/>
          <p:nvPr/>
        </p:nvSpPr>
        <p:spPr>
          <a:xfrm>
            <a:off x="13382485" y="4438427"/>
            <a:ext cx="3267215" cy="570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312 ГР.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2,5 ГР.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0,5 ГР.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dirty="0" smtClean="0"/>
              <a:t>0,25 </a:t>
            </a:r>
            <a:r>
              <a:rPr lang="ru-RU" dirty="0" smtClean="0"/>
              <a:t>ГР.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1 ШТ.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1 ШТ.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b="1" dirty="0" smtClean="0"/>
              <a:t>320 гр</a:t>
            </a:r>
            <a:r>
              <a:rPr lang="ru-RU" dirty="0" smtClean="0"/>
              <a:t>.</a:t>
            </a:r>
          </a:p>
        </p:txBody>
      </p:sp>
      <p:sp>
        <p:nvSpPr>
          <p:cNvPr id="57" name="Shape 268"/>
          <p:cNvSpPr/>
          <p:nvPr/>
        </p:nvSpPr>
        <p:spPr>
          <a:xfrm>
            <a:off x="18225287" y="1632671"/>
            <a:ext cx="4467799" cy="9666007"/>
          </a:xfrm>
          <a:prstGeom prst="roundRect">
            <a:avLst>
              <a:gd name="adj" fmla="val 1109"/>
            </a:avLst>
          </a:prstGeom>
          <a:solidFill>
            <a:srgbClr val="FAFAFA"/>
          </a:solidFill>
          <a:ln w="25400">
            <a:solidFill>
              <a:srgbClr val="E5E5E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 269"/>
          <p:cNvSpPr/>
          <p:nvPr/>
        </p:nvSpPr>
        <p:spPr>
          <a:xfrm>
            <a:off x="18225287" y="1462801"/>
            <a:ext cx="4467799" cy="2547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6" y="0"/>
                </a:moveTo>
                <a:lnTo>
                  <a:pt x="21234" y="0"/>
                </a:lnTo>
                <a:cubicBezTo>
                  <a:pt x="21286" y="0"/>
                  <a:pt x="21326" y="0"/>
                  <a:pt x="21359" y="6"/>
                </a:cubicBezTo>
                <a:cubicBezTo>
                  <a:pt x="21393" y="12"/>
                  <a:pt x="21420" y="23"/>
                  <a:pt x="21449" y="46"/>
                </a:cubicBezTo>
                <a:cubicBezTo>
                  <a:pt x="21479" y="75"/>
                  <a:pt x="21507" y="121"/>
                  <a:pt x="21530" y="181"/>
                </a:cubicBezTo>
                <a:cubicBezTo>
                  <a:pt x="21553" y="240"/>
                  <a:pt x="21571" y="312"/>
                  <a:pt x="21582" y="391"/>
                </a:cubicBezTo>
                <a:cubicBezTo>
                  <a:pt x="21591" y="465"/>
                  <a:pt x="21596" y="536"/>
                  <a:pt x="21598" y="623"/>
                </a:cubicBezTo>
                <a:cubicBezTo>
                  <a:pt x="21600" y="710"/>
                  <a:pt x="21600" y="813"/>
                  <a:pt x="21600" y="951"/>
                </a:cubicBezTo>
                <a:lnTo>
                  <a:pt x="21600" y="21600"/>
                </a:lnTo>
                <a:lnTo>
                  <a:pt x="0" y="21596"/>
                </a:lnTo>
                <a:lnTo>
                  <a:pt x="0" y="947"/>
                </a:lnTo>
                <a:cubicBezTo>
                  <a:pt x="0" y="811"/>
                  <a:pt x="0" y="709"/>
                  <a:pt x="2" y="622"/>
                </a:cubicBezTo>
                <a:cubicBezTo>
                  <a:pt x="4" y="536"/>
                  <a:pt x="9" y="465"/>
                  <a:pt x="18" y="391"/>
                </a:cubicBezTo>
                <a:cubicBezTo>
                  <a:pt x="29" y="312"/>
                  <a:pt x="47" y="240"/>
                  <a:pt x="70" y="181"/>
                </a:cubicBezTo>
                <a:cubicBezTo>
                  <a:pt x="93" y="121"/>
                  <a:pt x="121" y="75"/>
                  <a:pt x="151" y="46"/>
                </a:cubicBezTo>
                <a:cubicBezTo>
                  <a:pt x="180" y="23"/>
                  <a:pt x="207" y="12"/>
                  <a:pt x="241" y="6"/>
                </a:cubicBezTo>
                <a:cubicBezTo>
                  <a:pt x="274" y="0"/>
                  <a:pt x="314" y="0"/>
                  <a:pt x="368" y="0"/>
                </a:cubicBezTo>
                <a:lnTo>
                  <a:pt x="36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Shape 270"/>
          <p:cNvSpPr/>
          <p:nvPr/>
        </p:nvSpPr>
        <p:spPr>
          <a:xfrm>
            <a:off x="17734499" y="2025226"/>
            <a:ext cx="55181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/>
              <a:t>стоимость</a:t>
            </a:r>
            <a:endParaRPr dirty="0"/>
          </a:p>
        </p:txBody>
      </p:sp>
      <p:sp>
        <p:nvSpPr>
          <p:cNvPr id="61" name="Shape 272"/>
          <p:cNvSpPr/>
          <p:nvPr/>
        </p:nvSpPr>
        <p:spPr>
          <a:xfrm>
            <a:off x="18847713" y="4441390"/>
            <a:ext cx="3212188" cy="570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234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0,15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3,5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0,36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18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18</a:t>
            </a:r>
          </a:p>
          <a:p>
            <a:pPr>
              <a:lnSpc>
                <a:spcPct val="200000"/>
              </a:lnSpc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b="1" dirty="0" smtClean="0"/>
              <a:t>274,01</a:t>
            </a:r>
            <a:endParaRPr b="1" dirty="0"/>
          </a:p>
        </p:txBody>
      </p:sp>
      <p:sp>
        <p:nvSpPr>
          <p:cNvPr id="62" name="Shape 271"/>
          <p:cNvSpPr/>
          <p:nvPr/>
        </p:nvSpPr>
        <p:spPr>
          <a:xfrm>
            <a:off x="18395320" y="2911033"/>
            <a:ext cx="412773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1800" dirty="0" smtClean="0"/>
              <a:t>На единицу продукции/услуги</a:t>
            </a:r>
            <a:endParaRPr sz="18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708813" y="11799520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8490109" y="11799520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5" name="Shape 169"/>
          <p:cNvSpPr/>
          <p:nvPr/>
        </p:nvSpPr>
        <p:spPr>
          <a:xfrm>
            <a:off x="7758590" y="459012"/>
            <a:ext cx="909543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Расчет на единицу продукции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23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/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664229"/>
              </p:ext>
            </p:extLst>
          </p:nvPr>
        </p:nvGraphicFramePr>
        <p:xfrm>
          <a:off x="1743076" y="1607122"/>
          <a:ext cx="21145499" cy="10258234"/>
        </p:xfrm>
        <a:graphic>
          <a:graphicData uri="http://schemas.openxmlformats.org/drawingml/2006/table">
            <a:tbl>
              <a:tblPr>
                <a:tableStyleId>{CF821DB8-F4EB-4A41-A1BA-3FCAFE7338EE}</a:tableStyleId>
              </a:tblPr>
              <a:tblGrid>
                <a:gridCol w="7953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8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50" marR="78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dirty="0">
                          <a:effectLst/>
                        </a:rPr>
                        <a:t>Назначение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50" marR="78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dirty="0">
                          <a:effectLst/>
                        </a:rPr>
                        <a:t>Значение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850" marR="78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80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600" dirty="0">
                          <a:effectLst/>
                        </a:rPr>
                        <a:t>Оборудование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Тип оборудования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варочная печь ВП-4 Россия, вакуумный насос </a:t>
                      </a:r>
                      <a:r>
                        <a:rPr lang="ru-RU" sz="3200" dirty="0" err="1">
                          <a:effectLst/>
                        </a:rPr>
                        <a:t>hurogan</a:t>
                      </a:r>
                      <a:r>
                        <a:rPr lang="ru-RU" sz="3200" dirty="0">
                          <a:effectLst/>
                        </a:rPr>
                        <a:t> 150 Ю-</a:t>
                      </a:r>
                      <a:r>
                        <a:rPr lang="ru-RU" sz="3200" dirty="0" err="1">
                          <a:effectLst/>
                        </a:rPr>
                        <a:t>корея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Марка оборудования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Производительность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2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600" dirty="0" smtClean="0">
                          <a:effectLst/>
                        </a:rPr>
                        <a:t>Ассортимент</a:t>
                      </a:r>
                      <a:r>
                        <a:rPr lang="ru-RU" sz="3600" baseline="0" dirty="0" smtClean="0">
                          <a:effectLst/>
                        </a:rPr>
                        <a:t> </a:t>
                      </a:r>
                      <a:r>
                        <a:rPr lang="ru-RU" sz="3600" dirty="0" smtClean="0">
                          <a:effectLst/>
                        </a:rPr>
                        <a:t>продукции</a:t>
                      </a:r>
                      <a:r>
                        <a:rPr lang="ru-RU" sz="3600" dirty="0">
                          <a:effectLst/>
                        </a:rPr>
                        <a:t/>
                      </a:r>
                      <a:br>
                        <a:rPr lang="ru-RU" sz="3600" dirty="0">
                          <a:effectLst/>
                        </a:rPr>
                      </a:br>
                      <a:r>
                        <a:rPr lang="ru-RU" sz="3600" dirty="0">
                          <a:effectLst/>
                        </a:rPr>
                        <a:t>и услуг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Тушенка Жеребятина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200">
                          <a:effectLst/>
                        </a:rPr>
                        <a:t>ГОСТ 32125-2013 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Тушенка Говядина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Тушенка Свинина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03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600" dirty="0" smtClean="0">
                          <a:effectLst/>
                        </a:rPr>
                        <a:t>Объем товарно-материальных</a:t>
                      </a:r>
                      <a:br>
                        <a:rPr lang="ru-RU" sz="3600" dirty="0" smtClean="0">
                          <a:effectLst/>
                        </a:rPr>
                      </a:br>
                      <a:r>
                        <a:rPr lang="ru-RU" sz="3600" dirty="0" smtClean="0">
                          <a:effectLst/>
                        </a:rPr>
                        <a:t>запасов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сырье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1000шт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ГОСТ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9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готовая продукция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2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600" dirty="0">
                          <a:effectLst/>
                        </a:rPr>
                        <a:t>Объем выпускаемой</a:t>
                      </a:r>
                      <a:br>
                        <a:rPr lang="ru-RU" sz="3600" dirty="0">
                          <a:effectLst/>
                        </a:rPr>
                      </a:br>
                      <a:r>
                        <a:rPr lang="ru-RU" sz="3600" dirty="0">
                          <a:effectLst/>
                        </a:rPr>
                        <a:t>продукции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тушенка Жеребятина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1000шт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3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тушенка Говядина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3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Тушенка Свинина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32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600" dirty="0" smtClean="0">
                          <a:effectLst/>
                        </a:rPr>
                        <a:t>Длительность</a:t>
                      </a:r>
                      <a:r>
                        <a:rPr lang="ru-RU" sz="3600" baseline="0" dirty="0" smtClean="0">
                          <a:effectLst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3600" dirty="0" smtClean="0">
                          <a:effectLst/>
                        </a:rPr>
                        <a:t>производственного</a:t>
                      </a:r>
                      <a:r>
                        <a:rPr lang="ru-RU" sz="3600" baseline="0" dirty="0" smtClean="0">
                          <a:effectLst/>
                        </a:rPr>
                        <a:t> </a:t>
                      </a:r>
                      <a:r>
                        <a:rPr lang="ru-RU" sz="3600" dirty="0" smtClean="0">
                          <a:effectLst/>
                        </a:rPr>
                        <a:t>цикла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>
                          <a:effectLst/>
                        </a:rPr>
                        <a:t>тушенка Жеребятина 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5 часов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73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тушенка Говядина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73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Тушенка Свинина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803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600" dirty="0" smtClean="0">
                          <a:effectLst/>
                        </a:rPr>
                        <a:t>Трудовые</a:t>
                      </a:r>
                      <a:r>
                        <a:rPr lang="ru-RU" sz="3600" baseline="0" dirty="0" smtClean="0">
                          <a:effectLst/>
                        </a:rPr>
                        <a:t> </a:t>
                      </a:r>
                      <a:r>
                        <a:rPr lang="ru-RU" sz="3600" dirty="0" smtClean="0">
                          <a:effectLst/>
                        </a:rPr>
                        <a:t>ресурсы</a:t>
                      </a:r>
                      <a:r>
                        <a:rPr lang="ru-RU" sz="3600" dirty="0">
                          <a:effectLst/>
                        </a:rPr>
                        <a:t>, занятые</a:t>
                      </a:r>
                      <a:br>
                        <a:rPr lang="ru-RU" sz="3600" dirty="0">
                          <a:effectLst/>
                        </a:rPr>
                      </a:br>
                      <a:r>
                        <a:rPr lang="ru-RU" sz="3600" dirty="0">
                          <a:effectLst/>
                        </a:rPr>
                        <a:t>на </a:t>
                      </a:r>
                      <a:r>
                        <a:rPr lang="ru-RU" sz="3600" dirty="0" smtClean="0">
                          <a:effectLst/>
                        </a:rPr>
                        <a:t>производстве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>
                          <a:effectLst/>
                        </a:rPr>
                        <a:t>повар 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персонал из 3 человек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8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технолог 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46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3200" dirty="0">
                          <a:effectLst/>
                        </a:rPr>
                        <a:t>рабочий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50" marR="78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08813" y="11965774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75490" y="11965774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1213" y="12090465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3613" y="12159738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958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Прямоугольник 6"/>
          <p:cNvSpPr/>
          <p:nvPr/>
        </p:nvSpPr>
        <p:spPr>
          <a:xfrm>
            <a:off x="708813" y="11965774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75490" y="11965774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1213" y="12090465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3613" y="12159738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06" y="2822539"/>
            <a:ext cx="7392878" cy="10193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72" y="7063575"/>
            <a:ext cx="11171778" cy="5968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1714026" y="5231325"/>
            <a:ext cx="8321040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Варочная</a:t>
            </a:r>
            <a:r>
              <a:rPr kumimoji="0" lang="ru-RU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 печь ВП-4, Россия 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9153" y="911834"/>
            <a:ext cx="8101584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Вакуумный насос</a:t>
            </a:r>
            <a:r>
              <a:rPr kumimoji="0" lang="ru-RU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 </a:t>
            </a:r>
            <a:r>
              <a:rPr kumimoji="0" lang="en-US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hurogan 150 </a:t>
            </a:r>
            <a:r>
              <a:rPr kumimoji="0" lang="ru-RU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Ю-Корея</a:t>
            </a:r>
            <a:r>
              <a:rPr kumimoji="0" lang="en-US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 </a:t>
            </a:r>
            <a:endParaRPr kumimoji="0" lang="ru-RU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04630" y="1265776"/>
            <a:ext cx="1052418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endParaRPr kumimoji="0" lang="ru-RU" sz="5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2189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8937003" y="12070509"/>
            <a:ext cx="5102794" cy="950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03" y="11713416"/>
            <a:ext cx="5102794" cy="1109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524000"/>
            <a:ext cx="21717000" cy="10744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411874" y="254913"/>
            <a:ext cx="51411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Финансовый план</a:t>
            </a:r>
          </a:p>
        </p:txBody>
      </p:sp>
    </p:spTree>
    <p:extLst>
      <p:ext uri="{BB962C8B-B14F-4D97-AF65-F5344CB8AC3E}">
        <p14:creationId xmlns:p14="http://schemas.microsoft.com/office/powerpoint/2010/main" val="41192980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124"/>
          <p:cNvSpPr/>
          <p:nvPr/>
        </p:nvSpPr>
        <p:spPr>
          <a:xfrm>
            <a:off x="19254681" y="11868591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013613" y="11887488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388" name="Group 388"/>
          <p:cNvGrpSpPr/>
          <p:nvPr/>
        </p:nvGrpSpPr>
        <p:grpSpPr>
          <a:xfrm>
            <a:off x="3162508" y="1456017"/>
            <a:ext cx="1530627" cy="1456318"/>
            <a:chOff x="0" y="0"/>
            <a:chExt cx="3893860" cy="3893860"/>
          </a:xfrm>
        </p:grpSpPr>
        <p:grpSp>
          <p:nvGrpSpPr>
            <p:cNvPr id="385" name="Group 385"/>
            <p:cNvGrpSpPr/>
            <p:nvPr/>
          </p:nvGrpSpPr>
          <p:grpSpPr>
            <a:xfrm>
              <a:off x="0" y="0"/>
              <a:ext cx="3893860" cy="3893860"/>
              <a:chOff x="0" y="0"/>
              <a:chExt cx="3893859" cy="3893859"/>
            </a:xfrm>
          </p:grpSpPr>
          <p:graphicFrame>
            <p:nvGraphicFramePr>
              <p:cNvPr id="383" name="Chart 383"/>
              <p:cNvGraphicFramePr/>
              <p:nvPr>
                <p:extLst/>
              </p:nvPr>
            </p:nvGraphicFramePr>
            <p:xfrm>
              <a:off x="0" y="0"/>
              <a:ext cx="3893859" cy="38938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84" name="Shape 384"/>
              <p:cNvSpPr/>
              <p:nvPr/>
            </p:nvSpPr>
            <p:spPr>
              <a:xfrm>
                <a:off x="389488" y="378336"/>
                <a:ext cx="3114882" cy="311488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86" name="Shape 386"/>
            <p:cNvSpPr/>
            <p:nvPr/>
          </p:nvSpPr>
          <p:spPr>
            <a:xfrm>
              <a:off x="702274" y="608237"/>
              <a:ext cx="2489312" cy="2489312"/>
            </a:xfrm>
            <a:prstGeom prst="ellipse">
              <a:avLst/>
            </a:prstGeom>
            <a:solidFill>
              <a:srgbClr val="F4F4F4"/>
            </a:solidFill>
            <a:ln w="25400" cap="flat">
              <a:solidFill>
                <a:srgbClr val="E1E1E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1841750" y="304895"/>
              <a:ext cx="261156" cy="3360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7022">
                <a:defRPr sz="7500">
                  <a:latin typeface="linecons"/>
                  <a:ea typeface="linecons"/>
                  <a:cs typeface="linecons"/>
                  <a:sym typeface="linecons"/>
                </a:defRPr>
              </a:lvl1pPr>
            </a:lstStyle>
            <a:p>
              <a:endParaRPr dirty="0"/>
            </a:p>
          </p:txBody>
        </p:sp>
      </p:grpSp>
      <p:sp>
        <p:nvSpPr>
          <p:cNvPr id="389" name="Shape 389"/>
          <p:cNvSpPr/>
          <p:nvPr/>
        </p:nvSpPr>
        <p:spPr>
          <a:xfrm>
            <a:off x="1815183" y="3126562"/>
            <a:ext cx="42452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000" dirty="0" smtClean="0"/>
              <a:t>1 квартал</a:t>
            </a:r>
            <a:endParaRPr sz="4000" dirty="0"/>
          </a:p>
        </p:txBody>
      </p:sp>
      <p:sp>
        <p:nvSpPr>
          <p:cNvPr id="390" name="Shape 390"/>
          <p:cNvSpPr/>
          <p:nvPr/>
        </p:nvSpPr>
        <p:spPr>
          <a:xfrm>
            <a:off x="3385108" y="3811925"/>
            <a:ext cx="1155766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accent3"/>
                </a:solidFill>
              </a:rPr>
              <a:t>10 шт.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1593600" y="4652106"/>
            <a:ext cx="472357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000" dirty="0" smtClean="0"/>
              <a:t>3 000 Р</a:t>
            </a:r>
            <a:endParaRPr sz="3000" dirty="0"/>
          </a:p>
        </p:txBody>
      </p:sp>
      <p:sp>
        <p:nvSpPr>
          <p:cNvPr id="392" name="Shape 392"/>
          <p:cNvSpPr/>
          <p:nvPr/>
        </p:nvSpPr>
        <p:spPr>
          <a:xfrm>
            <a:off x="3546688" y="4446920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grpSp>
        <p:nvGrpSpPr>
          <p:cNvPr id="52" name="Group 388"/>
          <p:cNvGrpSpPr/>
          <p:nvPr/>
        </p:nvGrpSpPr>
        <p:grpSpPr>
          <a:xfrm>
            <a:off x="8601905" y="1456017"/>
            <a:ext cx="1530627" cy="1456318"/>
            <a:chOff x="0" y="0"/>
            <a:chExt cx="3893860" cy="3893860"/>
          </a:xfrm>
        </p:grpSpPr>
        <p:grpSp>
          <p:nvGrpSpPr>
            <p:cNvPr id="53" name="Group 385"/>
            <p:cNvGrpSpPr/>
            <p:nvPr/>
          </p:nvGrpSpPr>
          <p:grpSpPr>
            <a:xfrm>
              <a:off x="0" y="0"/>
              <a:ext cx="3893860" cy="3893860"/>
              <a:chOff x="0" y="0"/>
              <a:chExt cx="3893859" cy="3893859"/>
            </a:xfrm>
          </p:grpSpPr>
          <p:graphicFrame>
            <p:nvGraphicFramePr>
              <p:cNvPr id="56" name="Chart 383"/>
              <p:cNvGraphicFramePr/>
              <p:nvPr>
                <p:extLst/>
              </p:nvPr>
            </p:nvGraphicFramePr>
            <p:xfrm>
              <a:off x="0" y="0"/>
              <a:ext cx="3893859" cy="38938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7" name="Shape 384"/>
              <p:cNvSpPr/>
              <p:nvPr/>
            </p:nvSpPr>
            <p:spPr>
              <a:xfrm>
                <a:off x="389488" y="378336"/>
                <a:ext cx="3114882" cy="311488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4" name="Shape 386"/>
            <p:cNvSpPr/>
            <p:nvPr/>
          </p:nvSpPr>
          <p:spPr>
            <a:xfrm>
              <a:off x="702274" y="608237"/>
              <a:ext cx="2489312" cy="2489312"/>
            </a:xfrm>
            <a:prstGeom prst="ellipse">
              <a:avLst/>
            </a:prstGeom>
            <a:solidFill>
              <a:srgbClr val="F4F4F4"/>
            </a:solidFill>
            <a:ln w="25400" cap="flat">
              <a:solidFill>
                <a:srgbClr val="E1E1E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Shape 387"/>
            <p:cNvSpPr/>
            <p:nvPr/>
          </p:nvSpPr>
          <p:spPr>
            <a:xfrm>
              <a:off x="1841750" y="304895"/>
              <a:ext cx="261156" cy="3360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7022">
                <a:defRPr sz="7500">
                  <a:latin typeface="linecons"/>
                  <a:ea typeface="linecons"/>
                  <a:cs typeface="linecons"/>
                  <a:sym typeface="linecons"/>
                </a:defRPr>
              </a:lvl1pPr>
            </a:lstStyle>
            <a:p>
              <a:endParaRPr dirty="0"/>
            </a:p>
          </p:txBody>
        </p:sp>
      </p:grpSp>
      <p:sp>
        <p:nvSpPr>
          <p:cNvPr id="58" name="Shape 389"/>
          <p:cNvSpPr/>
          <p:nvPr/>
        </p:nvSpPr>
        <p:spPr>
          <a:xfrm>
            <a:off x="7254580" y="3126562"/>
            <a:ext cx="42452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000" dirty="0"/>
              <a:t>2</a:t>
            </a:r>
            <a:r>
              <a:rPr lang="ru-RU" sz="4000" dirty="0" smtClean="0"/>
              <a:t> квартал</a:t>
            </a:r>
            <a:endParaRPr sz="4000" dirty="0"/>
          </a:p>
        </p:txBody>
      </p:sp>
      <p:sp>
        <p:nvSpPr>
          <p:cNvPr id="59" name="Shape 390"/>
          <p:cNvSpPr/>
          <p:nvPr/>
        </p:nvSpPr>
        <p:spPr>
          <a:xfrm>
            <a:off x="8735539" y="3811925"/>
            <a:ext cx="1333698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accent3"/>
                </a:solidFill>
              </a:rPr>
              <a:t>116 шт.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60" name="Shape 391"/>
          <p:cNvSpPr/>
          <p:nvPr/>
        </p:nvSpPr>
        <p:spPr>
          <a:xfrm>
            <a:off x="7032997" y="4652106"/>
            <a:ext cx="472357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000" dirty="0" smtClean="0"/>
              <a:t>34 </a:t>
            </a:r>
            <a:r>
              <a:rPr lang="ru-RU" sz="3000" dirty="0"/>
              <a:t>8</a:t>
            </a:r>
            <a:r>
              <a:rPr lang="ru-RU" sz="3000" dirty="0" smtClean="0"/>
              <a:t>00 Р</a:t>
            </a:r>
            <a:endParaRPr sz="3000" dirty="0"/>
          </a:p>
        </p:txBody>
      </p:sp>
      <p:sp>
        <p:nvSpPr>
          <p:cNvPr id="61" name="Shape 392"/>
          <p:cNvSpPr/>
          <p:nvPr/>
        </p:nvSpPr>
        <p:spPr>
          <a:xfrm>
            <a:off x="8986085" y="4446920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grpSp>
        <p:nvGrpSpPr>
          <p:cNvPr id="62" name="Group 388"/>
          <p:cNvGrpSpPr/>
          <p:nvPr/>
        </p:nvGrpSpPr>
        <p:grpSpPr>
          <a:xfrm>
            <a:off x="13846885" y="1456017"/>
            <a:ext cx="1530627" cy="1456318"/>
            <a:chOff x="0" y="0"/>
            <a:chExt cx="3893860" cy="3893860"/>
          </a:xfrm>
        </p:grpSpPr>
        <p:grpSp>
          <p:nvGrpSpPr>
            <p:cNvPr id="63" name="Group 385"/>
            <p:cNvGrpSpPr/>
            <p:nvPr/>
          </p:nvGrpSpPr>
          <p:grpSpPr>
            <a:xfrm>
              <a:off x="0" y="0"/>
              <a:ext cx="3893860" cy="3893860"/>
              <a:chOff x="0" y="0"/>
              <a:chExt cx="3893859" cy="3893859"/>
            </a:xfrm>
          </p:grpSpPr>
          <p:graphicFrame>
            <p:nvGraphicFramePr>
              <p:cNvPr id="66" name="Chart 383"/>
              <p:cNvGraphicFramePr/>
              <p:nvPr>
                <p:extLst/>
              </p:nvPr>
            </p:nvGraphicFramePr>
            <p:xfrm>
              <a:off x="0" y="0"/>
              <a:ext cx="3893859" cy="38938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67" name="Shape 384"/>
              <p:cNvSpPr/>
              <p:nvPr/>
            </p:nvSpPr>
            <p:spPr>
              <a:xfrm>
                <a:off x="389488" y="378336"/>
                <a:ext cx="3114882" cy="311488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4" name="Shape 386"/>
            <p:cNvSpPr/>
            <p:nvPr/>
          </p:nvSpPr>
          <p:spPr>
            <a:xfrm>
              <a:off x="702274" y="608237"/>
              <a:ext cx="2489312" cy="2489312"/>
            </a:xfrm>
            <a:prstGeom prst="ellipse">
              <a:avLst/>
            </a:prstGeom>
            <a:solidFill>
              <a:srgbClr val="F4F4F4"/>
            </a:solidFill>
            <a:ln w="25400" cap="flat">
              <a:solidFill>
                <a:srgbClr val="E1E1E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" name="Shape 387"/>
            <p:cNvSpPr/>
            <p:nvPr/>
          </p:nvSpPr>
          <p:spPr>
            <a:xfrm>
              <a:off x="1841750" y="304895"/>
              <a:ext cx="261156" cy="3360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7022">
                <a:defRPr sz="7500">
                  <a:latin typeface="linecons"/>
                  <a:ea typeface="linecons"/>
                  <a:cs typeface="linecons"/>
                  <a:sym typeface="linecons"/>
                </a:defRPr>
              </a:lvl1pPr>
            </a:lstStyle>
            <a:p>
              <a:endParaRPr dirty="0"/>
            </a:p>
          </p:txBody>
        </p:sp>
      </p:grpSp>
      <p:sp>
        <p:nvSpPr>
          <p:cNvPr id="68" name="Shape 389"/>
          <p:cNvSpPr/>
          <p:nvPr/>
        </p:nvSpPr>
        <p:spPr>
          <a:xfrm>
            <a:off x="12499560" y="3126562"/>
            <a:ext cx="42452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000" dirty="0"/>
              <a:t>3</a:t>
            </a:r>
            <a:r>
              <a:rPr lang="ru-RU" sz="4000" dirty="0" smtClean="0"/>
              <a:t> квартал</a:t>
            </a:r>
            <a:endParaRPr sz="4000" dirty="0"/>
          </a:p>
        </p:txBody>
      </p:sp>
      <p:sp>
        <p:nvSpPr>
          <p:cNvPr id="69" name="Shape 390"/>
          <p:cNvSpPr/>
          <p:nvPr/>
        </p:nvSpPr>
        <p:spPr>
          <a:xfrm>
            <a:off x="13980519" y="3811925"/>
            <a:ext cx="1333698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accent3"/>
                </a:solidFill>
              </a:rPr>
              <a:t>249 шт.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0" name="Shape 391"/>
          <p:cNvSpPr/>
          <p:nvPr/>
        </p:nvSpPr>
        <p:spPr>
          <a:xfrm>
            <a:off x="12277977" y="4652106"/>
            <a:ext cx="472357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000" dirty="0" smtClean="0"/>
              <a:t>74 </a:t>
            </a:r>
            <a:r>
              <a:rPr lang="ru-RU" sz="3000" dirty="0"/>
              <a:t>7</a:t>
            </a:r>
            <a:r>
              <a:rPr lang="ru-RU" sz="3000" dirty="0" smtClean="0"/>
              <a:t>00 Р</a:t>
            </a:r>
            <a:endParaRPr sz="3000" dirty="0"/>
          </a:p>
        </p:txBody>
      </p:sp>
      <p:sp>
        <p:nvSpPr>
          <p:cNvPr id="71" name="Shape 392"/>
          <p:cNvSpPr/>
          <p:nvPr/>
        </p:nvSpPr>
        <p:spPr>
          <a:xfrm>
            <a:off x="14231065" y="4446920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grpSp>
        <p:nvGrpSpPr>
          <p:cNvPr id="72" name="Group 388"/>
          <p:cNvGrpSpPr/>
          <p:nvPr/>
        </p:nvGrpSpPr>
        <p:grpSpPr>
          <a:xfrm>
            <a:off x="18909984" y="1456017"/>
            <a:ext cx="1530627" cy="1456318"/>
            <a:chOff x="0" y="0"/>
            <a:chExt cx="3893860" cy="3893860"/>
          </a:xfrm>
        </p:grpSpPr>
        <p:grpSp>
          <p:nvGrpSpPr>
            <p:cNvPr id="73" name="Group 385"/>
            <p:cNvGrpSpPr/>
            <p:nvPr/>
          </p:nvGrpSpPr>
          <p:grpSpPr>
            <a:xfrm>
              <a:off x="0" y="0"/>
              <a:ext cx="3893860" cy="3893860"/>
              <a:chOff x="0" y="0"/>
              <a:chExt cx="3893859" cy="3893859"/>
            </a:xfrm>
          </p:grpSpPr>
          <p:graphicFrame>
            <p:nvGraphicFramePr>
              <p:cNvPr id="76" name="Chart 383"/>
              <p:cNvGraphicFramePr/>
              <p:nvPr>
                <p:extLst/>
              </p:nvPr>
            </p:nvGraphicFramePr>
            <p:xfrm>
              <a:off x="0" y="0"/>
              <a:ext cx="3893859" cy="38938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77" name="Shape 384"/>
              <p:cNvSpPr/>
              <p:nvPr/>
            </p:nvSpPr>
            <p:spPr>
              <a:xfrm>
                <a:off x="389488" y="378336"/>
                <a:ext cx="3114882" cy="311488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4" name="Shape 386"/>
            <p:cNvSpPr/>
            <p:nvPr/>
          </p:nvSpPr>
          <p:spPr>
            <a:xfrm>
              <a:off x="702274" y="608237"/>
              <a:ext cx="2489312" cy="2489312"/>
            </a:xfrm>
            <a:prstGeom prst="ellipse">
              <a:avLst/>
            </a:prstGeom>
            <a:solidFill>
              <a:srgbClr val="F4F4F4"/>
            </a:solidFill>
            <a:ln w="25400" cap="flat">
              <a:solidFill>
                <a:srgbClr val="E1E1E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 387"/>
            <p:cNvSpPr/>
            <p:nvPr/>
          </p:nvSpPr>
          <p:spPr>
            <a:xfrm>
              <a:off x="1841750" y="304895"/>
              <a:ext cx="261156" cy="3360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7022">
                <a:defRPr sz="7500">
                  <a:latin typeface="linecons"/>
                  <a:ea typeface="linecons"/>
                  <a:cs typeface="linecons"/>
                  <a:sym typeface="linecons"/>
                </a:defRPr>
              </a:lvl1pPr>
            </a:lstStyle>
            <a:p>
              <a:endParaRPr dirty="0"/>
            </a:p>
          </p:txBody>
        </p:sp>
      </p:grpSp>
      <p:sp>
        <p:nvSpPr>
          <p:cNvPr id="78" name="Shape 389"/>
          <p:cNvSpPr/>
          <p:nvPr/>
        </p:nvSpPr>
        <p:spPr>
          <a:xfrm>
            <a:off x="17562659" y="3126562"/>
            <a:ext cx="42452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000" dirty="0"/>
              <a:t>4</a:t>
            </a:r>
            <a:r>
              <a:rPr lang="ru-RU" sz="4000" dirty="0" smtClean="0"/>
              <a:t> квартал</a:t>
            </a:r>
            <a:endParaRPr sz="4000" dirty="0"/>
          </a:p>
        </p:txBody>
      </p:sp>
      <p:sp>
        <p:nvSpPr>
          <p:cNvPr id="79" name="Shape 390"/>
          <p:cNvSpPr/>
          <p:nvPr/>
        </p:nvSpPr>
        <p:spPr>
          <a:xfrm>
            <a:off x="19043618" y="3811925"/>
            <a:ext cx="1333698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accent3"/>
                </a:solidFill>
              </a:rPr>
              <a:t>230 шт.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80" name="Shape 391"/>
          <p:cNvSpPr/>
          <p:nvPr/>
        </p:nvSpPr>
        <p:spPr>
          <a:xfrm>
            <a:off x="17341076" y="4652106"/>
            <a:ext cx="472357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000" dirty="0" smtClean="0"/>
              <a:t>69 000 Р</a:t>
            </a:r>
            <a:endParaRPr sz="3000" dirty="0"/>
          </a:p>
        </p:txBody>
      </p:sp>
      <p:sp>
        <p:nvSpPr>
          <p:cNvPr id="81" name="Shape 392"/>
          <p:cNvSpPr/>
          <p:nvPr/>
        </p:nvSpPr>
        <p:spPr>
          <a:xfrm>
            <a:off x="19294164" y="4446920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82" name="Shape 147"/>
          <p:cNvSpPr/>
          <p:nvPr/>
        </p:nvSpPr>
        <p:spPr>
          <a:xfrm>
            <a:off x="1406769" y="5738075"/>
            <a:ext cx="2157632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>Итого за 2021 год:                      605 шт.                                    181 500 р</a:t>
            </a:r>
          </a:p>
        </p:txBody>
      </p:sp>
      <p:sp>
        <p:nvSpPr>
          <p:cNvPr id="83" name="Shape 169"/>
          <p:cNvSpPr/>
          <p:nvPr/>
        </p:nvSpPr>
        <p:spPr>
          <a:xfrm>
            <a:off x="8380562" y="459012"/>
            <a:ext cx="785150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/>
              <a:t>Объем продаж за 2021 год</a:t>
            </a:r>
            <a:endParaRPr dirty="0"/>
          </a:p>
        </p:txBody>
      </p:sp>
      <p:grpSp>
        <p:nvGrpSpPr>
          <p:cNvPr id="84" name="Group 388"/>
          <p:cNvGrpSpPr/>
          <p:nvPr/>
        </p:nvGrpSpPr>
        <p:grpSpPr>
          <a:xfrm>
            <a:off x="3110718" y="7566406"/>
            <a:ext cx="1530627" cy="1456318"/>
            <a:chOff x="0" y="0"/>
            <a:chExt cx="3893860" cy="3893860"/>
          </a:xfrm>
        </p:grpSpPr>
        <p:grpSp>
          <p:nvGrpSpPr>
            <p:cNvPr id="85" name="Group 385"/>
            <p:cNvGrpSpPr/>
            <p:nvPr/>
          </p:nvGrpSpPr>
          <p:grpSpPr>
            <a:xfrm>
              <a:off x="0" y="0"/>
              <a:ext cx="3893860" cy="3893860"/>
              <a:chOff x="0" y="0"/>
              <a:chExt cx="3893859" cy="3893859"/>
            </a:xfrm>
          </p:grpSpPr>
          <p:graphicFrame>
            <p:nvGraphicFramePr>
              <p:cNvPr id="88" name="Chart 383"/>
              <p:cNvGraphicFramePr/>
              <p:nvPr>
                <p:extLst/>
              </p:nvPr>
            </p:nvGraphicFramePr>
            <p:xfrm>
              <a:off x="0" y="0"/>
              <a:ext cx="3893859" cy="38938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89" name="Shape 384"/>
              <p:cNvSpPr/>
              <p:nvPr/>
            </p:nvSpPr>
            <p:spPr>
              <a:xfrm>
                <a:off x="389488" y="378336"/>
                <a:ext cx="3114882" cy="311488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6" name="Shape 386"/>
            <p:cNvSpPr/>
            <p:nvPr/>
          </p:nvSpPr>
          <p:spPr>
            <a:xfrm>
              <a:off x="702274" y="608237"/>
              <a:ext cx="2489312" cy="2489312"/>
            </a:xfrm>
            <a:prstGeom prst="ellipse">
              <a:avLst/>
            </a:prstGeom>
            <a:solidFill>
              <a:srgbClr val="F4F4F4"/>
            </a:solidFill>
            <a:ln w="25400" cap="flat">
              <a:solidFill>
                <a:srgbClr val="E1E1E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Shape 387"/>
            <p:cNvSpPr/>
            <p:nvPr/>
          </p:nvSpPr>
          <p:spPr>
            <a:xfrm>
              <a:off x="1841750" y="304895"/>
              <a:ext cx="261156" cy="3360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7022">
                <a:defRPr sz="7500">
                  <a:latin typeface="linecons"/>
                  <a:ea typeface="linecons"/>
                  <a:cs typeface="linecons"/>
                  <a:sym typeface="linecons"/>
                </a:defRPr>
              </a:lvl1pPr>
            </a:lstStyle>
            <a:p>
              <a:endParaRPr dirty="0"/>
            </a:p>
          </p:txBody>
        </p:sp>
      </p:grpSp>
      <p:sp>
        <p:nvSpPr>
          <p:cNvPr id="90" name="Shape 390"/>
          <p:cNvSpPr/>
          <p:nvPr/>
        </p:nvSpPr>
        <p:spPr>
          <a:xfrm>
            <a:off x="3244352" y="9922314"/>
            <a:ext cx="1333698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accent3"/>
                </a:solidFill>
              </a:rPr>
              <a:t>375 шт.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91" name="Shape 392"/>
          <p:cNvSpPr/>
          <p:nvPr/>
        </p:nvSpPr>
        <p:spPr>
          <a:xfrm>
            <a:off x="3494898" y="10557309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grpSp>
        <p:nvGrpSpPr>
          <p:cNvPr id="92" name="Group 388"/>
          <p:cNvGrpSpPr/>
          <p:nvPr/>
        </p:nvGrpSpPr>
        <p:grpSpPr>
          <a:xfrm>
            <a:off x="8550115" y="7566406"/>
            <a:ext cx="1530627" cy="1456318"/>
            <a:chOff x="0" y="0"/>
            <a:chExt cx="3893860" cy="3893860"/>
          </a:xfrm>
        </p:grpSpPr>
        <p:grpSp>
          <p:nvGrpSpPr>
            <p:cNvPr id="93" name="Group 385"/>
            <p:cNvGrpSpPr/>
            <p:nvPr/>
          </p:nvGrpSpPr>
          <p:grpSpPr>
            <a:xfrm>
              <a:off x="0" y="0"/>
              <a:ext cx="3893860" cy="3893860"/>
              <a:chOff x="0" y="0"/>
              <a:chExt cx="3893859" cy="3893859"/>
            </a:xfrm>
          </p:grpSpPr>
          <p:graphicFrame>
            <p:nvGraphicFramePr>
              <p:cNvPr id="96" name="Chart 383"/>
              <p:cNvGraphicFramePr/>
              <p:nvPr>
                <p:extLst/>
              </p:nvPr>
            </p:nvGraphicFramePr>
            <p:xfrm>
              <a:off x="0" y="0"/>
              <a:ext cx="3893859" cy="38938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97" name="Shape 384"/>
              <p:cNvSpPr/>
              <p:nvPr/>
            </p:nvSpPr>
            <p:spPr>
              <a:xfrm>
                <a:off x="389488" y="378336"/>
                <a:ext cx="3114882" cy="311488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4" name="Shape 386"/>
            <p:cNvSpPr/>
            <p:nvPr/>
          </p:nvSpPr>
          <p:spPr>
            <a:xfrm>
              <a:off x="702274" y="608237"/>
              <a:ext cx="2489312" cy="2489312"/>
            </a:xfrm>
            <a:prstGeom prst="ellipse">
              <a:avLst/>
            </a:prstGeom>
            <a:solidFill>
              <a:srgbClr val="F4F4F4"/>
            </a:solidFill>
            <a:ln w="25400" cap="flat">
              <a:solidFill>
                <a:srgbClr val="E1E1E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5" name="Shape 387"/>
            <p:cNvSpPr/>
            <p:nvPr/>
          </p:nvSpPr>
          <p:spPr>
            <a:xfrm>
              <a:off x="1841750" y="304895"/>
              <a:ext cx="261156" cy="3360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7022">
                <a:defRPr sz="7500">
                  <a:latin typeface="linecons"/>
                  <a:ea typeface="linecons"/>
                  <a:cs typeface="linecons"/>
                  <a:sym typeface="linecons"/>
                </a:defRPr>
              </a:lvl1pPr>
            </a:lstStyle>
            <a:p>
              <a:endParaRPr dirty="0"/>
            </a:p>
          </p:txBody>
        </p:sp>
      </p:grpSp>
      <p:sp>
        <p:nvSpPr>
          <p:cNvPr id="98" name="Shape 389"/>
          <p:cNvSpPr/>
          <p:nvPr/>
        </p:nvSpPr>
        <p:spPr>
          <a:xfrm>
            <a:off x="7202790" y="9236951"/>
            <a:ext cx="42452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000" dirty="0"/>
              <a:t>2</a:t>
            </a:r>
            <a:r>
              <a:rPr lang="ru-RU" sz="4000" dirty="0" smtClean="0"/>
              <a:t> квартал</a:t>
            </a:r>
            <a:endParaRPr sz="4000" dirty="0"/>
          </a:p>
        </p:txBody>
      </p:sp>
      <p:sp>
        <p:nvSpPr>
          <p:cNvPr id="99" name="Shape 390"/>
          <p:cNvSpPr/>
          <p:nvPr/>
        </p:nvSpPr>
        <p:spPr>
          <a:xfrm>
            <a:off x="8683748" y="9922314"/>
            <a:ext cx="1333698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accent3"/>
                </a:solidFill>
              </a:rPr>
              <a:t>375 шт.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00" name="Shape 391"/>
          <p:cNvSpPr/>
          <p:nvPr/>
        </p:nvSpPr>
        <p:spPr>
          <a:xfrm>
            <a:off x="6981207" y="10762495"/>
            <a:ext cx="472357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000" dirty="0" smtClean="0"/>
              <a:t>168 750 Р</a:t>
            </a:r>
            <a:endParaRPr sz="3000" dirty="0"/>
          </a:p>
        </p:txBody>
      </p:sp>
      <p:sp>
        <p:nvSpPr>
          <p:cNvPr id="101" name="Shape 392"/>
          <p:cNvSpPr/>
          <p:nvPr/>
        </p:nvSpPr>
        <p:spPr>
          <a:xfrm>
            <a:off x="8934295" y="10557309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grpSp>
        <p:nvGrpSpPr>
          <p:cNvPr id="102" name="Group 388"/>
          <p:cNvGrpSpPr/>
          <p:nvPr/>
        </p:nvGrpSpPr>
        <p:grpSpPr>
          <a:xfrm>
            <a:off x="13795095" y="7566406"/>
            <a:ext cx="1530627" cy="1456318"/>
            <a:chOff x="0" y="0"/>
            <a:chExt cx="3893860" cy="3893860"/>
          </a:xfrm>
        </p:grpSpPr>
        <p:grpSp>
          <p:nvGrpSpPr>
            <p:cNvPr id="103" name="Group 385"/>
            <p:cNvGrpSpPr/>
            <p:nvPr/>
          </p:nvGrpSpPr>
          <p:grpSpPr>
            <a:xfrm>
              <a:off x="0" y="0"/>
              <a:ext cx="3893860" cy="3893860"/>
              <a:chOff x="0" y="0"/>
              <a:chExt cx="3893859" cy="3893859"/>
            </a:xfrm>
          </p:grpSpPr>
          <p:graphicFrame>
            <p:nvGraphicFramePr>
              <p:cNvPr id="106" name="Chart 383"/>
              <p:cNvGraphicFramePr/>
              <p:nvPr>
                <p:extLst/>
              </p:nvPr>
            </p:nvGraphicFramePr>
            <p:xfrm>
              <a:off x="0" y="0"/>
              <a:ext cx="3893859" cy="38938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07" name="Shape 384"/>
              <p:cNvSpPr/>
              <p:nvPr/>
            </p:nvSpPr>
            <p:spPr>
              <a:xfrm>
                <a:off x="389488" y="378336"/>
                <a:ext cx="3114882" cy="311488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4" name="Shape 386"/>
            <p:cNvSpPr/>
            <p:nvPr/>
          </p:nvSpPr>
          <p:spPr>
            <a:xfrm>
              <a:off x="702274" y="608237"/>
              <a:ext cx="2489312" cy="2489312"/>
            </a:xfrm>
            <a:prstGeom prst="ellipse">
              <a:avLst/>
            </a:prstGeom>
            <a:solidFill>
              <a:srgbClr val="F4F4F4"/>
            </a:solidFill>
            <a:ln w="25400" cap="flat">
              <a:solidFill>
                <a:srgbClr val="E1E1E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Shape 387"/>
            <p:cNvSpPr/>
            <p:nvPr/>
          </p:nvSpPr>
          <p:spPr>
            <a:xfrm>
              <a:off x="1841750" y="304895"/>
              <a:ext cx="261156" cy="3360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7022">
                <a:defRPr sz="7500">
                  <a:latin typeface="linecons"/>
                  <a:ea typeface="linecons"/>
                  <a:cs typeface="linecons"/>
                  <a:sym typeface="linecons"/>
                </a:defRPr>
              </a:lvl1pPr>
            </a:lstStyle>
            <a:p>
              <a:endParaRPr dirty="0"/>
            </a:p>
          </p:txBody>
        </p:sp>
      </p:grpSp>
      <p:sp>
        <p:nvSpPr>
          <p:cNvPr id="108" name="Shape 389"/>
          <p:cNvSpPr/>
          <p:nvPr/>
        </p:nvSpPr>
        <p:spPr>
          <a:xfrm>
            <a:off x="12447770" y="9236951"/>
            <a:ext cx="42452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000" dirty="0"/>
              <a:t>3</a:t>
            </a:r>
            <a:r>
              <a:rPr lang="ru-RU" sz="4000" dirty="0" smtClean="0"/>
              <a:t> квартал</a:t>
            </a:r>
            <a:endParaRPr sz="4000" dirty="0"/>
          </a:p>
        </p:txBody>
      </p:sp>
      <p:sp>
        <p:nvSpPr>
          <p:cNvPr id="109" name="Shape 390"/>
          <p:cNvSpPr/>
          <p:nvPr/>
        </p:nvSpPr>
        <p:spPr>
          <a:xfrm>
            <a:off x="13928728" y="9922314"/>
            <a:ext cx="1333698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accent3"/>
                </a:solidFill>
              </a:rPr>
              <a:t>375 шт.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10" name="Shape 391"/>
          <p:cNvSpPr/>
          <p:nvPr/>
        </p:nvSpPr>
        <p:spPr>
          <a:xfrm>
            <a:off x="12226187" y="10762495"/>
            <a:ext cx="472357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000" dirty="0" smtClean="0"/>
              <a:t>168 750 Р</a:t>
            </a:r>
            <a:endParaRPr sz="3000" dirty="0"/>
          </a:p>
        </p:txBody>
      </p:sp>
      <p:sp>
        <p:nvSpPr>
          <p:cNvPr id="111" name="Shape 392"/>
          <p:cNvSpPr/>
          <p:nvPr/>
        </p:nvSpPr>
        <p:spPr>
          <a:xfrm>
            <a:off x="14179275" y="10557309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grpSp>
        <p:nvGrpSpPr>
          <p:cNvPr id="112" name="Group 388"/>
          <p:cNvGrpSpPr/>
          <p:nvPr/>
        </p:nvGrpSpPr>
        <p:grpSpPr>
          <a:xfrm>
            <a:off x="18858194" y="7566406"/>
            <a:ext cx="1530627" cy="1456318"/>
            <a:chOff x="0" y="0"/>
            <a:chExt cx="3893860" cy="3893860"/>
          </a:xfrm>
        </p:grpSpPr>
        <p:grpSp>
          <p:nvGrpSpPr>
            <p:cNvPr id="113" name="Group 385"/>
            <p:cNvGrpSpPr/>
            <p:nvPr/>
          </p:nvGrpSpPr>
          <p:grpSpPr>
            <a:xfrm>
              <a:off x="0" y="0"/>
              <a:ext cx="3893860" cy="3893860"/>
              <a:chOff x="0" y="0"/>
              <a:chExt cx="3893859" cy="3893859"/>
            </a:xfrm>
          </p:grpSpPr>
          <p:graphicFrame>
            <p:nvGraphicFramePr>
              <p:cNvPr id="116" name="Chart 383"/>
              <p:cNvGraphicFramePr/>
              <p:nvPr>
                <p:extLst/>
              </p:nvPr>
            </p:nvGraphicFramePr>
            <p:xfrm>
              <a:off x="0" y="0"/>
              <a:ext cx="3893859" cy="38938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117" name="Shape 384"/>
              <p:cNvSpPr/>
              <p:nvPr/>
            </p:nvSpPr>
            <p:spPr>
              <a:xfrm>
                <a:off x="389488" y="378336"/>
                <a:ext cx="3114882" cy="311488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4" name="Shape 386"/>
            <p:cNvSpPr/>
            <p:nvPr/>
          </p:nvSpPr>
          <p:spPr>
            <a:xfrm>
              <a:off x="702274" y="608237"/>
              <a:ext cx="2489312" cy="2489312"/>
            </a:xfrm>
            <a:prstGeom prst="ellipse">
              <a:avLst/>
            </a:prstGeom>
            <a:solidFill>
              <a:srgbClr val="F4F4F4"/>
            </a:solidFill>
            <a:ln w="25400" cap="flat">
              <a:solidFill>
                <a:srgbClr val="E1E1E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" name="Shape 387"/>
            <p:cNvSpPr/>
            <p:nvPr/>
          </p:nvSpPr>
          <p:spPr>
            <a:xfrm>
              <a:off x="1841750" y="304895"/>
              <a:ext cx="261156" cy="3360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7022">
                <a:defRPr sz="7500">
                  <a:latin typeface="linecons"/>
                  <a:ea typeface="linecons"/>
                  <a:cs typeface="linecons"/>
                  <a:sym typeface="linecons"/>
                </a:defRPr>
              </a:lvl1pPr>
            </a:lstStyle>
            <a:p>
              <a:endParaRPr dirty="0"/>
            </a:p>
          </p:txBody>
        </p:sp>
      </p:grpSp>
      <p:sp>
        <p:nvSpPr>
          <p:cNvPr id="118" name="Shape 389"/>
          <p:cNvSpPr/>
          <p:nvPr/>
        </p:nvSpPr>
        <p:spPr>
          <a:xfrm>
            <a:off x="17510869" y="9236951"/>
            <a:ext cx="42452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000" dirty="0"/>
              <a:t>4</a:t>
            </a:r>
            <a:r>
              <a:rPr lang="ru-RU" sz="4000" dirty="0" smtClean="0"/>
              <a:t> квартал</a:t>
            </a:r>
            <a:endParaRPr sz="4000" dirty="0"/>
          </a:p>
        </p:txBody>
      </p:sp>
      <p:sp>
        <p:nvSpPr>
          <p:cNvPr id="119" name="Shape 390"/>
          <p:cNvSpPr/>
          <p:nvPr/>
        </p:nvSpPr>
        <p:spPr>
          <a:xfrm>
            <a:off x="18902858" y="9922314"/>
            <a:ext cx="1511632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accent3"/>
                </a:solidFill>
              </a:rPr>
              <a:t>3375 шт.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20" name="Shape 391"/>
          <p:cNvSpPr/>
          <p:nvPr/>
        </p:nvSpPr>
        <p:spPr>
          <a:xfrm>
            <a:off x="17289286" y="10762495"/>
            <a:ext cx="472357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000" dirty="0" smtClean="0"/>
              <a:t>1 518 750 Р</a:t>
            </a:r>
            <a:endParaRPr sz="3000" dirty="0"/>
          </a:p>
        </p:txBody>
      </p:sp>
      <p:sp>
        <p:nvSpPr>
          <p:cNvPr id="121" name="Shape 392"/>
          <p:cNvSpPr/>
          <p:nvPr/>
        </p:nvSpPr>
        <p:spPr>
          <a:xfrm>
            <a:off x="19242374" y="10557309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122" name="Shape 147"/>
          <p:cNvSpPr/>
          <p:nvPr/>
        </p:nvSpPr>
        <p:spPr>
          <a:xfrm>
            <a:off x="1354979" y="11848464"/>
            <a:ext cx="2157632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>Итого за 2022 год:                      4500 шт.                                    2 025 000 р</a:t>
            </a:r>
          </a:p>
        </p:txBody>
      </p:sp>
      <p:sp>
        <p:nvSpPr>
          <p:cNvPr id="123" name="Shape 169"/>
          <p:cNvSpPr/>
          <p:nvPr/>
        </p:nvSpPr>
        <p:spPr>
          <a:xfrm>
            <a:off x="8328772" y="6674911"/>
            <a:ext cx="785150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/>
              <a:t>Объем продаж за 2022 год</a:t>
            </a:r>
            <a:endParaRPr dirty="0"/>
          </a:p>
        </p:txBody>
      </p:sp>
      <p:sp>
        <p:nvSpPr>
          <p:cNvPr id="126" name="Shape 389"/>
          <p:cNvSpPr/>
          <p:nvPr/>
        </p:nvSpPr>
        <p:spPr>
          <a:xfrm>
            <a:off x="1788578" y="9204169"/>
            <a:ext cx="424524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000" dirty="0" smtClean="0"/>
              <a:t>1 квартал</a:t>
            </a:r>
            <a:endParaRPr sz="4000" dirty="0"/>
          </a:p>
        </p:txBody>
      </p:sp>
      <p:sp>
        <p:nvSpPr>
          <p:cNvPr id="127" name="Shape 391"/>
          <p:cNvSpPr/>
          <p:nvPr/>
        </p:nvSpPr>
        <p:spPr>
          <a:xfrm>
            <a:off x="1566031" y="10765260"/>
            <a:ext cx="472357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000" dirty="0" smtClean="0"/>
              <a:t>168 750 Р</a:t>
            </a:r>
            <a:endParaRPr sz="3000" dirty="0"/>
          </a:p>
        </p:txBody>
      </p:sp>
      <p:sp>
        <p:nvSpPr>
          <p:cNvPr id="128" name="Shape 392"/>
          <p:cNvSpPr/>
          <p:nvPr/>
        </p:nvSpPr>
        <p:spPr>
          <a:xfrm flipV="1">
            <a:off x="276188" y="807991"/>
            <a:ext cx="7806399" cy="38112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129" name="Shape 392"/>
          <p:cNvSpPr/>
          <p:nvPr/>
        </p:nvSpPr>
        <p:spPr>
          <a:xfrm flipV="1">
            <a:off x="16332518" y="783389"/>
            <a:ext cx="7806399" cy="38112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130" name="Shape 392"/>
          <p:cNvSpPr/>
          <p:nvPr/>
        </p:nvSpPr>
        <p:spPr>
          <a:xfrm flipV="1">
            <a:off x="16332517" y="7056759"/>
            <a:ext cx="7806399" cy="38112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131" name="Shape 392"/>
          <p:cNvSpPr/>
          <p:nvPr/>
        </p:nvSpPr>
        <p:spPr>
          <a:xfrm flipV="1">
            <a:off x="276188" y="7073234"/>
            <a:ext cx="7806399" cy="38112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747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560196" y="2038236"/>
            <a:ext cx="21263608" cy="9943940"/>
          </a:xfrm>
          <a:prstGeom prst="roundRect">
            <a:avLst>
              <a:gd name="adj" fmla="val 735"/>
            </a:avLst>
          </a:prstGeom>
          <a:solidFill>
            <a:srgbClr val="FAFAF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560196" y="2028114"/>
            <a:ext cx="21263608" cy="9943940"/>
          </a:xfrm>
          <a:prstGeom prst="roundRect">
            <a:avLst>
              <a:gd name="adj" fmla="val 735"/>
            </a:avLst>
          </a:prstGeom>
          <a:ln w="25400">
            <a:solidFill>
              <a:srgbClr val="E5E5E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1" name="Group 71"/>
          <p:cNvGrpSpPr/>
          <p:nvPr/>
        </p:nvGrpSpPr>
        <p:grpSpPr>
          <a:xfrm>
            <a:off x="1916724" y="2567213"/>
            <a:ext cx="20450908" cy="8047775"/>
            <a:chOff x="-1994690" y="-959645"/>
            <a:chExt cx="20450906" cy="8047773"/>
          </a:xfrm>
        </p:grpSpPr>
        <p:sp>
          <p:nvSpPr>
            <p:cNvPr id="65" name="Shape 65"/>
            <p:cNvSpPr/>
            <p:nvPr/>
          </p:nvSpPr>
          <p:spPr>
            <a:xfrm>
              <a:off x="2747175" y="-959645"/>
              <a:ext cx="11066821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cap="all">
                  <a:solidFill>
                    <a:srgbClr val="278A6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ru-RU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Заключение</a:t>
              </a:r>
              <a:endParaRPr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-1994690" y="1396827"/>
              <a:ext cx="20450906" cy="569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5900"/>
                </a:spcBef>
                <a:defRPr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ru-RU" sz="3200" dirty="0"/>
                <a:t>Изучив литературу и методику о консервировании и хранении мяса, провели эксперимент в реторт </a:t>
              </a:r>
              <a:r>
                <a:rPr lang="ru-RU" sz="3200" dirty="0" smtClean="0"/>
                <a:t>пакетах. При </a:t>
              </a:r>
              <a:r>
                <a:rPr lang="ru-RU" sz="3200" dirty="0"/>
                <a:t>консервации вкусовые качество жеребятины не теряется. Вес мяса при тушении уменьшается в среднем на 40%, преимущественно за счет выделяемой свертывающимися белками воды. Из 1 кг сырого мяса получается около 600 г тушеного. Питательная ценность мяса при тушении практически не уменьшается, так как самая ценная составная часть его - белки- сохраняется в нем почти полностью</a:t>
              </a:r>
              <a:r>
                <a:rPr lang="ru-RU" sz="3200" dirty="0" smtClean="0"/>
                <a:t>. </a:t>
              </a:r>
              <a:r>
                <a:rPr lang="ru-RU" sz="3200" dirty="0" smtClean="0">
                  <a:cs typeface="Times New Roman" panose="02020603050405020304" pitchFamily="18" charset="0"/>
                </a:rPr>
                <a:t>Потенциальными потребителями являются платежеспособные люди</a:t>
              </a:r>
              <a:r>
                <a:rPr lang="ru-RU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dirty="0"/>
            </a:p>
          </p:txBody>
        </p:sp>
      </p:grpSp>
      <p:sp>
        <p:nvSpPr>
          <p:cNvPr id="12" name="Shape 392"/>
          <p:cNvSpPr/>
          <p:nvPr/>
        </p:nvSpPr>
        <p:spPr>
          <a:xfrm flipV="1">
            <a:off x="1804080" y="2981425"/>
            <a:ext cx="7806399" cy="38112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13" name="Shape 392"/>
          <p:cNvSpPr/>
          <p:nvPr/>
        </p:nvSpPr>
        <p:spPr>
          <a:xfrm flipV="1">
            <a:off x="14708872" y="3009977"/>
            <a:ext cx="7806399" cy="38112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032" y="504453"/>
            <a:ext cx="1311912" cy="1085162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9447" r="31097"/>
          <a:stretch/>
        </p:blipFill>
        <p:spPr>
          <a:xfrm>
            <a:off x="11437600" y="404968"/>
            <a:ext cx="2847712" cy="2511382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22631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1560196" y="2916350"/>
            <a:ext cx="21263608" cy="9943940"/>
          </a:xfrm>
          <a:prstGeom prst="roundRect">
            <a:avLst>
              <a:gd name="adj" fmla="val 735"/>
            </a:avLst>
          </a:prstGeom>
          <a:solidFill>
            <a:srgbClr val="FAFAF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1560196" y="2028114"/>
            <a:ext cx="21263608" cy="9943940"/>
          </a:xfrm>
          <a:prstGeom prst="roundRect">
            <a:avLst>
              <a:gd name="adj" fmla="val 735"/>
            </a:avLst>
          </a:prstGeom>
          <a:ln w="25400">
            <a:solidFill>
              <a:srgbClr val="E5E5E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1" name="Group 71"/>
          <p:cNvGrpSpPr/>
          <p:nvPr/>
        </p:nvGrpSpPr>
        <p:grpSpPr>
          <a:xfrm>
            <a:off x="1804080" y="2567213"/>
            <a:ext cx="20450908" cy="9875200"/>
            <a:chOff x="-1994690" y="-959645"/>
            <a:chExt cx="20450906" cy="9875199"/>
          </a:xfrm>
        </p:grpSpPr>
        <p:sp>
          <p:nvSpPr>
            <p:cNvPr id="65" name="Shape 65"/>
            <p:cNvSpPr/>
            <p:nvPr/>
          </p:nvSpPr>
          <p:spPr>
            <a:xfrm>
              <a:off x="2747175" y="-959645"/>
              <a:ext cx="11066821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cap="all">
                  <a:solidFill>
                    <a:srgbClr val="278A6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ru-RU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литература</a:t>
              </a:r>
              <a:endParaRPr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-1994690" y="-430593"/>
              <a:ext cx="20450906" cy="9346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spcBef>
                  <a:spcPts val="5900"/>
                </a:spcBef>
                <a:defRPr sz="2600">
                  <a:solidFill>
                    <a:srgbClr val="3F3F3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ru-RU" sz="2800" dirty="0" smtClean="0"/>
                <a:t>Алехина </a:t>
              </a:r>
              <a:r>
                <a:rPr lang="ru-RU" sz="2800" dirty="0"/>
                <a:t>Л.Т., Большаков А.С., Рогов И.А. – Технология мяса и </a:t>
              </a:r>
              <a:r>
                <a:rPr lang="ru-RU" sz="2800" dirty="0" smtClean="0"/>
                <a:t>мясопродуктов(</a:t>
              </a:r>
              <a:r>
                <a:rPr lang="en-US" sz="2800" dirty="0">
                  <a:solidFill>
                    <a:srgbClr val="0070C0"/>
                  </a:solidFill>
                </a:rPr>
                <a:t>https://kompo-sp.com/wp-content/uploads/bm/36-alehinal_t_boljshakova_s_boreskovv_g_idr_tehnologiyamyasaimyasoproduktov.pdf?ysclid=lfl3c6f1r0319036238</a:t>
              </a:r>
              <a:r>
                <a:rPr lang="ru-RU" sz="2800" dirty="0" smtClean="0"/>
                <a:t>); </a:t>
              </a:r>
            </a:p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ru-RU" sz="2800" dirty="0" smtClean="0"/>
                <a:t> </a:t>
              </a:r>
              <a:r>
                <a:rPr lang="ru-RU" sz="2800" dirty="0"/>
                <a:t>Люк Э., </a:t>
              </a:r>
              <a:r>
                <a:rPr lang="ru-RU" sz="2800" dirty="0" err="1"/>
                <a:t>Ягер</a:t>
              </a:r>
              <a:r>
                <a:rPr lang="ru-RU" sz="2800" dirty="0"/>
                <a:t> М. – Консерванты в пищевой </a:t>
              </a:r>
              <a:r>
                <a:rPr lang="ru-RU" sz="2800" dirty="0" smtClean="0"/>
                <a:t>промышленности (</a:t>
              </a:r>
              <a:r>
                <a:rPr lang="en-US" sz="2800" dirty="0">
                  <a:solidFill>
                    <a:srgbClr val="0070C0"/>
                  </a:solidFill>
                </a:rPr>
                <a:t>https://alternativa-sar.ru/tehnologu/pishchevye-dobavki-i-ingredienty/lyuk-e-yager-m-konservanty-v-pishchevoj-promyshlennosti?ysclid=lfl3e0l3p6587797702</a:t>
              </a:r>
              <a:r>
                <a:rPr lang="ru-RU" sz="2800" dirty="0" smtClean="0"/>
                <a:t>);</a:t>
              </a:r>
            </a:p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ru-RU" sz="2800" dirty="0" smtClean="0"/>
                <a:t> Бражников </a:t>
              </a:r>
              <a:r>
                <a:rPr lang="ru-RU" sz="2800" dirty="0"/>
                <a:t>Ф.М. – Теория термической обработки </a:t>
              </a:r>
              <a:r>
                <a:rPr lang="ru-RU" sz="2800" dirty="0" smtClean="0"/>
                <a:t>мясопродуктов (</a:t>
              </a:r>
              <a:r>
                <a:rPr lang="en-US" sz="2800" dirty="0">
                  <a:solidFill>
                    <a:srgbClr val="0070C0"/>
                  </a:solidFill>
                </a:rPr>
                <a:t>https://www.studmed.ru/brazhnikov-a-m-teoriya-termicheskoy-obrabotki-myasoproduktov_67961410485.html?ysclid=lfl3fxs8pt488094633</a:t>
              </a:r>
              <a:r>
                <a:rPr lang="ru-RU" sz="2800" dirty="0" smtClean="0"/>
                <a:t>);  </a:t>
              </a:r>
            </a:p>
            <a:p>
              <a:pPr marL="514350" indent="-514350">
                <a:lnSpc>
                  <a:spcPct val="150000"/>
                </a:lnSpc>
                <a:buAutoNum type="arabicPeriod"/>
              </a:pPr>
              <a:r>
                <a:rPr lang="ru-RU" sz="2800" dirty="0" smtClean="0"/>
                <a:t>Широков </a:t>
              </a:r>
              <a:r>
                <a:rPr lang="ru-RU" sz="2800" dirty="0"/>
                <a:t>В.В. (перевод) – сроки годности пищевых </a:t>
              </a:r>
              <a:r>
                <a:rPr lang="ru-RU" sz="2800" dirty="0" smtClean="0"/>
                <a:t>продуктов (</a:t>
              </a:r>
              <a:r>
                <a:rPr lang="en-US" sz="2800" dirty="0">
                  <a:solidFill>
                    <a:srgbClr val="0070C0"/>
                  </a:solidFill>
                </a:rPr>
                <a:t>https://alternativa-sar.ru/tehnologu/pishchevye-dobavki-i-ingredienty/r-stele-srok-godnosti-pishchevykh-produktov?ysclid=lfl3httbfk457107064</a:t>
              </a:r>
              <a:r>
                <a:rPr lang="ru-RU" sz="2800" dirty="0" smtClean="0"/>
                <a:t>) .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dirty="0"/>
            </a:p>
          </p:txBody>
        </p:sp>
      </p:grpSp>
      <p:sp>
        <p:nvSpPr>
          <p:cNvPr id="12" name="Shape 392"/>
          <p:cNvSpPr/>
          <p:nvPr/>
        </p:nvSpPr>
        <p:spPr>
          <a:xfrm flipV="1">
            <a:off x="1804080" y="2981425"/>
            <a:ext cx="7806399" cy="38112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13" name="Shape 392"/>
          <p:cNvSpPr/>
          <p:nvPr/>
        </p:nvSpPr>
        <p:spPr>
          <a:xfrm flipV="1">
            <a:off x="14708872" y="3009977"/>
            <a:ext cx="7806399" cy="38112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032" y="504453"/>
            <a:ext cx="1311912" cy="1085162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9447" r="31097"/>
          <a:stretch/>
        </p:blipFill>
        <p:spPr>
          <a:xfrm>
            <a:off x="11437600" y="404968"/>
            <a:ext cx="2847712" cy="2511382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9836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290268" y="3069661"/>
            <a:ext cx="7471082" cy="7471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10800000">
            <a:off x="3842004" y="-589922"/>
            <a:ext cx="4853573" cy="4853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10800000">
            <a:off x="6214489" y="1936264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2" name="Shape 142"/>
          <p:cNvSpPr/>
          <p:nvPr/>
        </p:nvSpPr>
        <p:spPr>
          <a:xfrm>
            <a:off x="7210384" y="11503499"/>
            <a:ext cx="2514713" cy="2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10800000">
            <a:off x="755935" y="1279345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4" name="Shape 144"/>
          <p:cNvSpPr/>
          <p:nvPr/>
        </p:nvSpPr>
        <p:spPr>
          <a:xfrm>
            <a:off x="7709417" y="-2013565"/>
            <a:ext cx="3782924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5" name="Shape 145"/>
          <p:cNvSpPr/>
          <p:nvPr/>
        </p:nvSpPr>
        <p:spPr>
          <a:xfrm rot="10800000">
            <a:off x="6940497" y="10715742"/>
            <a:ext cx="1754196" cy="17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6" name="Shape 146"/>
          <p:cNvSpPr/>
          <p:nvPr/>
        </p:nvSpPr>
        <p:spPr>
          <a:xfrm>
            <a:off x="10532335" y="2880902"/>
            <a:ext cx="11066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0551307" y="4387202"/>
            <a:ext cx="102657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>
              <a:solidFill>
                <a:schemeClr val="accent3"/>
              </a:solidFill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5998464" y="5287621"/>
            <a:ext cx="16665738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Helvetica Light"/>
              </a:rPr>
              <a:t>Мясо - жеребятина - один из важнейших продуктов питания, обладающий прекрасными кулинарными качествами. Оно легко комбинируется с различными продуктами - овощами, крупами, макаронными изделиями, приготовляемыми в виде гарниров. Содержание белков в мясе колеблется от 14,2 до 20,7%, наряду с полноценными белками оно содержит жир и так называемые экстрактивные вещества, которые почти не имеют питательной ценности, но служат сильными возбудителями отделения пищеварительных соков и благодаря этому способствуют лучшему усвоению пищи; из витаминов в наибольшем количестве представлены витамины группы В, К, Е, РР и др.</a:t>
            </a:r>
            <a:endParaRPr sz="3600" dirty="0"/>
          </a:p>
        </p:txBody>
      </p:sp>
      <p:sp>
        <p:nvSpPr>
          <p:cNvPr id="150" name="Shape 150"/>
          <p:cNvSpPr/>
          <p:nvPr/>
        </p:nvSpPr>
        <p:spPr>
          <a:xfrm rot="10800000">
            <a:off x="22664202" y="2248929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1" name="Shape 151"/>
          <p:cNvSpPr/>
          <p:nvPr/>
        </p:nvSpPr>
        <p:spPr>
          <a:xfrm>
            <a:off x="17820312" y="11633069"/>
            <a:ext cx="2744321" cy="274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2" name="Shape 152"/>
          <p:cNvSpPr/>
          <p:nvPr/>
        </p:nvSpPr>
        <p:spPr>
          <a:xfrm rot="10800000">
            <a:off x="18043971" y="11209334"/>
            <a:ext cx="1065682" cy="1065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934" y="11799277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88292" y="11941797"/>
            <a:ext cx="2904840" cy="7715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987" y="-291519"/>
            <a:ext cx="5224609" cy="5564091"/>
          </a:xfrm>
          <a:prstGeom prst="triangle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9447" r="31097"/>
          <a:stretch/>
        </p:blipFill>
        <p:spPr>
          <a:xfrm>
            <a:off x="19873765" y="11503499"/>
            <a:ext cx="3819367" cy="3368279"/>
          </a:xfrm>
          <a:prstGeom prst="rect">
            <a:avLst/>
          </a:prstGeom>
          <a:effectLst>
            <a:glow>
              <a:schemeClr val="accent1"/>
            </a:glow>
            <a:outerShdw blurRad="12700" dist="50800" sx="1000" sy="1000" algn="ctr" rotWithShape="0">
              <a:srgbClr val="000000"/>
            </a:outerShdw>
            <a:reflection endPos="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23308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290268" y="3069661"/>
            <a:ext cx="7471082" cy="7471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10800000">
            <a:off x="3842004" y="-589922"/>
            <a:ext cx="4853573" cy="4853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10800000">
            <a:off x="6214489" y="1936264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2" name="Shape 142"/>
          <p:cNvSpPr/>
          <p:nvPr/>
        </p:nvSpPr>
        <p:spPr>
          <a:xfrm>
            <a:off x="7210384" y="11503499"/>
            <a:ext cx="2514713" cy="2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10800000">
            <a:off x="755935" y="1279345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4" name="Shape 144"/>
          <p:cNvSpPr/>
          <p:nvPr/>
        </p:nvSpPr>
        <p:spPr>
          <a:xfrm>
            <a:off x="7709417" y="-2013565"/>
            <a:ext cx="3782924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5" name="Shape 145"/>
          <p:cNvSpPr/>
          <p:nvPr/>
        </p:nvSpPr>
        <p:spPr>
          <a:xfrm rot="10800000">
            <a:off x="6940497" y="10715742"/>
            <a:ext cx="1754196" cy="17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6" name="Shape 146"/>
          <p:cNvSpPr/>
          <p:nvPr/>
        </p:nvSpPr>
        <p:spPr>
          <a:xfrm>
            <a:off x="10532335" y="2880902"/>
            <a:ext cx="11066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0551307" y="4387202"/>
            <a:ext cx="102657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>
              <a:solidFill>
                <a:schemeClr val="accent3"/>
              </a:solidFill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5723765" y="5360613"/>
            <a:ext cx="13862683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000" i="1" dirty="0" smtClean="0"/>
              <a:t>Качество пищи – ключевой вопрос продовольственной безопасности. Поэтому необходимы простые диагностические системы и тесты, которые позволят быстро оценить качество продуктов питания.</a:t>
            </a:r>
            <a:endParaRPr sz="4000" i="1" dirty="0"/>
          </a:p>
        </p:txBody>
      </p:sp>
      <p:sp>
        <p:nvSpPr>
          <p:cNvPr id="150" name="Shape 150"/>
          <p:cNvSpPr/>
          <p:nvPr/>
        </p:nvSpPr>
        <p:spPr>
          <a:xfrm rot="10800000">
            <a:off x="22664202" y="2248929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1" name="Shape 151"/>
          <p:cNvSpPr/>
          <p:nvPr/>
        </p:nvSpPr>
        <p:spPr>
          <a:xfrm>
            <a:off x="17820312" y="11633069"/>
            <a:ext cx="2744321" cy="274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2" name="Shape 152"/>
          <p:cNvSpPr/>
          <p:nvPr/>
        </p:nvSpPr>
        <p:spPr>
          <a:xfrm rot="10800000">
            <a:off x="18043971" y="11209334"/>
            <a:ext cx="1065682" cy="1065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934" y="11799277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88292" y="11941797"/>
            <a:ext cx="2904840" cy="7715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562" y="388761"/>
            <a:ext cx="5224609" cy="5564091"/>
          </a:xfrm>
          <a:prstGeom prst="triangle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9447" r="31097"/>
          <a:stretch/>
        </p:blipFill>
        <p:spPr>
          <a:xfrm>
            <a:off x="19873765" y="11503499"/>
            <a:ext cx="3819367" cy="3368279"/>
          </a:xfrm>
          <a:prstGeom prst="rect">
            <a:avLst/>
          </a:prstGeom>
          <a:effectLst>
            <a:glow>
              <a:schemeClr val="accent1"/>
            </a:glow>
            <a:outerShdw blurRad="12700" dist="50800" sx="1000" sy="1000" algn="ctr" rotWithShape="0">
              <a:srgbClr val="000000"/>
            </a:outerShdw>
            <a:reflection endPos="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2922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290268" y="3069661"/>
            <a:ext cx="7471082" cy="7471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10800000">
            <a:off x="3842004" y="-589922"/>
            <a:ext cx="4853573" cy="4853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10800000">
            <a:off x="6214489" y="1936264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2" name="Shape 142"/>
          <p:cNvSpPr/>
          <p:nvPr/>
        </p:nvSpPr>
        <p:spPr>
          <a:xfrm>
            <a:off x="7210384" y="11503499"/>
            <a:ext cx="2514713" cy="2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10800000">
            <a:off x="755935" y="1279345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4" name="Shape 144"/>
          <p:cNvSpPr/>
          <p:nvPr/>
        </p:nvSpPr>
        <p:spPr>
          <a:xfrm>
            <a:off x="7709417" y="-2013565"/>
            <a:ext cx="3782924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5" name="Shape 145"/>
          <p:cNvSpPr/>
          <p:nvPr/>
        </p:nvSpPr>
        <p:spPr>
          <a:xfrm rot="10800000">
            <a:off x="6940497" y="10715742"/>
            <a:ext cx="1754196" cy="17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6" name="Shape 146"/>
          <p:cNvSpPr/>
          <p:nvPr/>
        </p:nvSpPr>
        <p:spPr>
          <a:xfrm>
            <a:off x="10532335" y="2880902"/>
            <a:ext cx="11066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0551307" y="4387202"/>
            <a:ext cx="102657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dirty="0">
              <a:solidFill>
                <a:schemeClr val="accent3"/>
              </a:solidFill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5541264" y="5432281"/>
            <a:ext cx="14776704" cy="5642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4000" dirty="0" smtClean="0"/>
              <a:t>В </a:t>
            </a:r>
            <a:r>
              <a:rPr lang="ru-RU" sz="4000" dirty="0"/>
              <a:t>нашей республике остро стоит задача о сохранении национального продукта "Жеребятины" т.к. мясо этого вида животного имеет очень короткий срок хранения. В весеннее время, когда температура воздуха достигает -20С мясо начинает окисляться. Окисляется из-за содержания в </a:t>
            </a:r>
            <a:r>
              <a:rPr lang="ru-RU" sz="4000" dirty="0" smtClean="0"/>
              <a:t>жировой </a:t>
            </a:r>
            <a:r>
              <a:rPr lang="ru-RU" sz="4000" dirty="0"/>
              <a:t>прослойке Омега 3 и 5. При окислении теряется вкусовые качества, и внешний вид покрывается пленкой. Поэтому наша продукция является актуальной на сегодняшний </a:t>
            </a:r>
            <a:r>
              <a:rPr lang="ru-RU" sz="4000" dirty="0" smtClean="0"/>
              <a:t>день. </a:t>
            </a:r>
            <a:endParaRPr sz="4000" i="1" dirty="0"/>
          </a:p>
        </p:txBody>
      </p:sp>
      <p:sp>
        <p:nvSpPr>
          <p:cNvPr id="150" name="Shape 150"/>
          <p:cNvSpPr/>
          <p:nvPr/>
        </p:nvSpPr>
        <p:spPr>
          <a:xfrm rot="10800000">
            <a:off x="22664202" y="2248929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1" name="Shape 151"/>
          <p:cNvSpPr/>
          <p:nvPr/>
        </p:nvSpPr>
        <p:spPr>
          <a:xfrm>
            <a:off x="17820312" y="11633069"/>
            <a:ext cx="2744321" cy="274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2" name="Shape 152"/>
          <p:cNvSpPr/>
          <p:nvPr/>
        </p:nvSpPr>
        <p:spPr>
          <a:xfrm rot="10800000">
            <a:off x="18043971" y="11209334"/>
            <a:ext cx="1065682" cy="1065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934" y="11799277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88292" y="11941797"/>
            <a:ext cx="2904840" cy="77151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562" y="388761"/>
            <a:ext cx="5224609" cy="5564091"/>
          </a:xfrm>
          <a:prstGeom prst="triangle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9447" r="31097"/>
          <a:stretch/>
        </p:blipFill>
        <p:spPr>
          <a:xfrm>
            <a:off x="19873765" y="11503499"/>
            <a:ext cx="3819367" cy="3368279"/>
          </a:xfrm>
          <a:prstGeom prst="rect">
            <a:avLst/>
          </a:prstGeom>
          <a:effectLst>
            <a:glow>
              <a:schemeClr val="accent1"/>
            </a:glow>
            <a:outerShdw blurRad="12700" dist="50800" sx="1000" sy="1000" algn="ctr" rotWithShape="0">
              <a:srgbClr val="000000"/>
            </a:outerShdw>
            <a:reflection endPos="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8793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7155837" y="-345804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 rot="10800000">
            <a:off x="21400983" y="1279345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74" name="Shape 74"/>
          <p:cNvSpPr/>
          <p:nvPr/>
        </p:nvSpPr>
        <p:spPr>
          <a:xfrm>
            <a:off x="13330874" y="1372018"/>
            <a:ext cx="1950450" cy="1950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 rot="10800000">
            <a:off x="5905048" y="-2013565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76" name="Shape 76"/>
          <p:cNvSpPr/>
          <p:nvPr/>
        </p:nvSpPr>
        <p:spPr>
          <a:xfrm rot="10800000">
            <a:off x="5905048" y="11755878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77" name="Shape 77"/>
          <p:cNvSpPr/>
          <p:nvPr/>
        </p:nvSpPr>
        <p:spPr>
          <a:xfrm rot="10800000">
            <a:off x="-2013434" y="6596164"/>
            <a:ext cx="3782925" cy="3782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78" name="Shape 78"/>
          <p:cNvSpPr/>
          <p:nvPr/>
        </p:nvSpPr>
        <p:spPr>
          <a:xfrm>
            <a:off x="17855176" y="11503499"/>
            <a:ext cx="2514713" cy="2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7673437" y="-2013565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81" name="Shape 81"/>
          <p:cNvSpPr/>
          <p:nvPr/>
        </p:nvSpPr>
        <p:spPr>
          <a:xfrm rot="10800000">
            <a:off x="17496389" y="10842742"/>
            <a:ext cx="1754196" cy="17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85" name="Shape 85"/>
          <p:cNvSpPr/>
          <p:nvPr/>
        </p:nvSpPr>
        <p:spPr>
          <a:xfrm rot="10800000">
            <a:off x="23442660" y="5683364"/>
            <a:ext cx="5608525" cy="5608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966330" y="5032730"/>
            <a:ext cx="7338110" cy="86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193958" y="5899147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8802985" y="5035546"/>
            <a:ext cx="13779922" cy="86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1578473" y="5896330"/>
            <a:ext cx="7834501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103" name="Shape 103"/>
          <p:cNvSpPr/>
          <p:nvPr/>
        </p:nvSpPr>
        <p:spPr>
          <a:xfrm rot="10800000">
            <a:off x="-363715" y="-756429"/>
            <a:ext cx="2514713" cy="2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 90"/>
          <p:cNvSpPr/>
          <p:nvPr/>
        </p:nvSpPr>
        <p:spPr>
          <a:xfrm>
            <a:off x="2273595" y="9383535"/>
            <a:ext cx="4723580" cy="502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i="1" dirty="0"/>
          </a:p>
        </p:txBody>
      </p:sp>
      <p:sp>
        <p:nvSpPr>
          <p:cNvPr id="35" name="Shape 95"/>
          <p:cNvSpPr/>
          <p:nvPr/>
        </p:nvSpPr>
        <p:spPr>
          <a:xfrm>
            <a:off x="2273593" y="9331586"/>
            <a:ext cx="4723580" cy="1659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150998" y="5741345"/>
            <a:ext cx="6142669" cy="4842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Создать новый продукт из мяса жеребятины, который увеличивает долгосрочность хранения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Получить прибыль от продажи тушенки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637313" y="6164053"/>
            <a:ext cx="14746687" cy="4626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Изучить литературу по консервации;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Рецептура консервации мясо жеребятины;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Апробировать различные типы пленок и реторт-пакеты;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Рассчитать экономическую эффективность проекта и найти точку безубыточности;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Объект и методы исследования были взяты мясо жеребятины якутской породы и реторт-пакеты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55677" y="12577125"/>
            <a:ext cx="1313296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работе использовались общепринятые методы консервации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55934" y="11799277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220469" y="11912982"/>
            <a:ext cx="3740564" cy="99243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9447" r="31097"/>
          <a:stretch/>
        </p:blipFill>
        <p:spPr>
          <a:xfrm>
            <a:off x="19855556" y="11503499"/>
            <a:ext cx="4105477" cy="3620598"/>
          </a:xfrm>
          <a:prstGeom prst="rect">
            <a:avLst/>
          </a:prstGeom>
          <a:effectLst>
            <a:glow>
              <a:schemeClr val="accent1"/>
            </a:glow>
            <a:outerShdw blurRad="12700" sx="1000" sy="1000" algn="ctr" rotWithShape="0">
              <a:srgbClr val="000000"/>
            </a:outerShdw>
            <a:reflection endPos="0" dist="127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8597996" y="2765667"/>
            <a:ext cx="7188072" cy="718807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 flipV="1">
            <a:off x="12192000" y="2452164"/>
            <a:ext cx="1" cy="781501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8026915" y="6359669"/>
            <a:ext cx="8330170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grpSp>
        <p:nvGrpSpPr>
          <p:cNvPr id="166" name="Group 166"/>
          <p:cNvGrpSpPr/>
          <p:nvPr/>
        </p:nvGrpSpPr>
        <p:grpSpPr>
          <a:xfrm>
            <a:off x="1816563" y="4456047"/>
            <a:ext cx="6210352" cy="2583672"/>
            <a:chOff x="-408743" y="-86994"/>
            <a:chExt cx="6210351" cy="2583672"/>
          </a:xfrm>
        </p:grpSpPr>
        <p:sp>
          <p:nvSpPr>
            <p:cNvPr id="162" name="Shape 162"/>
            <p:cNvSpPr/>
            <p:nvPr/>
          </p:nvSpPr>
          <p:spPr>
            <a:xfrm>
              <a:off x="1328912" y="-86994"/>
              <a:ext cx="44726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spcBef>
                  <a:spcPts val="4500"/>
                </a:spcBef>
                <a:defRPr sz="2500" b="1" cap="all">
                  <a:solidFill>
                    <a:srgbClr val="278A6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ru-RU" sz="3600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Герметичность</a:t>
              </a:r>
              <a:endParaRPr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-408743" y="1840088"/>
              <a:ext cx="543257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spcBef>
                  <a:spcPts val="4500"/>
                </a:spcBef>
                <a:defRPr sz="2500" b="1" cap="all">
                  <a:solidFill>
                    <a:srgbClr val="278A6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ru-RU" sz="3600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Прочный материал</a:t>
              </a:r>
              <a:endParaRPr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r="29161"/>
          <a:stretch>
            <a:fillRect/>
          </a:stretch>
        </p:blipFill>
        <p:spPr>
          <a:xfrm>
            <a:off x="8597900" y="2765425"/>
            <a:ext cx="7188200" cy="7188200"/>
          </a:xfrm>
          <a:prstGeom prst="ellipse">
            <a:avLst/>
          </a:prstGeom>
        </p:spPr>
      </p:pic>
      <p:sp>
        <p:nvSpPr>
          <p:cNvPr id="24" name="Shape 163"/>
          <p:cNvSpPr/>
          <p:nvPr/>
        </p:nvSpPr>
        <p:spPr>
          <a:xfrm>
            <a:off x="1816564" y="8563950"/>
            <a:ext cx="62103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6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термостабильность</a:t>
            </a:r>
            <a:endParaRPr sz="3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166"/>
          <p:cNvGrpSpPr/>
          <p:nvPr/>
        </p:nvGrpSpPr>
        <p:grpSpPr>
          <a:xfrm>
            <a:off x="16072339" y="4021471"/>
            <a:ext cx="6360141" cy="3084915"/>
            <a:chOff x="159103" y="-311238"/>
            <a:chExt cx="6360140" cy="3084915"/>
          </a:xfrm>
        </p:grpSpPr>
        <p:sp>
          <p:nvSpPr>
            <p:cNvPr id="26" name="Shape 162"/>
            <p:cNvSpPr/>
            <p:nvPr/>
          </p:nvSpPr>
          <p:spPr>
            <a:xfrm>
              <a:off x="159103" y="-311238"/>
              <a:ext cx="6360140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spcBef>
                  <a:spcPts val="4500"/>
                </a:spcBef>
                <a:defRPr sz="2500" b="1" cap="all">
                  <a:solidFill>
                    <a:srgbClr val="278A6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l"/>
              <a:r>
                <a:rPr lang="ru-RU" sz="3600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Снижение расходов на транспортировку</a:t>
              </a:r>
              <a:endParaRPr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Shape 163"/>
            <p:cNvSpPr/>
            <p:nvPr/>
          </p:nvSpPr>
          <p:spPr>
            <a:xfrm>
              <a:off x="711756" y="1563089"/>
              <a:ext cx="4312077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r">
                <a:spcBef>
                  <a:spcPts val="4500"/>
                </a:spcBef>
                <a:defRPr sz="2500" b="1" cap="all">
                  <a:solidFill>
                    <a:srgbClr val="278A6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algn="l"/>
              <a:r>
                <a:rPr lang="ru-RU" sz="3600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Простота открывания</a:t>
              </a:r>
              <a:endParaRPr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Shape 163"/>
          <p:cNvSpPr/>
          <p:nvPr/>
        </p:nvSpPr>
        <p:spPr>
          <a:xfrm>
            <a:off x="16357085" y="7800641"/>
            <a:ext cx="573258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Возможность утилизации</a:t>
            </a:r>
            <a:endParaRPr sz="3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hape 163"/>
          <p:cNvSpPr/>
          <p:nvPr/>
        </p:nvSpPr>
        <p:spPr>
          <a:xfrm>
            <a:off x="9211803" y="10901652"/>
            <a:ext cx="596039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Сохранение вкусовых качеств</a:t>
            </a:r>
            <a:endParaRPr sz="3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Shape 163"/>
          <p:cNvSpPr/>
          <p:nvPr/>
        </p:nvSpPr>
        <p:spPr>
          <a:xfrm>
            <a:off x="6805246" y="1194659"/>
            <a:ext cx="1077936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r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3-х слойный реторт-пакет</a:t>
            </a:r>
            <a:endParaRPr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934" y="11799277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387197" y="11799277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3" name="Shape 420"/>
          <p:cNvSpPr/>
          <p:nvPr/>
        </p:nvSpPr>
        <p:spPr>
          <a:xfrm>
            <a:off x="22689716" y="2423396"/>
            <a:ext cx="6229142" cy="5253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424"/>
          <p:cNvSpPr/>
          <p:nvPr/>
        </p:nvSpPr>
        <p:spPr>
          <a:xfrm rot="10800000">
            <a:off x="17705845" y="-1236188"/>
            <a:ext cx="4046748" cy="3412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 427"/>
          <p:cNvSpPr/>
          <p:nvPr/>
        </p:nvSpPr>
        <p:spPr>
          <a:xfrm rot="10800000">
            <a:off x="19761084" y="1289998"/>
            <a:ext cx="2455556" cy="2070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36" name="Shape 429"/>
          <p:cNvSpPr/>
          <p:nvPr/>
        </p:nvSpPr>
        <p:spPr>
          <a:xfrm>
            <a:off x="21366201" y="10857234"/>
            <a:ext cx="2096684" cy="1768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430"/>
          <p:cNvSpPr/>
          <p:nvPr/>
        </p:nvSpPr>
        <p:spPr>
          <a:xfrm rot="10800000">
            <a:off x="22277999" y="2723280"/>
            <a:ext cx="3154077" cy="2659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38" name="Shape 431"/>
          <p:cNvSpPr/>
          <p:nvPr/>
        </p:nvSpPr>
        <p:spPr>
          <a:xfrm>
            <a:off x="22972319" y="-1640572"/>
            <a:ext cx="3154077" cy="2659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39" name="Shape 432"/>
          <p:cNvSpPr/>
          <p:nvPr/>
        </p:nvSpPr>
        <p:spPr>
          <a:xfrm rot="10800000">
            <a:off x="20969890" y="10069476"/>
            <a:ext cx="1462590" cy="12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40" name="Shape 429"/>
          <p:cNvSpPr/>
          <p:nvPr/>
        </p:nvSpPr>
        <p:spPr>
          <a:xfrm>
            <a:off x="414271" y="955150"/>
            <a:ext cx="2096684" cy="1768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424"/>
          <p:cNvSpPr/>
          <p:nvPr/>
        </p:nvSpPr>
        <p:spPr>
          <a:xfrm rot="10800000">
            <a:off x="-1465595" y="11200799"/>
            <a:ext cx="4046748" cy="3412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432"/>
          <p:cNvSpPr/>
          <p:nvPr/>
        </p:nvSpPr>
        <p:spPr>
          <a:xfrm rot="10800000">
            <a:off x="1631273" y="3064496"/>
            <a:ext cx="1462590" cy="1233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85394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-2290268" y="3069661"/>
            <a:ext cx="7471082" cy="7471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 rot="10800000">
            <a:off x="3842004" y="-589922"/>
            <a:ext cx="4853573" cy="4853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10800000">
            <a:off x="6214489" y="1936264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2" name="Shape 142"/>
          <p:cNvSpPr/>
          <p:nvPr/>
        </p:nvSpPr>
        <p:spPr>
          <a:xfrm>
            <a:off x="7210384" y="11503499"/>
            <a:ext cx="2514713" cy="251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rot="10800000">
            <a:off x="755935" y="1279345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4" name="Shape 144"/>
          <p:cNvSpPr/>
          <p:nvPr/>
        </p:nvSpPr>
        <p:spPr>
          <a:xfrm>
            <a:off x="7709417" y="-2013565"/>
            <a:ext cx="3782924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5" name="Shape 145"/>
          <p:cNvSpPr/>
          <p:nvPr/>
        </p:nvSpPr>
        <p:spPr>
          <a:xfrm rot="10800000">
            <a:off x="6940497" y="10715742"/>
            <a:ext cx="1754196" cy="1754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46" name="Shape 146"/>
          <p:cNvSpPr/>
          <p:nvPr/>
        </p:nvSpPr>
        <p:spPr>
          <a:xfrm>
            <a:off x="12299014" y="1043471"/>
            <a:ext cx="11489913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Маркетинговое преимущество реторт-пакета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0617200" y="3545505"/>
            <a:ext cx="1284365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Соотношение информационных площадей банки и реторт-пакета. Видимая площадь реторт-пакета больше видимой площади банки в 4 раза</a:t>
            </a:r>
          </a:p>
        </p:txBody>
      </p:sp>
      <p:sp>
        <p:nvSpPr>
          <p:cNvPr id="149" name="Shape 149"/>
          <p:cNvSpPr/>
          <p:nvPr/>
        </p:nvSpPr>
        <p:spPr>
          <a:xfrm>
            <a:off x="10659736" y="4465765"/>
            <a:ext cx="832605" cy="0"/>
          </a:xfrm>
          <a:prstGeom prst="line">
            <a:avLst/>
          </a:prstGeom>
          <a:ln w="635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50" name="Shape 150"/>
          <p:cNvSpPr/>
          <p:nvPr/>
        </p:nvSpPr>
        <p:spPr>
          <a:xfrm rot="10800000">
            <a:off x="22664202" y="2248929"/>
            <a:ext cx="2945136" cy="294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51" name="Shape 151"/>
          <p:cNvSpPr/>
          <p:nvPr/>
        </p:nvSpPr>
        <p:spPr>
          <a:xfrm>
            <a:off x="17820312" y="11633069"/>
            <a:ext cx="2744321" cy="274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09122" y="4465765"/>
            <a:ext cx="12951729" cy="6996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Продукт в реторт-пакете более эффективно занимает полочное пространство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Четкое изображение и разборчивый текст – легкое восприятие товара на полке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Реторт-пакет можно разместить на вертикальных стойках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Удобное размещение информационных блоков для покупателя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Безопасный и легкий способ употребления продукта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Современный товарный вид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счет меньшего времени температурного воздействия в продукте сохраняется больше полезных веществ и витаминов. Продукт становится более вкусным, сохраняя натуральный вид.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5934" y="11799277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545175" y="11824865"/>
            <a:ext cx="3784071" cy="10526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9447" r="31097"/>
          <a:stretch/>
        </p:blipFill>
        <p:spPr>
          <a:xfrm>
            <a:off x="20112564" y="11633069"/>
            <a:ext cx="3819367" cy="3368279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3468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145939" y="1355989"/>
            <a:ext cx="11066821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 стартового капитала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164911" y="3146982"/>
            <a:ext cx="6739024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 1 год</a:t>
            </a:r>
            <a:endParaRPr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218104" y="3889984"/>
            <a:ext cx="832605" cy="1"/>
          </a:xfrm>
          <a:prstGeom prst="line">
            <a:avLst/>
          </a:prstGeom>
          <a:ln w="635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2484804" y="5464547"/>
            <a:ext cx="899210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реализации продукции - 172 000 Р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1208143" y="5315815"/>
            <a:ext cx="979526" cy="97952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2097678" y="8268404"/>
            <a:ext cx="11038030" cy="1149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Матвеев Николай Афанасьевич – научный руководитель-технолог</a:t>
            </a:r>
            <a:endParaRPr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1174694" y="8512976"/>
            <a:ext cx="636521" cy="62096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3012615" y="5205133"/>
            <a:ext cx="1005803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Вложение СХПК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Хатасская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школа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агробизнеса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- 78 000 Р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1676473" y="5315815"/>
            <a:ext cx="979526" cy="97952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106"/>
          <p:cNvSpPr/>
          <p:nvPr/>
        </p:nvSpPr>
        <p:spPr>
          <a:xfrm>
            <a:off x="1145939" y="7314632"/>
            <a:ext cx="643926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Количество сотрудников</a:t>
            </a:r>
            <a:endParaRPr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Shape 107"/>
          <p:cNvSpPr/>
          <p:nvPr/>
        </p:nvSpPr>
        <p:spPr>
          <a:xfrm>
            <a:off x="1145939" y="8082267"/>
            <a:ext cx="832605" cy="1"/>
          </a:xfrm>
          <a:prstGeom prst="line">
            <a:avLst/>
          </a:prstGeom>
          <a:ln w="635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6" name="Shape 119"/>
          <p:cNvSpPr/>
          <p:nvPr/>
        </p:nvSpPr>
        <p:spPr>
          <a:xfrm>
            <a:off x="1174694" y="9443819"/>
            <a:ext cx="636521" cy="62096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 118"/>
          <p:cNvSpPr/>
          <p:nvPr/>
        </p:nvSpPr>
        <p:spPr>
          <a:xfrm>
            <a:off x="2088433" y="9403320"/>
            <a:ext cx="1103803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Бурцева Алина</a:t>
            </a:r>
            <a:endParaRPr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hape 119"/>
          <p:cNvSpPr/>
          <p:nvPr/>
        </p:nvSpPr>
        <p:spPr>
          <a:xfrm>
            <a:off x="1178514" y="10355890"/>
            <a:ext cx="636521" cy="62096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118"/>
          <p:cNvSpPr/>
          <p:nvPr/>
        </p:nvSpPr>
        <p:spPr>
          <a:xfrm>
            <a:off x="2088433" y="10294336"/>
            <a:ext cx="11038030" cy="625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Петрова Каролина</a:t>
            </a:r>
            <a:endParaRPr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hape 106"/>
          <p:cNvSpPr/>
          <p:nvPr/>
        </p:nvSpPr>
        <p:spPr>
          <a:xfrm>
            <a:off x="13765832" y="7314211"/>
            <a:ext cx="690734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Срок окупаемости проекта</a:t>
            </a:r>
            <a:endParaRPr sz="32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Shape 107"/>
          <p:cNvSpPr/>
          <p:nvPr/>
        </p:nvSpPr>
        <p:spPr>
          <a:xfrm>
            <a:off x="13765832" y="8082266"/>
            <a:ext cx="832605" cy="1"/>
          </a:xfrm>
          <a:prstGeom prst="line">
            <a:avLst/>
          </a:prstGeom>
          <a:ln w="635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33" name="Shape 119"/>
          <p:cNvSpPr/>
          <p:nvPr/>
        </p:nvSpPr>
        <p:spPr>
          <a:xfrm>
            <a:off x="13752177" y="8512976"/>
            <a:ext cx="636521" cy="620964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118"/>
          <p:cNvSpPr/>
          <p:nvPr/>
        </p:nvSpPr>
        <p:spPr>
          <a:xfrm>
            <a:off x="14831418" y="8495163"/>
            <a:ext cx="1103803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 algn="l">
              <a:spcBef>
                <a:spcPts val="5900"/>
              </a:spcBef>
              <a:defRPr sz="2600">
                <a:solidFill>
                  <a:srgbClr val="3F3F3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9 месяцев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5934" y="11799277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545703" y="11690090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Shape 139"/>
          <p:cNvSpPr/>
          <p:nvPr/>
        </p:nvSpPr>
        <p:spPr>
          <a:xfrm>
            <a:off x="18041633" y="9715730"/>
            <a:ext cx="7471082" cy="7471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143"/>
          <p:cNvSpPr/>
          <p:nvPr/>
        </p:nvSpPr>
        <p:spPr>
          <a:xfrm rot="10800000">
            <a:off x="21293745" y="7907165"/>
            <a:ext cx="3782925" cy="378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4F4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t>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457" y="610968"/>
            <a:ext cx="3169564" cy="2621739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29447" r="31097"/>
          <a:stretch/>
        </p:blipFill>
        <p:spPr>
          <a:xfrm>
            <a:off x="14831418" y="731390"/>
            <a:ext cx="4555871" cy="4017798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3121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roup 388"/>
          <p:cNvGrpSpPr/>
          <p:nvPr/>
        </p:nvGrpSpPr>
        <p:grpSpPr>
          <a:xfrm>
            <a:off x="2951488" y="1772544"/>
            <a:ext cx="1530627" cy="1557646"/>
            <a:chOff x="0" y="0"/>
            <a:chExt cx="3893861" cy="3893861"/>
          </a:xfrm>
        </p:grpSpPr>
        <p:grpSp>
          <p:nvGrpSpPr>
            <p:cNvPr id="385" name="Group 385"/>
            <p:cNvGrpSpPr/>
            <p:nvPr/>
          </p:nvGrpSpPr>
          <p:grpSpPr>
            <a:xfrm>
              <a:off x="0" y="0"/>
              <a:ext cx="3893861" cy="3893861"/>
              <a:chOff x="0" y="0"/>
              <a:chExt cx="3893860" cy="3893860"/>
            </a:xfrm>
          </p:grpSpPr>
          <p:graphicFrame>
            <p:nvGraphicFramePr>
              <p:cNvPr id="383" name="Chart 383"/>
              <p:cNvGraphicFramePr/>
              <p:nvPr>
                <p:extLst/>
              </p:nvPr>
            </p:nvGraphicFramePr>
            <p:xfrm>
              <a:off x="0" y="0"/>
              <a:ext cx="3893860" cy="38938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84" name="Shape 384"/>
              <p:cNvSpPr/>
              <p:nvPr/>
            </p:nvSpPr>
            <p:spPr>
              <a:xfrm>
                <a:off x="389488" y="378335"/>
                <a:ext cx="3114881" cy="311488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86" name="Shape 386"/>
            <p:cNvSpPr/>
            <p:nvPr/>
          </p:nvSpPr>
          <p:spPr>
            <a:xfrm>
              <a:off x="702273" y="702273"/>
              <a:ext cx="2489312" cy="2489312"/>
            </a:xfrm>
            <a:prstGeom prst="ellipse">
              <a:avLst/>
            </a:prstGeom>
            <a:solidFill>
              <a:srgbClr val="F4F4F4"/>
            </a:solidFill>
            <a:ln w="25400" cap="flat">
              <a:solidFill>
                <a:srgbClr val="E1E1E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1921001" y="1356653"/>
              <a:ext cx="102657" cy="1256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7022">
                <a:defRPr sz="7500">
                  <a:latin typeface="linecons"/>
                  <a:ea typeface="linecons"/>
                  <a:cs typeface="linecons"/>
                  <a:sym typeface="linecons"/>
                </a:defRPr>
              </a:lvl1pPr>
            </a:lstStyle>
            <a:p>
              <a:endParaRPr dirty="0"/>
            </a:p>
          </p:txBody>
        </p:sp>
      </p:grpSp>
      <p:sp>
        <p:nvSpPr>
          <p:cNvPr id="389" name="Shape 389"/>
          <p:cNvSpPr/>
          <p:nvPr/>
        </p:nvSpPr>
        <p:spPr>
          <a:xfrm>
            <a:off x="4808076" y="2215549"/>
            <a:ext cx="44360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4631325" y="6734383"/>
            <a:ext cx="162865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32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ru-RU" dirty="0" smtClean="0">
                <a:solidFill>
                  <a:schemeClr val="accent3"/>
                </a:solidFill>
              </a:rPr>
              <a:t>: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4893349" y="3049261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sp>
        <p:nvSpPr>
          <p:cNvPr id="32" name="Shape 146"/>
          <p:cNvSpPr/>
          <p:nvPr/>
        </p:nvSpPr>
        <p:spPr>
          <a:xfrm>
            <a:off x="2536629" y="397169"/>
            <a:ext cx="1953022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Стартовый капитал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7618" y="3330190"/>
            <a:ext cx="15894878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2" spcCol="38100" rtlCol="0" anchor="ctr">
            <a:sp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Помещение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Варочная печь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Вакуумный упаковщик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Упаковка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Декларация о соответствии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Лабораторный анализ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 Р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60 000 Р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32 000 Р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6 000 Р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8 000 Р 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2 000 Р</a:t>
            </a:r>
          </a:p>
        </p:txBody>
      </p:sp>
      <p:sp>
        <p:nvSpPr>
          <p:cNvPr id="34" name="Shape 389"/>
          <p:cNvSpPr/>
          <p:nvPr/>
        </p:nvSpPr>
        <p:spPr>
          <a:xfrm>
            <a:off x="12150526" y="6686463"/>
            <a:ext cx="44360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108 000 Р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5934" y="11799277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720084" y="11799276"/>
            <a:ext cx="5099743" cy="110783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7618" y="9160756"/>
            <a:ext cx="15894878" cy="35496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2" spcCol="38100" rtlCol="0" anchor="ctr">
            <a:sp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Сырье мясо жеребятины 120 кг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Приправы</a:t>
            </a: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Этикетки</a:t>
            </a:r>
          </a:p>
          <a:p>
            <a:pPr algn="l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54 000 Р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000 Р 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000 Р</a:t>
            </a:r>
          </a:p>
        </p:txBody>
      </p:sp>
      <p:sp>
        <p:nvSpPr>
          <p:cNvPr id="38" name="Shape 390"/>
          <p:cNvSpPr/>
          <p:nvPr/>
        </p:nvSpPr>
        <p:spPr>
          <a:xfrm>
            <a:off x="4642117" y="11322910"/>
            <a:ext cx="7157409" cy="48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spcBef>
                <a:spcPts val="4500"/>
              </a:spcBef>
              <a:defRPr sz="2500" b="1" cap="all">
                <a:solidFill>
                  <a:srgbClr val="278A6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Общая сумма стартового капитала</a:t>
            </a:r>
            <a:r>
              <a:rPr lang="ru-RU" dirty="0" smtClean="0">
                <a:solidFill>
                  <a:schemeClr val="accent3"/>
                </a:solidFill>
              </a:rPr>
              <a:t>: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39" name="Shape 389"/>
          <p:cNvSpPr/>
          <p:nvPr/>
        </p:nvSpPr>
        <p:spPr>
          <a:xfrm>
            <a:off x="12115759" y="11190170"/>
            <a:ext cx="44360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172 000 Р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88"/>
          <p:cNvGrpSpPr/>
          <p:nvPr/>
        </p:nvGrpSpPr>
        <p:grpSpPr>
          <a:xfrm>
            <a:off x="2951488" y="7594178"/>
            <a:ext cx="1530627" cy="1557646"/>
            <a:chOff x="0" y="0"/>
            <a:chExt cx="3893861" cy="3893861"/>
          </a:xfrm>
        </p:grpSpPr>
        <p:grpSp>
          <p:nvGrpSpPr>
            <p:cNvPr id="41" name="Group 385"/>
            <p:cNvGrpSpPr/>
            <p:nvPr/>
          </p:nvGrpSpPr>
          <p:grpSpPr>
            <a:xfrm>
              <a:off x="0" y="0"/>
              <a:ext cx="3893861" cy="3893861"/>
              <a:chOff x="0" y="0"/>
              <a:chExt cx="3893860" cy="3893860"/>
            </a:xfrm>
          </p:grpSpPr>
          <p:graphicFrame>
            <p:nvGraphicFramePr>
              <p:cNvPr id="44" name="Chart 383"/>
              <p:cNvGraphicFramePr/>
              <p:nvPr>
                <p:extLst/>
              </p:nvPr>
            </p:nvGraphicFramePr>
            <p:xfrm>
              <a:off x="0" y="0"/>
              <a:ext cx="3893860" cy="389386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5" name="Shape 384"/>
              <p:cNvSpPr/>
              <p:nvPr/>
            </p:nvSpPr>
            <p:spPr>
              <a:xfrm>
                <a:off x="389488" y="378335"/>
                <a:ext cx="3114881" cy="311488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2" name="Shape 386"/>
            <p:cNvSpPr/>
            <p:nvPr/>
          </p:nvSpPr>
          <p:spPr>
            <a:xfrm>
              <a:off x="702273" y="702273"/>
              <a:ext cx="2489312" cy="2489312"/>
            </a:xfrm>
            <a:prstGeom prst="ellipse">
              <a:avLst/>
            </a:prstGeom>
            <a:solidFill>
              <a:srgbClr val="F4F4F4"/>
            </a:solidFill>
            <a:ln w="25400" cap="flat">
              <a:solidFill>
                <a:srgbClr val="E1E1E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3" name="Shape 387"/>
            <p:cNvSpPr/>
            <p:nvPr/>
          </p:nvSpPr>
          <p:spPr>
            <a:xfrm>
              <a:off x="1921001" y="1356653"/>
              <a:ext cx="102657" cy="1256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7022">
                <a:defRPr sz="7500">
                  <a:latin typeface="linecons"/>
                  <a:ea typeface="linecons"/>
                  <a:cs typeface="linecons"/>
                  <a:sym typeface="linecons"/>
                </a:defRPr>
              </a:lvl1pPr>
            </a:lstStyle>
            <a:p>
              <a:endParaRPr dirty="0"/>
            </a:p>
          </p:txBody>
        </p:sp>
      </p:grpSp>
      <p:sp>
        <p:nvSpPr>
          <p:cNvPr id="46" name="Shape 389"/>
          <p:cNvSpPr/>
          <p:nvPr/>
        </p:nvSpPr>
        <p:spPr>
          <a:xfrm>
            <a:off x="4808076" y="8037183"/>
            <a:ext cx="658382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b="1" cap="all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Оборотный капитал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Shape 392"/>
          <p:cNvSpPr/>
          <p:nvPr/>
        </p:nvSpPr>
        <p:spPr>
          <a:xfrm>
            <a:off x="4874299" y="8908995"/>
            <a:ext cx="832606" cy="1"/>
          </a:xfrm>
          <a:prstGeom prst="line">
            <a:avLst/>
          </a:prstGeom>
          <a:noFill/>
          <a:ln w="63500" cap="flat">
            <a:solidFill>
              <a:schemeClr val="accent6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/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3529" y="562141"/>
            <a:ext cx="2926645" cy="2420806"/>
          </a:xfrm>
          <a:prstGeom prst="rect">
            <a:avLst/>
          </a:prstGeom>
          <a:effectLst>
            <a:glow>
              <a:schemeClr val="accent1"/>
            </a:glow>
            <a:outerShdw sx="1000" sy="1000" algn="ctr" rotWithShape="0">
              <a:srgbClr val="000000"/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4136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BP - green acc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19896C"/>
      </a:accent1>
      <a:accent2>
        <a:srgbClr val="0B5B59"/>
      </a:accent2>
      <a:accent3>
        <a:srgbClr val="19896C"/>
      </a:accent3>
      <a:accent4>
        <a:srgbClr val="0B5B59"/>
      </a:accent4>
      <a:accent5>
        <a:srgbClr val="19896C"/>
      </a:accent5>
      <a:accent6>
        <a:srgbClr val="D03952"/>
      </a:accent6>
      <a:hlink>
        <a:srgbClr val="18222D"/>
      </a:hlink>
      <a:folHlink>
        <a:srgbClr val="18222D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1082</Words>
  <Application>Microsoft Office PowerPoint</Application>
  <PresentationFormat>Произвольный</PresentationFormat>
  <Paragraphs>252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Helvetica</vt:lpstr>
      <vt:lpstr>Helvetica Light</vt:lpstr>
      <vt:lpstr>Helvetica Neue</vt:lpstr>
      <vt:lpstr>linecons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ХСОШ-7</cp:lastModifiedBy>
  <cp:revision>74</cp:revision>
  <dcterms:modified xsi:type="dcterms:W3CDTF">2023-03-24T06:10:36Z</dcterms:modified>
</cp:coreProperties>
</file>