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C9A39A7-A136-4442-97C9-44FBFA7ADAD7}">
          <p14:sldIdLst>
            <p14:sldId id="256"/>
          </p14:sldIdLst>
        </p14:section>
        <p14:section name="Раздел без заголовка" id="{8AC0A89E-B2D1-4B08-B7E6-0050CCBA6D03}">
          <p14:sldIdLst>
            <p14:sldId id="257"/>
            <p14:sldId id="258"/>
            <p14:sldId id="259"/>
            <p14:sldId id="260"/>
            <p14:sldId id="261"/>
            <p14:sldId id="262"/>
            <p14:sldId id="266"/>
            <p14:sldId id="263"/>
            <p14:sldId id="265"/>
            <p14:sldId id="26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>
        <p:scale>
          <a:sx n="130" d="100"/>
          <a:sy n="130" d="100"/>
        </p:scale>
        <p:origin x="780" y="19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2B417-1F71-449B-AD0E-019BC7FB477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28167-4301-4058-BB7C-D3A48391E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9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8167-4301-4058-BB7C-D3A48391E7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1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8167-4301-4058-BB7C-D3A48391E75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08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8167-4301-4058-BB7C-D3A48391E75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565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8167-4301-4058-BB7C-D3A48391E75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1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8167-4301-4058-BB7C-D3A48391E75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98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8167-4301-4058-BB7C-D3A48391E75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18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8167-4301-4058-BB7C-D3A48391E75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14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8167-4301-4058-BB7C-D3A48391E75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3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3720B-B74F-4277-9883-740C8F75C62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BB5C1-F3C5-47DC-BEE1-3FB97C535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3720B-B74F-4277-9883-740C8F75C62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BB5C1-F3C5-47DC-BEE1-3FB97C535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3720B-B74F-4277-9883-740C8F75C62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BB5C1-F3C5-47DC-BEE1-3FB97C535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3720B-B74F-4277-9883-740C8F75C62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BB5C1-F3C5-47DC-BEE1-3FB97C535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3720B-B74F-4277-9883-740C8F75C62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BB5C1-F3C5-47DC-BEE1-3FB97C535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3720B-B74F-4277-9883-740C8F75C62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BB5C1-F3C5-47DC-BEE1-3FB97C535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3720B-B74F-4277-9883-740C8F75C62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BB5C1-F3C5-47DC-BEE1-3FB97C535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3720B-B74F-4277-9883-740C8F75C62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BB5C1-F3C5-47DC-BEE1-3FB97C535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3720B-B74F-4277-9883-740C8F75C62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BB5C1-F3C5-47DC-BEE1-3FB97C535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3720B-B74F-4277-9883-740C8F75C62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BB5C1-F3C5-47DC-BEE1-3FB97C535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93720B-B74F-4277-9883-740C8F75C62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BB5C1-F3C5-47DC-BEE1-3FB97C5358B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593720B-B74F-4277-9883-740C8F75C62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CBB5C1-F3C5-47DC-BEE1-3FB97C5358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370887" cy="252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443711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Петров </a:t>
            </a:r>
            <a:r>
              <a:rPr lang="ru-RU" alt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Айсен</a:t>
            </a: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u-RU" alt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вятославович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b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9 класса </a:t>
            </a:r>
            <a:r>
              <a:rPr lang="ru-RU" alt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Эльгяйской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РС(Я) Руководители: Алексеева  Розалия</a:t>
            </a:r>
          </a:p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Антоновна – учитель</a:t>
            </a: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9484" y="256490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5657" y="2529310"/>
            <a:ext cx="6640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эфирных масел из можжевельника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9715" y="476672"/>
            <a:ext cx="58573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Министерство образования Республики Саха (Якутия)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Муниципальный район 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Сунтарский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улус (район)»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МКУ «Муниципальный орган управления образования»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Эльгяйская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средняя общеобразовательная школа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 П.Х.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Староватова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01208"/>
            <a:ext cx="165893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7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opera autoupdate\масл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420380" cy="26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34336" y="970033"/>
            <a:ext cx="1814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48478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Выбирайте для ароматерапии эфирные масла, которые не имеют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Метод выпаривания, выбранный нами для эксперимента, рекомендуем для самостоятельного получения эфирных масел. Создание новых композиций из эфирных масел начинайте с нескольких капель.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Используйте только натуральные эфирные масла (концентраты).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Записывайте в блокнот количества капель каждого компонента, чтобы достичь идеального сочетания по запаху и эффективности действия.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Храните полученные композиции в бутылях из темного стекла (защита от УФ лучей).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01208"/>
            <a:ext cx="165893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8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819618" cy="509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328300"/>
            <a:ext cx="5801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Monotype Corsiva" panose="03010101010201010101" pitchFamily="66" charset="0"/>
              </a:rPr>
              <a:t>Спасибо 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3" y="1988840"/>
            <a:ext cx="421782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Пользуйтесь </a:t>
            </a:r>
          </a:p>
          <a:p>
            <a:r>
              <a:rPr lang="ru-RU" sz="3600" dirty="0">
                <a:latin typeface="Monotype Corsiva" panose="03010101010201010101" pitchFamily="66" charset="0"/>
              </a:rPr>
              <a:t>натуральными </a:t>
            </a:r>
          </a:p>
          <a:p>
            <a:r>
              <a:rPr lang="ru-RU" sz="3600" dirty="0">
                <a:latin typeface="Monotype Corsiva" panose="03010101010201010101" pitchFamily="66" charset="0"/>
              </a:rPr>
              <a:t>эфирными </a:t>
            </a:r>
          </a:p>
          <a:p>
            <a:r>
              <a:rPr lang="ru-RU" sz="3600" dirty="0">
                <a:latin typeface="Monotype Corsiva" panose="03010101010201010101" pitchFamily="66" charset="0"/>
              </a:rPr>
              <a:t>маслами – бесценными</a:t>
            </a:r>
          </a:p>
          <a:p>
            <a:r>
              <a:rPr lang="ru-RU" sz="3600" dirty="0">
                <a:latin typeface="Monotype Corsiva" panose="03010101010201010101" pitchFamily="66" charset="0"/>
              </a:rPr>
              <a:t>дарами природы!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990" y="5295415"/>
            <a:ext cx="165893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8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208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связи со сложной эпидемиологической ситуацией, сложившейся в мире, рассматриваемая тема является особенно актуальной. Благодаря созданию новых ароматов из натуральных эфирных масел можно осуществлять профилактику вирусных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 возможность применения эфирных масел для профилактики вирусных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сравнение,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наблюдение, анализ и обобщение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</a:t>
            </a: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создании собственных ароматов из натуральных эфирных масел и в оценке целесообразности их применения для профилактики вирусных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смешивании натуральных эфирных масел в разном соотношении можно получить различные ароматы , отличающиеся действием на физиологическое состояние человека.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20176"/>
            <a:ext cx="165893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8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95073"/>
            <a:ext cx="763284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способы получения эфирных масел, выбрать наиболее доступные способы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натуральное эфирное масло можжевельника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мяты. </a:t>
            </a:r>
            <a:endParaRPr lang="ru-RU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химический состав основных групп биологически активных веществ объектов исследования.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возможности получения различных ароматов путем смешивания натуральных эфирных масел в разных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пропорциях.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эффективность использования натуральных масел для профилактики  и лечения вирусных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заболеваний.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928" y="5340769"/>
            <a:ext cx="165893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3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536" y="765776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                                        Методы </a:t>
            </a:r>
            <a:r>
              <a:rPr lang="ru-RU" sz="2000" dirty="0" smtClean="0"/>
              <a:t>исследования: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1"/>
          <a:stretch/>
        </p:blipFill>
        <p:spPr bwMode="auto">
          <a:xfrm>
            <a:off x="395536" y="3136605"/>
            <a:ext cx="4198681" cy="209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8" b="6705"/>
          <a:stretch/>
        </p:blipFill>
        <p:spPr bwMode="auto">
          <a:xfrm>
            <a:off x="4706995" y="3136605"/>
            <a:ext cx="4103712" cy="209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441324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Экстрагирование методом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мацерации. 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выпаривания.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химического состава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коэффициента заболеваемости школьников по методике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В.Ю.Науменко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1"/>
          <a:stretch/>
        </p:blipFill>
        <p:spPr bwMode="auto">
          <a:xfrm>
            <a:off x="373319" y="3136605"/>
            <a:ext cx="4198681" cy="209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01208"/>
            <a:ext cx="165893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5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Исследование химического состава экстракта из плодов  </a:t>
            </a:r>
          </a:p>
          <a:p>
            <a:r>
              <a:rPr lang="ru-RU" dirty="0"/>
              <a:t>  </a:t>
            </a:r>
            <a:r>
              <a:rPr lang="en-US" dirty="0"/>
              <a:t>                        </a:t>
            </a:r>
            <a:r>
              <a:rPr lang="ru-RU" dirty="0"/>
              <a:t>  можжевельника обыкновенного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764698"/>
              </p:ext>
            </p:extLst>
          </p:nvPr>
        </p:nvGraphicFramePr>
        <p:xfrm>
          <a:off x="395536" y="1050998"/>
          <a:ext cx="4536504" cy="5640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87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14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39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68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54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8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Реактивы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результаты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Полученные результаты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о наличии классификации БАВ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9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Цианидиновая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(проба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Шинода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Порошок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HClконц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розовое, красное или оранжевое окрашивание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бледно-розовое и оранжевое окрашивание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флавонолы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флавононы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флавоны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2.Реакция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взаимодействия со щелочами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желтое окрашивание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желтое окрашивание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флавонолы, флавононы, флавоны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6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3.Реакция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солями железа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FeCl</a:t>
                      </a: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зеленое окрашивание и осадок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Темно-зеленое</a:t>
                      </a:r>
                      <a:endParaRPr lang="ru-RU" sz="900" baseline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окрашивание</a:t>
                      </a: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флавоноиды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6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4.Реакция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хлоридом алюминия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AlCl</a:t>
                      </a: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желтое окрашивание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желтое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окрашивание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флавоноиды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6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5.Реакция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10% раствором ацетата свинца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(CH3CO</a:t>
                      </a: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O)2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желтое окрашивание с белым осадком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желтое окрашивание с белым осадком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фенольные соединения, флавоноиды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8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6.Реакция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3% раствором хлорида железа (III)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 FeCl3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розовое или фиолетовое окрашивание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розовая окраска с фиолетовым оттенком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флавоноиды, дубильные вещества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6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7.Реакция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присутствие кумаринов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C6H7</a:t>
                      </a: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NO3S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оранжевое окрашивание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оранжевое окрашивание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кумарины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9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8.Реакция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присутствие парафинов и других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липофильных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веществ (липиды, смолы)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Дистиллированная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нерастворимый маслянистый остаток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нерастворимый маслянистый остаток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парафины,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липофильные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вещества (липиды, смолы)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154" marR="32154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3" b="35820"/>
          <a:stretch/>
        </p:blipFill>
        <p:spPr bwMode="auto">
          <a:xfrm>
            <a:off x="5108071" y="3012633"/>
            <a:ext cx="3081875" cy="192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93365" y="1196752"/>
            <a:ext cx="3888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полученных результатов проведенных исследований доказали присутствие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флавоноидов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кумаринов, фенольных соединений, дубильных веществ, парафинов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липофильных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в  экстракте можжевельника обыкновенного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Juniperus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57361" y="4941166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мы использовали для объективной оценки  качества полученных натуральных эфирных масел растительного сырья - экстракта из плодов можжевельника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мяты.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64" y="5303236"/>
            <a:ext cx="165893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77104" y="4606899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2446" y="4606899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2486" y="4619690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3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1303" y="4606899"/>
            <a:ext cx="18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4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9875" y="4602610"/>
            <a:ext cx="229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5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33071" y="4602610"/>
            <a:ext cx="162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6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66610" y="4602610"/>
            <a:ext cx="144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7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43" name="Picture 3" descr="C:\Users\user\Downloads\opera autoupdate\пробирк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3" r="22924" b="17935"/>
          <a:stretch/>
        </p:blipFill>
        <p:spPr bwMode="auto">
          <a:xfrm>
            <a:off x="8028384" y="3012632"/>
            <a:ext cx="607990" cy="19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224367" y="4600933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8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404664"/>
            <a:ext cx="3190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Получение эфирных масел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2778968" cy="208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2755789" cy="206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1269595"/>
            <a:ext cx="47034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Масло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можжевеловое можно получить из его хвои. Для этого нарезать хвойные лапки размером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 или измельчить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блендоре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положить в стеклянную банку. Залить хвою растительным маслом до уровня можжевеловой массы. Банку закрыть металлической крышкой и поставить в кастрюлю, на дно которой положить хлопчатобумажную ткань. После этого залить кастрюлю до половины водой, закрыть крышкой, поставить на огонь – держать на так называемой «водяной бане». После закипания воды, уменьшить огонь, и держать кастрюлю на малом огне 5 ч. Через 5 ч снять кастрюлю с огня, и слить масло в другую банку.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таким же способом можно приготовить масло из спелых ягод можжевельника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48" y="5301208"/>
            <a:ext cx="165893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5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32584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композиций на основе эфирных масел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5273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эксперимента: получение новых запахов путем смешивания эфирных масел можжевельника, мяты  с готовыми эфирными маслами.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0224"/>
              </p:ext>
            </p:extLst>
          </p:nvPr>
        </p:nvGraphicFramePr>
        <p:xfrm>
          <a:off x="962471" y="1844824"/>
          <a:ext cx="7344817" cy="850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5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273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Объём, мл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Характеристика полученного аромата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Можжевеловое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Бальзамический, чистый, древесный,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пряный.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197602"/>
              </p:ext>
            </p:extLst>
          </p:nvPr>
        </p:nvGraphicFramePr>
        <p:xfrm>
          <a:off x="1013904" y="4365104"/>
          <a:ext cx="7344818" cy="1586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644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Объём, мл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полученного аромата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Можжевеловое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Можжевеловый.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Верхний тон пикантный, освежающий, камфарный, освежающий голову.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тон слегка древесный.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26480" y="2756108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Оказывает смягчающее, противовоспалительное действие на органы дыхания.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4005064"/>
            <a:ext cx="6606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оздоравливающее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 на дыхательную систему.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13904" y="6021288"/>
            <a:ext cx="7425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 композицию для борьбы с депрессиями и для профилактики ОРВИ.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302306"/>
              </p:ext>
            </p:extLst>
          </p:nvPr>
        </p:nvGraphicFramePr>
        <p:xfrm>
          <a:off x="1013904" y="3125322"/>
          <a:ext cx="7344817" cy="831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5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273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Объём, мл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Характеристика полученного аромата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мяты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Мятный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свежий,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травянистый.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31" y="5338663"/>
            <a:ext cx="165893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4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39382"/>
            <a:ext cx="2947351" cy="206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78" y="4439382"/>
            <a:ext cx="2952328" cy="206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31574"/>
              </p:ext>
            </p:extLst>
          </p:nvPr>
        </p:nvGraphicFramePr>
        <p:xfrm>
          <a:off x="611561" y="1372800"/>
          <a:ext cx="7920881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9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50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59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37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17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072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0801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3835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число дней, пропущенных по болезни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заболеваемости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учащихся  не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болевших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4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б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4"/>
              <p:cNvSpPr>
                <a:spLocks noChangeArrowheads="1"/>
              </p:cNvSpPr>
              <p:nvPr/>
            </p:nvSpPr>
            <p:spPr bwMode="auto">
              <a:xfrm>
                <a:off x="611561" y="2711996"/>
                <a:ext cx="5498044" cy="4480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Формула: </a:t>
                </a:r>
                <a:r>
                  <a:rPr lang="ru-RU" altLang="ru-RU" sz="1600" dirty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к</a:t>
                </a:r>
                <a:r>
                  <a:rPr lang="ru-RU" altLang="ru-RU" sz="1600" dirty="0" smtClean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. з. </a:t>
                </a:r>
                <a14:m>
                  <m:oMath xmlns:m="http://schemas.openxmlformats.org/officeDocument/2006/math">
                    <m:r>
                      <a:rPr kumimoji="0" lang="en-US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ru-RU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ru-RU" altLang="ru-RU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Times New Roman" pitchFamily="18" charset="0"/>
                          </a:rPr>
                          <m:t>С+О+Н</m:t>
                        </m:r>
                      </m:num>
                      <m:den>
                        <m:r>
                          <a:rPr kumimoji="0" lang="ru-RU" altLang="ru-RU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Times New Roman" pitchFamily="18" charset="0"/>
                          </a:rPr>
                          <m:t>3∗</m:t>
                        </m:r>
                        <m:r>
                          <a:rPr kumimoji="0" lang="en-US" altLang="ru-RU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itchFamily="34" charset="0"/>
                            <a:cs typeface="Times New Roman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kumimoji="0" lang="ru-RU" altLang="ru-RU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, </a:t>
                </a:r>
                <a:r>
                  <a:rPr kumimoji="0" lang="ru-RU" altLang="ru-RU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где N количество учащихся в классе</a:t>
                </a:r>
                <a:endPara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1" y="2711996"/>
                <a:ext cx="5498044" cy="448071"/>
              </a:xfrm>
              <a:prstGeom prst="rect">
                <a:avLst/>
              </a:prstGeom>
              <a:blipFill rotWithShape="1">
                <a:blip r:embed="rId5"/>
                <a:stretch>
                  <a:fillRect l="-554" b="-54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067375" y="338372"/>
            <a:ext cx="730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Определение коэффициента заболеваемости детей в классе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6683" y="3115943"/>
            <a:ext cx="83408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Итоговый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в 11 «а» -0,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Итоговый коэффициент  в 11 «б» 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сильным антимикробным действием эфирных масел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патогеннную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микрофлору воздуха кабинета эффект применения эфирных масел на заболеваемость детей хорошо виден. Так, коэффициент заболеваемости  детей в 11 «б» - 0,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(контроль), где 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применялись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эфирные масла.     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706" y="5349235"/>
            <a:ext cx="165893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824535"/>
            <a:ext cx="1564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0800" y="1219138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проведенных экспериментов удалось самостоятельно получить можжевеловое и из листьев мяты эфирные масла, сочетанием этих двух масел получили новый аромат для профилактики ОРВИ.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экстрактах доказали присутствие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флавоноидов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флавонов,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флавонолов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кумаринов, фенольных соединений, дубильных веществ и других жирорастворимых соединений.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заболеваемости школьников, где не применялись эфирные масла, составил 0,75, а где применялись эфирные масла коэффициент составил 0,4.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 рамках работы была проанализирована возможность использования ароматерапии для профилактики вирусных заболеваний. При анализе литературных источников была подтверждена связь между воздействием ароматов эфирных масел и психологическим и физиологическим здоровьем человека.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47234"/>
            <a:ext cx="165893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4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3494</TotalTime>
  <Words>1039</Words>
  <Application>Microsoft Office PowerPoint</Application>
  <PresentationFormat>Экран (4:3)</PresentationFormat>
  <Paragraphs>175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103</cp:revision>
  <dcterms:created xsi:type="dcterms:W3CDTF">2021-11-09T11:40:46Z</dcterms:created>
  <dcterms:modified xsi:type="dcterms:W3CDTF">2023-03-23T07:40:58Z</dcterms:modified>
</cp:coreProperties>
</file>