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73" r:id="rId3"/>
    <p:sldId id="274" r:id="rId4"/>
    <p:sldId id="258" r:id="rId5"/>
    <p:sldId id="275" r:id="rId6"/>
    <p:sldId id="276" r:id="rId7"/>
    <p:sldId id="277" r:id="rId8"/>
    <p:sldId id="278" r:id="rId9"/>
    <p:sldId id="279" r:id="rId10"/>
    <p:sldId id="281" r:id="rId11"/>
    <p:sldId id="282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70" r:id="rId20"/>
    <p:sldId id="291" r:id="rId21"/>
    <p:sldId id="292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09" autoAdjust="0"/>
    <p:restoredTop sz="93124" autoAdjust="0"/>
  </p:normalViewPr>
  <p:slideViewPr>
    <p:cSldViewPr>
      <p:cViewPr>
        <p:scale>
          <a:sx n="100" d="100"/>
          <a:sy n="100" d="100"/>
        </p:scale>
        <p:origin x="-206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721849102505634E-2"/>
          <c:y val="3.0862671029540212E-2"/>
          <c:w val="0.68439741907261653"/>
          <c:h val="0.7987655293088366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№1</c:v>
                </c:pt>
              </c:strCache>
            </c:strRef>
          </c:tx>
          <c:cat>
            <c:numRef>
              <c:f>Лист1!$A$2:$A$37</c:f>
              <c:numCache>
                <c:formatCode>h:mm</c:formatCode>
                <c:ptCount val="36"/>
                <c:pt idx="0">
                  <c:v>0.61805555555555558</c:v>
                </c:pt>
                <c:pt idx="1">
                  <c:v>0.62152777777777779</c:v>
                </c:pt>
                <c:pt idx="2">
                  <c:v>0.625</c:v>
                </c:pt>
                <c:pt idx="3">
                  <c:v>0.62847222222222221</c:v>
                </c:pt>
                <c:pt idx="4">
                  <c:v>0.63194444444444442</c:v>
                </c:pt>
                <c:pt idx="5">
                  <c:v>0.63541666666666663</c:v>
                </c:pt>
                <c:pt idx="6">
                  <c:v>0.63888888888888895</c:v>
                </c:pt>
                <c:pt idx="7">
                  <c:v>0.64236111111111105</c:v>
                </c:pt>
                <c:pt idx="8">
                  <c:v>0.64583333333333337</c:v>
                </c:pt>
                <c:pt idx="9">
                  <c:v>0.64930555555555558</c:v>
                </c:pt>
                <c:pt idx="10">
                  <c:v>0.65277777777777779</c:v>
                </c:pt>
                <c:pt idx="11">
                  <c:v>0.65625</c:v>
                </c:pt>
                <c:pt idx="12">
                  <c:v>0.65972222222222221</c:v>
                </c:pt>
                <c:pt idx="13">
                  <c:v>0.66319444444444442</c:v>
                </c:pt>
                <c:pt idx="14">
                  <c:v>0.66666666666666663</c:v>
                </c:pt>
                <c:pt idx="15">
                  <c:v>0.67013888888888884</c:v>
                </c:pt>
                <c:pt idx="16">
                  <c:v>0.67361111111111116</c:v>
                </c:pt>
                <c:pt idx="17">
                  <c:v>0.67708333333333337</c:v>
                </c:pt>
                <c:pt idx="18">
                  <c:v>0.68055555555555547</c:v>
                </c:pt>
                <c:pt idx="19">
                  <c:v>0.68402777777777779</c:v>
                </c:pt>
                <c:pt idx="20">
                  <c:v>0.6875</c:v>
                </c:pt>
                <c:pt idx="21">
                  <c:v>0.69097222222222221</c:v>
                </c:pt>
                <c:pt idx="22">
                  <c:v>0.69444444444444453</c:v>
                </c:pt>
                <c:pt idx="23">
                  <c:v>0.69791666666666663</c:v>
                </c:pt>
                <c:pt idx="24">
                  <c:v>0.70138888888888884</c:v>
                </c:pt>
                <c:pt idx="25">
                  <c:v>0.70486111111111116</c:v>
                </c:pt>
                <c:pt idx="26">
                  <c:v>0.70833333333333337</c:v>
                </c:pt>
                <c:pt idx="27">
                  <c:v>0.71180555555555547</c:v>
                </c:pt>
                <c:pt idx="28">
                  <c:v>0.71527777777777779</c:v>
                </c:pt>
                <c:pt idx="29">
                  <c:v>0.71875</c:v>
                </c:pt>
                <c:pt idx="30">
                  <c:v>0.72222222222222221</c:v>
                </c:pt>
                <c:pt idx="31">
                  <c:v>0.72569444444444453</c:v>
                </c:pt>
                <c:pt idx="32">
                  <c:v>0.72916666666666663</c:v>
                </c:pt>
                <c:pt idx="33">
                  <c:v>0.73263888888888884</c:v>
                </c:pt>
                <c:pt idx="34">
                  <c:v>0.73611111111111116</c:v>
                </c:pt>
              </c:numCache>
            </c:numRef>
          </c:cat>
          <c:val>
            <c:numRef>
              <c:f>Лист1!$B$2:$B$37</c:f>
              <c:numCache>
                <c:formatCode>General</c:formatCode>
                <c:ptCount val="36"/>
                <c:pt idx="0">
                  <c:v>25</c:v>
                </c:pt>
                <c:pt idx="1">
                  <c:v>31</c:v>
                </c:pt>
                <c:pt idx="2">
                  <c:v>37</c:v>
                </c:pt>
                <c:pt idx="3">
                  <c:v>40</c:v>
                </c:pt>
                <c:pt idx="4">
                  <c:v>38</c:v>
                </c:pt>
                <c:pt idx="5">
                  <c:v>34</c:v>
                </c:pt>
                <c:pt idx="6">
                  <c:v>33</c:v>
                </c:pt>
                <c:pt idx="7">
                  <c:v>32</c:v>
                </c:pt>
                <c:pt idx="8">
                  <c:v>31</c:v>
                </c:pt>
                <c:pt idx="9">
                  <c:v>30.5</c:v>
                </c:pt>
                <c:pt idx="10">
                  <c:v>30</c:v>
                </c:pt>
                <c:pt idx="11">
                  <c:v>29.5</c:v>
                </c:pt>
                <c:pt idx="12">
                  <c:v>29</c:v>
                </c:pt>
                <c:pt idx="13">
                  <c:v>29</c:v>
                </c:pt>
                <c:pt idx="14">
                  <c:v>28.5</c:v>
                </c:pt>
                <c:pt idx="15">
                  <c:v>28.5</c:v>
                </c:pt>
                <c:pt idx="16">
                  <c:v>28</c:v>
                </c:pt>
                <c:pt idx="17">
                  <c:v>28</c:v>
                </c:pt>
                <c:pt idx="18">
                  <c:v>27</c:v>
                </c:pt>
                <c:pt idx="19">
                  <c:v>27</c:v>
                </c:pt>
                <c:pt idx="20">
                  <c:v>27</c:v>
                </c:pt>
                <c:pt idx="21">
                  <c:v>27</c:v>
                </c:pt>
                <c:pt idx="22">
                  <c:v>27</c:v>
                </c:pt>
                <c:pt idx="23">
                  <c:v>27</c:v>
                </c:pt>
                <c:pt idx="24">
                  <c:v>27</c:v>
                </c:pt>
                <c:pt idx="25">
                  <c:v>27</c:v>
                </c:pt>
                <c:pt idx="26">
                  <c:v>26</c:v>
                </c:pt>
                <c:pt idx="27">
                  <c:v>26</c:v>
                </c:pt>
                <c:pt idx="28">
                  <c:v>26</c:v>
                </c:pt>
                <c:pt idx="29">
                  <c:v>26</c:v>
                </c:pt>
                <c:pt idx="30">
                  <c:v>26</c:v>
                </c:pt>
                <c:pt idx="31">
                  <c:v>26</c:v>
                </c:pt>
                <c:pt idx="32">
                  <c:v>26</c:v>
                </c:pt>
                <c:pt idx="33">
                  <c:v>26</c:v>
                </c:pt>
                <c:pt idx="34">
                  <c:v>26</c:v>
                </c:pt>
                <c:pt idx="35">
                  <c:v>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828-4D1F-8DB1-880C63AA7B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№2</c:v>
                </c:pt>
              </c:strCache>
            </c:strRef>
          </c:tx>
          <c:cat>
            <c:numRef>
              <c:f>Лист1!$A$2:$A$37</c:f>
              <c:numCache>
                <c:formatCode>h:mm</c:formatCode>
                <c:ptCount val="36"/>
                <c:pt idx="0">
                  <c:v>0.61805555555555558</c:v>
                </c:pt>
                <c:pt idx="1">
                  <c:v>0.62152777777777779</c:v>
                </c:pt>
                <c:pt idx="2">
                  <c:v>0.625</c:v>
                </c:pt>
                <c:pt idx="3">
                  <c:v>0.62847222222222221</c:v>
                </c:pt>
                <c:pt idx="4">
                  <c:v>0.63194444444444442</c:v>
                </c:pt>
                <c:pt idx="5">
                  <c:v>0.63541666666666663</c:v>
                </c:pt>
                <c:pt idx="6">
                  <c:v>0.63888888888888895</c:v>
                </c:pt>
                <c:pt idx="7">
                  <c:v>0.64236111111111105</c:v>
                </c:pt>
                <c:pt idx="8">
                  <c:v>0.64583333333333337</c:v>
                </c:pt>
                <c:pt idx="9">
                  <c:v>0.64930555555555558</c:v>
                </c:pt>
                <c:pt idx="10">
                  <c:v>0.65277777777777779</c:v>
                </c:pt>
                <c:pt idx="11">
                  <c:v>0.65625</c:v>
                </c:pt>
                <c:pt idx="12">
                  <c:v>0.65972222222222221</c:v>
                </c:pt>
                <c:pt idx="13">
                  <c:v>0.66319444444444442</c:v>
                </c:pt>
                <c:pt idx="14">
                  <c:v>0.66666666666666663</c:v>
                </c:pt>
                <c:pt idx="15">
                  <c:v>0.67013888888888884</c:v>
                </c:pt>
                <c:pt idx="16">
                  <c:v>0.67361111111111116</c:v>
                </c:pt>
                <c:pt idx="17">
                  <c:v>0.67708333333333337</c:v>
                </c:pt>
                <c:pt idx="18">
                  <c:v>0.68055555555555547</c:v>
                </c:pt>
                <c:pt idx="19">
                  <c:v>0.68402777777777779</c:v>
                </c:pt>
                <c:pt idx="20">
                  <c:v>0.6875</c:v>
                </c:pt>
                <c:pt idx="21">
                  <c:v>0.69097222222222221</c:v>
                </c:pt>
                <c:pt idx="22">
                  <c:v>0.69444444444444453</c:v>
                </c:pt>
                <c:pt idx="23">
                  <c:v>0.69791666666666663</c:v>
                </c:pt>
                <c:pt idx="24">
                  <c:v>0.70138888888888884</c:v>
                </c:pt>
                <c:pt idx="25">
                  <c:v>0.70486111111111116</c:v>
                </c:pt>
                <c:pt idx="26">
                  <c:v>0.70833333333333337</c:v>
                </c:pt>
                <c:pt idx="27">
                  <c:v>0.71180555555555547</c:v>
                </c:pt>
                <c:pt idx="28">
                  <c:v>0.71527777777777779</c:v>
                </c:pt>
                <c:pt idx="29">
                  <c:v>0.71875</c:v>
                </c:pt>
                <c:pt idx="30">
                  <c:v>0.72222222222222221</c:v>
                </c:pt>
                <c:pt idx="31">
                  <c:v>0.72569444444444453</c:v>
                </c:pt>
                <c:pt idx="32">
                  <c:v>0.72916666666666663</c:v>
                </c:pt>
                <c:pt idx="33">
                  <c:v>0.73263888888888884</c:v>
                </c:pt>
                <c:pt idx="34">
                  <c:v>0.73611111111111116</c:v>
                </c:pt>
              </c:numCache>
            </c:numRef>
          </c:cat>
          <c:val>
            <c:numRef>
              <c:f>Лист1!$C$2:$C$37</c:f>
              <c:numCache>
                <c:formatCode>General</c:formatCode>
                <c:ptCount val="36"/>
                <c:pt idx="0">
                  <c:v>25</c:v>
                </c:pt>
                <c:pt idx="1">
                  <c:v>28</c:v>
                </c:pt>
                <c:pt idx="2">
                  <c:v>33</c:v>
                </c:pt>
                <c:pt idx="3">
                  <c:v>37</c:v>
                </c:pt>
                <c:pt idx="4">
                  <c:v>40</c:v>
                </c:pt>
                <c:pt idx="5">
                  <c:v>38</c:v>
                </c:pt>
                <c:pt idx="6">
                  <c:v>36</c:v>
                </c:pt>
                <c:pt idx="7">
                  <c:v>35</c:v>
                </c:pt>
                <c:pt idx="8">
                  <c:v>34</c:v>
                </c:pt>
                <c:pt idx="9">
                  <c:v>33</c:v>
                </c:pt>
                <c:pt idx="10">
                  <c:v>32</c:v>
                </c:pt>
                <c:pt idx="11">
                  <c:v>31.5</c:v>
                </c:pt>
                <c:pt idx="12">
                  <c:v>31</c:v>
                </c:pt>
                <c:pt idx="13">
                  <c:v>31</c:v>
                </c:pt>
                <c:pt idx="14">
                  <c:v>30</c:v>
                </c:pt>
                <c:pt idx="15">
                  <c:v>30</c:v>
                </c:pt>
                <c:pt idx="16">
                  <c:v>29.5</c:v>
                </c:pt>
                <c:pt idx="17">
                  <c:v>29</c:v>
                </c:pt>
                <c:pt idx="18">
                  <c:v>29</c:v>
                </c:pt>
                <c:pt idx="19">
                  <c:v>29</c:v>
                </c:pt>
                <c:pt idx="20">
                  <c:v>28</c:v>
                </c:pt>
                <c:pt idx="21">
                  <c:v>28</c:v>
                </c:pt>
                <c:pt idx="22">
                  <c:v>28</c:v>
                </c:pt>
                <c:pt idx="23">
                  <c:v>28</c:v>
                </c:pt>
                <c:pt idx="24">
                  <c:v>27</c:v>
                </c:pt>
                <c:pt idx="25">
                  <c:v>27</c:v>
                </c:pt>
                <c:pt idx="26">
                  <c:v>27</c:v>
                </c:pt>
                <c:pt idx="27">
                  <c:v>27</c:v>
                </c:pt>
                <c:pt idx="28">
                  <c:v>27</c:v>
                </c:pt>
                <c:pt idx="29">
                  <c:v>27</c:v>
                </c:pt>
                <c:pt idx="30">
                  <c:v>27</c:v>
                </c:pt>
                <c:pt idx="31">
                  <c:v>27</c:v>
                </c:pt>
                <c:pt idx="32">
                  <c:v>27</c:v>
                </c:pt>
                <c:pt idx="33">
                  <c:v>26</c:v>
                </c:pt>
                <c:pt idx="34">
                  <c:v>26</c:v>
                </c:pt>
                <c:pt idx="35">
                  <c:v>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828-4D1F-8DB1-880C63AA7B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633344"/>
        <c:axId val="174634880"/>
        <c:axId val="133152256"/>
      </c:line3DChart>
      <c:catAx>
        <c:axId val="174633344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nextTo"/>
        <c:crossAx val="174634880"/>
        <c:crosses val="autoZero"/>
        <c:auto val="1"/>
        <c:lblAlgn val="ctr"/>
        <c:lblOffset val="100"/>
        <c:noMultiLvlLbl val="0"/>
      </c:catAx>
      <c:valAx>
        <c:axId val="174634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74633344"/>
        <c:crosses val="autoZero"/>
        <c:crossBetween val="between"/>
      </c:valAx>
      <c:serAx>
        <c:axId val="133152256"/>
        <c:scaling>
          <c:orientation val="minMax"/>
        </c:scaling>
        <c:delete val="1"/>
        <c:axPos val="b"/>
        <c:majorTickMark val="out"/>
        <c:minorTickMark val="none"/>
        <c:tickLblPos val="nextTo"/>
        <c:crossAx val="174634880"/>
        <c:crosses val="autoZero"/>
      </c:serAx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0.77604</cdr:x>
      <cdr:y>0.71429</cdr:y>
    </cdr:from>
    <cdr:to>
      <cdr:x>0.94271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57675" y="28003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0.04514</cdr:x>
      <cdr:y>0.07778</cdr:y>
    </cdr:from>
    <cdr:to>
      <cdr:x>0.10243</cdr:x>
      <cdr:y>0.15873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7631" y="266700"/>
          <a:ext cx="314343" cy="277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100"/>
            <a:t>t</a:t>
          </a:r>
          <a:r>
            <a:rPr lang="en-US" sz="1100">
              <a:latin typeface="Calibri"/>
            </a:rPr>
            <a:t>˚</a:t>
          </a:r>
          <a:r>
            <a:rPr lang="ru-RU" sz="1100">
              <a:latin typeface="Calibri"/>
            </a:rPr>
            <a:t>,С</a:t>
          </a:r>
          <a:endParaRPr lang="ru-RU" sz="1100"/>
        </a:p>
      </cdr:txBody>
    </cdr:sp>
  </cdr:relSizeAnchor>
  <cdr:relSizeAnchor xmlns:cdr="http://schemas.openxmlformats.org/drawingml/2006/chartDrawing">
    <cdr:from>
      <cdr:x>0.73785</cdr:x>
      <cdr:y>0.64722</cdr:y>
    </cdr:from>
    <cdr:to>
      <cdr:x>0.79514</cdr:x>
      <cdr:y>0.72817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48125" y="2219325"/>
          <a:ext cx="314343" cy="277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t</a:t>
          </a:r>
          <a:endParaRPr lang="ru-RU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764AD5-6252-42A5-8A7E-5253353F9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427030A-F747-42F9-88B3-7C753544D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9E502D-31FF-4781-8FEB-EC20306DD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9AC9F6-F114-4E70-A656-316E9E05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F28AB2E-77B9-4EB5-AD5C-CD745E5D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257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23188C-156A-4413-9CF1-9E4A9CD93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EF495E6-8F29-491A-8550-F73012652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845042-C6E0-487D-970F-D1E43C3AC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5DA5C0A-562A-4F61-AE58-2C7825316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630D65-E46F-480E-9A89-5CDCF30B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542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4132FD5-E871-4895-A41E-A2E8530820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C45C1AA-3687-40B3-9CB0-AB5F21E41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5F9504-6858-4E95-807B-17CE7EC27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C8E917-5194-42E7-890B-E7FA05225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7EBE8B-499C-47B3-919D-FADC96F59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520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307EDA-C38E-4282-841E-E5B3D722F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EBA20B-C4CB-42E4-BAA8-3A8BA80F9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DCECF13-0B57-4C1B-8D2E-E64BBC21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DF8F840-01E5-4686-8168-E85C5B76A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CAFF5F2-8081-40D0-A135-08048AF63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65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435220-7846-4D34-8BCB-F8A9062F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D45E869-7541-4232-8BD9-9A1860F3D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72E436-4627-4D02-B32B-88FF83A1A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80617AD-6649-4DD0-ADB7-410FF20E6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519056-9228-4079-83A8-579075BB0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28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3A0FB2-136F-4106-A5DD-A6DC77050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1C15D1-396B-420C-954B-4B0231C64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8ED710-9F84-46B2-BACD-505641F55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812E32B-7010-4EA0-A234-08298CA69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A373C88-D58A-4BE6-ACAF-AE5E08EF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B3CDC80-BC6F-40F2-96F8-864802724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15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351D3E-E10B-401C-A6D0-E6B3D6B14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C747D13-9746-43C9-897A-C4FE21F7F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F75D41C-87B5-4507-A96D-5324AF07D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B404A36-04FC-4D23-BE4E-00497EAC50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2E5ECE9-46A2-463F-A795-98235DDE0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89A9B5B-818F-417B-BABD-AE0998E7A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DADE846-6547-4710-AF55-61BFB730F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A82F5B6-01EA-4946-9306-8E6078D84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05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B57FF1-8CB7-4DCC-9B89-0C0BB0AF5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7A9AE88-8AE8-48B1-921E-FE29B2F7E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B8B4DC9-EC32-4CE9-96B3-E00FD597C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B085133-90BD-4866-812C-5C6CD1D71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7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40EE769-FB60-4CD6-BD54-8EB6FCABE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6AB9F3C-CAEF-4AA8-A2A2-358A86417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0491307-571D-4784-9AD2-8C3C99AF3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817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BB0158-3E26-4DDB-9D51-ABB481A4F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7BC682-78C6-4D46-AE2E-75E4FBD18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BBD14EE-4E35-4C08-9D73-516BA32EB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A457FA7-3076-431A-9061-34BFDEC62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70A566D-7BA6-42A5-92B6-28682BE65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0CB40D8-DA28-4590-8882-DFBBBA9D4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94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513DF2-51ED-486E-8A8C-53CDACC2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E4F33AD-5DD8-4AA7-B905-B39C9377B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2088078-67B6-4B7C-9A21-2CE11E7F8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C9E1E7C-4DD9-4B88-A288-CEAA115B1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7B3B3A8-2B82-478C-BFC4-293911DF8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D56A949-DABD-4919-9753-CF85C86DA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46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9073F2-2FB3-44BA-95A8-CDF8C7BBC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77A0A2-0C26-4B63-8C50-0BCE34FBF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17AA905-FC48-44D3-B341-1E0BE9786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DF6C134-6480-4A38-87A4-5B45D9F46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9F2FDB-A389-48FD-8DBE-20AE2D3CF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59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BB98DA-D754-4E99-BD75-6D7C4B971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65126"/>
            <a:ext cx="842493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Региональный этап Всероссийского конкурса научно-технологических проектов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«Большие вызовы»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7B3B94-8171-4F5E-9DB0-DECF41139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060847"/>
            <a:ext cx="8568952" cy="4536505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5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ПРИМЕНЕНИЕ ГРАНУЛИРОВАННОГО ПЕНОЦЕОЛИТА В КОНСТРУИРОВАНИИ ДОРОЖНОГО ПОЛОТНА</a:t>
            </a:r>
            <a:br>
              <a:rPr lang="ru-RU" sz="5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АВТОМОБИЛЬНОЙ ДОРОГИ V КАТЕГОРИИ</a:t>
            </a:r>
          </a:p>
          <a:p>
            <a:pPr marL="0" indent="0"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с. Чапаево, 2023</a:t>
            </a:r>
            <a:endParaRPr lang="ru-RU" sz="35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A582CFB-FD8B-4974-8E89-413A0B05684F}"/>
              </a:ext>
            </a:extLst>
          </p:cNvPr>
          <p:cNvSpPr/>
          <p:nvPr/>
        </p:nvSpPr>
        <p:spPr>
          <a:xfrm>
            <a:off x="4283968" y="4005064"/>
            <a:ext cx="460851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Автор: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Насырова Джессика Владиславовна,  МБОУ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Сунтарский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политехнический лицей-интернат», 10 класс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Научный руководитель: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Алексеева Римма Григорьевна, учитель физики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МБОУ«Сунтарский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политехнический лицей-интернат»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50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832" y="-290046"/>
            <a:ext cx="7886700" cy="160677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Эксперимент 1. Исследование зернового состава гранулированного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пеноцеолита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песка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330F8F2-F776-4EDF-B99F-FE05AE84E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898306"/>
            <a:ext cx="4968552" cy="1188209"/>
          </a:xfrm>
        </p:spPr>
        <p:txBody>
          <a:bodyPr>
            <a:normAutofit fontScale="25000" lnSpcReduction="20000"/>
          </a:bodyPr>
          <a:lstStyle/>
          <a:p>
            <a:endParaRPr lang="ru-RU" sz="2500" b="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500" b="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600" b="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5600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исследование зернового состава гранулированного </a:t>
            </a:r>
            <a:r>
              <a:rPr lang="ru-RU" sz="5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пеноцеолита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песка</a:t>
            </a:r>
          </a:p>
          <a:p>
            <a:r>
              <a:rPr lang="ru-RU" sz="5600" b="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оборудование:</a:t>
            </a:r>
            <a:r>
              <a:rPr lang="ru-RU" sz="56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гранулированный </a:t>
            </a:r>
            <a:r>
              <a:rPr lang="ru-RU" sz="5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пеноцеолит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песок  стандартный набор сит для определения зернового состава (фото 2 в приложении С), весы, сосуды </a:t>
            </a:r>
          </a:p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F3B5A5AF-6A1B-43C0-9B3B-E8ED108AB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040" y="2086516"/>
            <a:ext cx="4860032" cy="41031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КРАТКИЕ ТЕОРЕТИЧЕСКИЕ СВЕДЕНИЯ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Зерновой состав природного заполнителя определяют по результатам просеивания пробы через стандартный набор, включающий в себя 13 сит с отверстиями 50; 37,5; 25; 19; 12,5; 9,5; 4,75; 2,36; 1,18; 0,6; 0,3; 0,15; и 0,075мм.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Частный остаток – это остатки на конкретном сите. Вычисляется по формуле: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=(м</a:t>
            </a:r>
            <a:r>
              <a:rPr lang="en-US" sz="4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)*100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а</a:t>
            </a:r>
            <a:r>
              <a:rPr lang="en-US" sz="4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ah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частный остаток в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%,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-остатка на данном сите в г, м-масса просеиваемой навески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остаток-это сумма остатков на данном сите + на всех более верхних. Данный расчет легко проверить, на дне должно получится 100. По известным значениям частных остатков рассчитывают полные остатки в %, на каждом сите: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4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+…+</a:t>
            </a:r>
            <a:r>
              <a:rPr lang="sah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4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sah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a</a:t>
            </a:r>
            <a:r>
              <a:rPr lang="sah-RU" sz="4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sah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+…+а</a:t>
            </a:r>
            <a:r>
              <a:rPr lang="sah-RU" sz="4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ah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частные остатки на всех ситах с большими рамерами плюс остаток на данном сите в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проход-это доля материала от всей просеиваемой пробы, которая проходит через данные сита при просеивании. </a:t>
            </a:r>
            <a:r>
              <a:rPr lang="sah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известным данным полных остатков рассчитываем полный проход: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sah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100-А</a:t>
            </a:r>
            <a:r>
              <a:rPr lang="en-US" sz="4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sah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А</a:t>
            </a:r>
            <a:r>
              <a:rPr lang="en-US" sz="4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ah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остаток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5600" dirty="0"/>
          </a:p>
          <a:p>
            <a:endParaRPr lang="ru-RU" dirty="0"/>
          </a:p>
        </p:txBody>
      </p:sp>
      <p:graphicFrame>
        <p:nvGraphicFramePr>
          <p:cNvPr id="11" name="Таблица 12">
            <a:extLst>
              <a:ext uri="{FF2B5EF4-FFF2-40B4-BE49-F238E27FC236}">
                <a16:creationId xmlns:a16="http://schemas.microsoft.com/office/drawing/2014/main" xmlns="" id="{C046C771-B2AB-4892-810C-3677547D84A1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49840387"/>
              </p:ext>
            </p:extLst>
          </p:nvPr>
        </p:nvGraphicFramePr>
        <p:xfrm>
          <a:off x="5364088" y="1814869"/>
          <a:ext cx="3672410" cy="2330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2">
                  <a:extLst>
                    <a:ext uri="{9D8B030D-6E8A-4147-A177-3AD203B41FA5}">
                      <a16:colId xmlns:a16="http://schemas.microsoft.com/office/drawing/2014/main" xmlns="" val="1634263168"/>
                    </a:ext>
                  </a:extLst>
                </a:gridCol>
                <a:gridCol w="734482">
                  <a:extLst>
                    <a:ext uri="{9D8B030D-6E8A-4147-A177-3AD203B41FA5}">
                      <a16:colId xmlns:a16="http://schemas.microsoft.com/office/drawing/2014/main" xmlns="" val="1985674572"/>
                    </a:ext>
                  </a:extLst>
                </a:gridCol>
                <a:gridCol w="734482">
                  <a:extLst>
                    <a:ext uri="{9D8B030D-6E8A-4147-A177-3AD203B41FA5}">
                      <a16:colId xmlns:a16="http://schemas.microsoft.com/office/drawing/2014/main" xmlns="" val="3625453053"/>
                    </a:ext>
                  </a:extLst>
                </a:gridCol>
                <a:gridCol w="734482">
                  <a:extLst>
                    <a:ext uri="{9D8B030D-6E8A-4147-A177-3AD203B41FA5}">
                      <a16:colId xmlns:a16="http://schemas.microsoft.com/office/drawing/2014/main" xmlns="" val="146911656"/>
                    </a:ext>
                  </a:extLst>
                </a:gridCol>
                <a:gridCol w="734482">
                  <a:extLst>
                    <a:ext uri="{9D8B030D-6E8A-4147-A177-3AD203B41FA5}">
                      <a16:colId xmlns:a16="http://schemas.microsoft.com/office/drawing/2014/main" xmlns="" val="1448561188"/>
                    </a:ext>
                  </a:extLst>
                </a:gridCol>
              </a:tblGrid>
              <a:tr h="239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(размеры сит в мм.)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lang="sah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гр.)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sah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ч.о.%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sah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п.о.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sah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п.п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72709575"/>
                  </a:ext>
                </a:extLst>
              </a:tr>
              <a:tr h="166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sah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sah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sah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7236495"/>
                  </a:ext>
                </a:extLst>
              </a:tr>
              <a:tr h="185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sah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sah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sah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86318149"/>
                  </a:ext>
                </a:extLst>
              </a:tr>
              <a:tr h="185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sah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sah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sah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26228703"/>
                  </a:ext>
                </a:extLst>
              </a:tr>
              <a:tr h="185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13829433"/>
                  </a:ext>
                </a:extLst>
              </a:tr>
              <a:tr h="185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r>
                        <a:rPr lang="sah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29640153"/>
                  </a:ext>
                </a:extLst>
              </a:tr>
              <a:tr h="185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32491046"/>
                  </a:ext>
                </a:extLst>
              </a:tr>
              <a:tr h="185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14801644"/>
                  </a:ext>
                </a:extLst>
              </a:tr>
              <a:tr h="209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4,75&gt;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3306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8496104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20EDAB-88C7-47B0-B9C8-4FAD9C11D7CC}"/>
              </a:ext>
            </a:extLst>
          </p:cNvPr>
          <p:cNvSpPr txBox="1"/>
          <p:nvPr/>
        </p:nvSpPr>
        <p:spPr>
          <a:xfrm>
            <a:off x="5292080" y="898306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2. Таблица остатков гранулированного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пеноцеолита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нач.(</a:t>
            </a:r>
            <a:r>
              <a:rPr lang="sah-RU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пц)</a:t>
            </a:r>
            <a:r>
              <a:rPr lang="sah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146,7 г.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4D7918D-B4C8-43AA-801E-458508DBF415}"/>
              </a:ext>
            </a:extLst>
          </p:cNvPr>
          <p:cNvSpPr txBox="1"/>
          <p:nvPr/>
        </p:nvSpPr>
        <p:spPr>
          <a:xfrm>
            <a:off x="5592074" y="4171321"/>
            <a:ext cx="3419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1. Определение зернового состава крупного заполнителя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C691128-A77F-4290-A6F5-9C7D3196F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028" y="4726650"/>
            <a:ext cx="3778530" cy="19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330F8F2-F776-4EDF-B99F-FE05AE84E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673533"/>
            <a:ext cx="4968552" cy="1188209"/>
          </a:xfrm>
        </p:spPr>
        <p:txBody>
          <a:bodyPr>
            <a:normAutofit/>
          </a:bodyPr>
          <a:lstStyle/>
          <a:p>
            <a:endParaRPr lang="ru-RU" sz="2500" b="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500" b="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11" name="Таблица 12">
            <a:extLst>
              <a:ext uri="{FF2B5EF4-FFF2-40B4-BE49-F238E27FC236}">
                <a16:creationId xmlns:a16="http://schemas.microsoft.com/office/drawing/2014/main" xmlns="" id="{C046C771-B2AB-4892-810C-3677547D84A1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93237581"/>
              </p:ext>
            </p:extLst>
          </p:nvPr>
        </p:nvGraphicFramePr>
        <p:xfrm>
          <a:off x="5149957" y="655845"/>
          <a:ext cx="3672410" cy="3472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2">
                  <a:extLst>
                    <a:ext uri="{9D8B030D-6E8A-4147-A177-3AD203B41FA5}">
                      <a16:colId xmlns:a16="http://schemas.microsoft.com/office/drawing/2014/main" xmlns="" val="1634263168"/>
                    </a:ext>
                  </a:extLst>
                </a:gridCol>
                <a:gridCol w="734482">
                  <a:extLst>
                    <a:ext uri="{9D8B030D-6E8A-4147-A177-3AD203B41FA5}">
                      <a16:colId xmlns:a16="http://schemas.microsoft.com/office/drawing/2014/main" xmlns="" val="1985674572"/>
                    </a:ext>
                  </a:extLst>
                </a:gridCol>
                <a:gridCol w="734482">
                  <a:extLst>
                    <a:ext uri="{9D8B030D-6E8A-4147-A177-3AD203B41FA5}">
                      <a16:colId xmlns:a16="http://schemas.microsoft.com/office/drawing/2014/main" xmlns="" val="3625453053"/>
                    </a:ext>
                  </a:extLst>
                </a:gridCol>
                <a:gridCol w="734482">
                  <a:extLst>
                    <a:ext uri="{9D8B030D-6E8A-4147-A177-3AD203B41FA5}">
                      <a16:colId xmlns:a16="http://schemas.microsoft.com/office/drawing/2014/main" xmlns="" val="146911656"/>
                    </a:ext>
                  </a:extLst>
                </a:gridCol>
                <a:gridCol w="734482">
                  <a:extLst>
                    <a:ext uri="{9D8B030D-6E8A-4147-A177-3AD203B41FA5}">
                      <a16:colId xmlns:a16="http://schemas.microsoft.com/office/drawing/2014/main" xmlns="" val="1448561188"/>
                    </a:ext>
                  </a:extLst>
                </a:gridCol>
              </a:tblGrid>
              <a:tr h="543663">
                <a:tc>
                  <a:txBody>
                    <a:bodyPr/>
                    <a:lstStyle/>
                    <a:p>
                      <a:pPr marL="60325" marR="53975"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сита,</a:t>
                      </a:r>
                    </a:p>
                    <a:p>
                      <a:pPr marL="59690" marR="53975" algn="ctr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730" marR="124460" algn="ctr">
                        <a:lnSpc>
                          <a:spcPts val="1170"/>
                        </a:lnSpc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m,</a:t>
                      </a:r>
                      <a:r>
                        <a:rPr lang="ru-RU" sz="11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 marR="173990" algn="ctr">
                        <a:lnSpc>
                          <a:spcPts val="1170"/>
                        </a:lnSpc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Частые</a:t>
                      </a:r>
                      <a:r>
                        <a:rPr lang="ru-RU" sz="1100" spc="-3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остатки,</a:t>
                      </a:r>
                      <a:r>
                        <a:rPr lang="ru-RU" sz="1100" spc="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 marR="175895" algn="ctr">
                        <a:lnSpc>
                          <a:spcPts val="1170"/>
                        </a:lnSpc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Полные</a:t>
                      </a:r>
                      <a:r>
                        <a:rPr lang="ru-RU" sz="1100" spc="-3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остатки,</a:t>
                      </a:r>
                      <a:r>
                        <a:rPr lang="ru-RU" sz="1100" spc="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 marR="168910" algn="ctr">
                        <a:lnSpc>
                          <a:spcPts val="1170"/>
                        </a:lnSpc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Полный проход,</a:t>
                      </a:r>
                      <a:r>
                        <a:rPr lang="ru-RU" sz="11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772709575"/>
                  </a:ext>
                </a:extLst>
              </a:tr>
              <a:tr h="213348">
                <a:tc>
                  <a:txBody>
                    <a:bodyPr/>
                    <a:lstStyle/>
                    <a:p>
                      <a:pPr marL="59690" marR="53975" algn="ctr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 marR="165100" algn="ctr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217997359"/>
                  </a:ext>
                </a:extLst>
              </a:tr>
              <a:tr h="213348">
                <a:tc>
                  <a:txBody>
                    <a:bodyPr/>
                    <a:lstStyle/>
                    <a:p>
                      <a:pPr marL="60325" marR="5143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37,5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 marR="16510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237993767"/>
                  </a:ext>
                </a:extLst>
              </a:tr>
              <a:tr h="271831">
                <a:tc>
                  <a:txBody>
                    <a:bodyPr/>
                    <a:lstStyle/>
                    <a:p>
                      <a:pPr marL="59690" marR="5397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0" marR="12446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3,33</a:t>
                      </a:r>
                      <a:r>
                        <a:rPr lang="ru-RU" sz="1100" spc="1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(1шт)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 marR="16827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95,2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220066248"/>
                  </a:ext>
                </a:extLst>
              </a:tr>
              <a:tr h="271831">
                <a:tc>
                  <a:txBody>
                    <a:bodyPr/>
                    <a:lstStyle/>
                    <a:p>
                      <a:pPr marL="59690" marR="5397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715" marR="12446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75,5</a:t>
                      </a:r>
                      <a:r>
                        <a:rPr lang="ru-RU" sz="1100" spc="1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(6шт)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 marR="17335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 marR="17399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 marR="16827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433385097"/>
                  </a:ext>
                </a:extLst>
              </a:tr>
              <a:tr h="249179">
                <a:tc>
                  <a:txBody>
                    <a:bodyPr/>
                    <a:lstStyle/>
                    <a:p>
                      <a:pPr marL="60325" marR="51435" algn="ctr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715" marR="124460" algn="ctr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22,3</a:t>
                      </a:r>
                      <a:r>
                        <a:rPr lang="ru-RU" sz="1100" spc="1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(5шт)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 marR="170180" algn="ctr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 marR="173990" algn="ctr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 marR="168275" algn="ctr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611059580"/>
                  </a:ext>
                </a:extLst>
              </a:tr>
              <a:tr h="213348">
                <a:tc>
                  <a:txBody>
                    <a:bodyPr/>
                    <a:lstStyle/>
                    <a:p>
                      <a:pPr marL="60325" marR="4889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 marR="12446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 marR="17018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 marR="17399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 marR="16827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6352251"/>
                  </a:ext>
                </a:extLst>
              </a:tr>
              <a:tr h="148626">
                <a:tc>
                  <a:txBody>
                    <a:bodyPr/>
                    <a:lstStyle/>
                    <a:p>
                      <a:pPr marL="60325" marR="5143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4,75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 marR="12446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 marR="17018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 marR="17399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 marR="16827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7236495"/>
                  </a:ext>
                </a:extLst>
              </a:tr>
              <a:tr h="165798">
                <a:tc>
                  <a:txBody>
                    <a:bodyPr/>
                    <a:lstStyle/>
                    <a:p>
                      <a:pPr marL="60325" marR="5143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2,36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 marR="12446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 marR="17018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 marR="17399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 marR="16827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66,8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686318149"/>
                  </a:ext>
                </a:extLst>
              </a:tr>
              <a:tr h="165798">
                <a:tc>
                  <a:txBody>
                    <a:bodyPr/>
                    <a:lstStyle/>
                    <a:p>
                      <a:pPr marL="60325" marR="51435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1,18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 marR="124460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 marR="170180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 marR="173990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 marR="168275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226228703"/>
                  </a:ext>
                </a:extLst>
              </a:tr>
              <a:tr h="165798">
                <a:tc>
                  <a:txBody>
                    <a:bodyPr/>
                    <a:lstStyle/>
                    <a:p>
                      <a:pPr marL="60325" marR="48895" algn="ctr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 marR="124460" algn="ctr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 marR="173990" algn="ctr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 marR="173990" algn="ctr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 marR="168275" algn="ctr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513829433"/>
                  </a:ext>
                </a:extLst>
              </a:tr>
              <a:tr h="165798">
                <a:tc>
                  <a:txBody>
                    <a:bodyPr/>
                    <a:lstStyle/>
                    <a:p>
                      <a:pPr marL="60325" marR="4889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905" marR="12446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280,9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 marR="17335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 marR="17399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529640153"/>
                  </a:ext>
                </a:extLst>
              </a:tr>
              <a:tr h="165798">
                <a:tc>
                  <a:txBody>
                    <a:bodyPr/>
                    <a:lstStyle/>
                    <a:p>
                      <a:pPr marL="60325" marR="5143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 marR="12446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 marR="17018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 marR="17399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 marR="16510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732491046"/>
                  </a:ext>
                </a:extLst>
              </a:tr>
              <a:tr h="165798">
                <a:tc>
                  <a:txBody>
                    <a:bodyPr/>
                    <a:lstStyle/>
                    <a:p>
                      <a:pPr marL="60325" marR="4889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0,075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40" marR="12446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 marR="17018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 marR="17081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214801644"/>
                  </a:ext>
                </a:extLst>
              </a:tr>
              <a:tr h="186863">
                <a:tc>
                  <a:txBody>
                    <a:bodyPr/>
                    <a:lstStyle/>
                    <a:p>
                      <a:pPr marL="889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28496104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20EDAB-88C7-47B0-B9C8-4FAD9C11D7CC}"/>
              </a:ext>
            </a:extLst>
          </p:cNvPr>
          <p:cNvSpPr txBox="1"/>
          <p:nvPr/>
        </p:nvSpPr>
        <p:spPr>
          <a:xfrm>
            <a:off x="4969938" y="286513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Таблица 3. Зерновой состав песка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4D7918D-B4C8-43AA-801E-458508DBF415}"/>
              </a:ext>
            </a:extLst>
          </p:cNvPr>
          <p:cNvSpPr txBox="1"/>
          <p:nvPr/>
        </p:nvSpPr>
        <p:spPr>
          <a:xfrm>
            <a:off x="5490357" y="4161322"/>
            <a:ext cx="3419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График 2. Определение зернового состава песка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6341D85-F056-4B17-A38C-1AF54C54B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957" y="4604732"/>
            <a:ext cx="3672410" cy="198387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93DE8C6-DB30-4A53-966B-27843A63278D}"/>
              </a:ext>
            </a:extLst>
          </p:cNvPr>
          <p:cNvSpPr/>
          <p:nvPr/>
        </p:nvSpPr>
        <p:spPr>
          <a:xfrm>
            <a:off x="242640" y="471179"/>
            <a:ext cx="472729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Из таблицы 3 видно, что наибольшая крупность песка 25 мм, наименьшая - 0,075 мм, а из таблицы 2- наибольшая крупность гранулированного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пеноцеолита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12,5 мм, наименьшая - 4,75 (фото 4, 5,6 в приложении B).Мы получили фракции от 13-5 мм. Из графика видно, что фракции больше 12,5 м гранулированного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пеноцеолита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соответствуют требованиям ГОСТ 32496-2013 «Заполнители пористые для легких бетонов. Технические условия» и может быть использованы в качестве заполнителя для теплоизоляционных и конструкционно-теплоизоляционных бетонов. Качество рядовое.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3AFDDD4-1AB3-4F89-A420-60099EA22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200" y="4374005"/>
            <a:ext cx="1526668" cy="1810462"/>
          </a:xfrm>
          <a:prstGeom prst="rect">
            <a:avLst/>
          </a:prstGeom>
        </p:spPr>
      </p:pic>
      <p:sp>
        <p:nvSpPr>
          <p:cNvPr id="9" name="AutoShape 2">
            <a:extLst>
              <a:ext uri="{FF2B5EF4-FFF2-40B4-BE49-F238E27FC236}">
                <a16:creationId xmlns:a16="http://schemas.microsoft.com/office/drawing/2014/main" xmlns="" id="{97DFD731-8B3D-48C6-AFC1-0B01991804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C5F5426-5F8E-4F26-A087-CF431D7F75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12" y="4527597"/>
            <a:ext cx="1722351" cy="150327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A17773F-DAF8-4CCF-A1EB-CD9F259DA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174" y="4437462"/>
            <a:ext cx="1430056" cy="18104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044C91A-0B38-4D07-B095-B102DF64392B}"/>
              </a:ext>
            </a:extLst>
          </p:cNvPr>
          <p:cNvSpPr txBox="1"/>
          <p:nvPr/>
        </p:nvSpPr>
        <p:spPr>
          <a:xfrm>
            <a:off x="161490" y="6294488"/>
            <a:ext cx="7038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11. Работа с набором сит по определению зернового состава</a:t>
            </a:r>
          </a:p>
        </p:txBody>
      </p:sp>
    </p:spTree>
    <p:extLst>
      <p:ext uri="{BB962C8B-B14F-4D97-AF65-F5344CB8AC3E}">
        <p14:creationId xmlns:p14="http://schemas.microsoft.com/office/powerpoint/2010/main" val="23810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AA82110-0017-467F-854E-60A7829DE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6552" y="-747464"/>
            <a:ext cx="9433048" cy="23042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2. Определение средней плотности гранулированного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пеноцеолита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песка</a:t>
            </a:r>
            <a:endParaRPr lang="ru-RU" sz="24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1338E62-8FAF-481B-9487-8F78017E0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180" y="188641"/>
            <a:ext cx="4302002" cy="2304256"/>
          </a:xfrm>
        </p:spPr>
        <p:txBody>
          <a:bodyPr>
            <a:normAutofit/>
          </a:bodyPr>
          <a:lstStyle/>
          <a:p>
            <a:r>
              <a:rPr lang="ru-RU" sz="1600" b="0" u="sng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b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среднюю плотность пеноцеолита и песка.</a:t>
            </a:r>
          </a:p>
          <a:p>
            <a:r>
              <a:rPr lang="ru-RU" sz="1600" b="0" u="sng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 и материалы:</a:t>
            </a:r>
            <a:r>
              <a:rPr lang="ru-RU" sz="1600" b="0"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электронные весы, мерный цилиндр, гранулированный пеноцеолит, песок</a:t>
            </a:r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>
                <a:extLst>
                  <a:ext uri="{FF2B5EF4-FFF2-40B4-BE49-F238E27FC236}">
                    <a16:creationId xmlns:a16="http://schemas.microsoft.com/office/drawing/2014/main" xmlns="" id="{F977764A-A161-457F-8DBD-0AFBFC311900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4645818" y="1484783"/>
                <a:ext cx="4302002" cy="1296145"/>
              </a:xfrm>
            </p:spPr>
            <p:txBody>
              <a:bodyPr>
                <a:no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1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КРАТКИЕ ТЕОРЕТИЧЕСКИЕ СВЕДЕНИЯ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12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Средняя плотность</a:t>
                </a:r>
                <a:r>
                  <a:rPr lang="ru-RU" sz="1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это масса единицы объема материала в естественном состоянии. 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1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Среднюю плотность материала определяют отношением массы (m) материала ко всему занимаемому им объему, включая имеющиеся в них пустоты и поры и рассчитывают по формуле:     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ru-RU" sz="1200" b="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</a:t>
                </a:r>
                <a:r>
                  <a:rPr lang="ru-RU" sz="1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200" b="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1200" b="0" smtClean="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 sz="1200" b="0" smtClean="0">
                            <a:latin typeface="Cambria Math" panose="02040503050406030204" pitchFamily="18" charset="0"/>
                          </a:rPr>
                          <m:t>V</m:t>
                        </m:r>
                      </m:den>
                    </m:f>
                  </m:oMath>
                </a14:m>
                <a:endParaRPr lang="ru-RU" sz="1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1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   </a:t>
                </a:r>
                <a:r>
                  <a:rPr lang="en-US" sz="1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1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масса материала, кг;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1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sz="1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ru-RU" sz="1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объем материала в естественном состоянии, см³ </a:t>
                </a:r>
              </a:p>
            </p:txBody>
          </p:sp>
        </mc:Choice>
        <mc:Fallback xmlns="">
          <p:sp>
            <p:nvSpPr>
              <p:cNvPr id="7" name="Текст 6">
                <a:extLst>
                  <a:ext uri="{FF2B5EF4-FFF2-40B4-BE49-F238E27FC236}">
                    <a16:creationId xmlns:a16="http://schemas.microsoft.com/office/drawing/2014/main" id="{F977764A-A161-457F-8DBD-0AFBFC3119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4645818" y="1484783"/>
                <a:ext cx="4302002" cy="1296145"/>
              </a:xfrm>
              <a:blipFill>
                <a:blip r:embed="rId2"/>
                <a:stretch>
                  <a:fillRect t="-53302" b="-3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57AFCCF7-CB88-4AB4-AD07-0CA80C81E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 flipV="1">
            <a:off x="4629150" y="6189662"/>
            <a:ext cx="430200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Таблица 13">
                <a:extLst>
                  <a:ext uri="{FF2B5EF4-FFF2-40B4-BE49-F238E27FC236}">
                    <a16:creationId xmlns:a16="http://schemas.microsoft.com/office/drawing/2014/main" xmlns="" id="{D9B54194-D43D-468F-9420-711FC5664335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1554260214"/>
                  </p:ext>
                </p:extLst>
              </p:nvPr>
            </p:nvGraphicFramePr>
            <p:xfrm>
              <a:off x="467544" y="2924944"/>
              <a:ext cx="8280917" cy="35150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5971">
                      <a:extLst>
                        <a:ext uri="{9D8B030D-6E8A-4147-A177-3AD203B41FA5}">
                          <a16:colId xmlns:a16="http://schemas.microsoft.com/office/drawing/2014/main" xmlns="" val="3392427126"/>
                        </a:ext>
                      </a:extLst>
                    </a:gridCol>
                    <a:gridCol w="999278">
                      <a:extLst>
                        <a:ext uri="{9D8B030D-6E8A-4147-A177-3AD203B41FA5}">
                          <a16:colId xmlns:a16="http://schemas.microsoft.com/office/drawing/2014/main" xmlns="" val="3274322842"/>
                        </a:ext>
                      </a:extLst>
                    </a:gridCol>
                    <a:gridCol w="999278">
                      <a:extLst>
                        <a:ext uri="{9D8B030D-6E8A-4147-A177-3AD203B41FA5}">
                          <a16:colId xmlns:a16="http://schemas.microsoft.com/office/drawing/2014/main" xmlns="" val="2940782424"/>
                        </a:ext>
                      </a:extLst>
                    </a:gridCol>
                    <a:gridCol w="999278">
                      <a:extLst>
                        <a:ext uri="{9D8B030D-6E8A-4147-A177-3AD203B41FA5}">
                          <a16:colId xmlns:a16="http://schemas.microsoft.com/office/drawing/2014/main" xmlns="" val="4143685297"/>
                        </a:ext>
                      </a:extLst>
                    </a:gridCol>
                    <a:gridCol w="999278">
                      <a:extLst>
                        <a:ext uri="{9D8B030D-6E8A-4147-A177-3AD203B41FA5}">
                          <a16:colId xmlns:a16="http://schemas.microsoft.com/office/drawing/2014/main" xmlns="" val="3806423533"/>
                        </a:ext>
                      </a:extLst>
                    </a:gridCol>
                    <a:gridCol w="999278">
                      <a:extLst>
                        <a:ext uri="{9D8B030D-6E8A-4147-A177-3AD203B41FA5}">
                          <a16:colId xmlns:a16="http://schemas.microsoft.com/office/drawing/2014/main" xmlns="" val="2915504850"/>
                        </a:ext>
                      </a:extLst>
                    </a:gridCol>
                    <a:gridCol w="999278">
                      <a:extLst>
                        <a:ext uri="{9D8B030D-6E8A-4147-A177-3AD203B41FA5}">
                          <a16:colId xmlns:a16="http://schemas.microsoft.com/office/drawing/2014/main" xmlns="" val="3111173641"/>
                        </a:ext>
                      </a:extLst>
                    </a:gridCol>
                    <a:gridCol w="999278">
                      <a:extLst>
                        <a:ext uri="{9D8B030D-6E8A-4147-A177-3AD203B41FA5}">
                          <a16:colId xmlns:a16="http://schemas.microsoft.com/office/drawing/2014/main" xmlns="" val="271624172"/>
                        </a:ext>
                      </a:extLst>
                    </a:gridCol>
                  </a:tblGrid>
                  <a:tr h="5034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№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en-US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см</a:t>
                          </a:r>
                          <a:r>
                            <a:rPr lang="ru-RU" sz="1100" b="0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en-US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г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ρ,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100" b="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100" b="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г</m:t>
                                  </m:r>
                                </m:num>
                                <m:den>
                                  <m:r>
                                    <a:rPr lang="ru-RU" sz="1100" b="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с</m:t>
                                  </m:r>
                                  <m:sSup>
                                    <m:sSupPr>
                                      <m:ctrlPr>
                                        <a:rPr lang="ru-RU" sz="1100" b="0" i="1">
                                          <a:effectLst/>
                                          <a:latin typeface="Cambria Math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100" b="0" smtClean="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м</m:t>
                                      </m:r>
                                    </m:e>
                                    <m:sup>
                                      <m:r>
                                        <a:rPr lang="ru-RU" sz="1100" b="0" i="1" smtClean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226695" algn="ctr">
                            <a:lnSpc>
                              <a:spcPts val="1180"/>
                            </a:lnSpc>
                            <a:spcAft>
                              <a:spcPts val="0"/>
                            </a:spcAft>
                          </a:pPr>
                          <a:endParaRPr lang="ru-RU" sz="1100" b="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26695" algn="ctr">
                            <a:lnSpc>
                              <a:spcPts val="118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ρ</a:t>
                          </a:r>
                          <a:r>
                            <a:rPr lang="ru-RU" sz="700" b="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ср</a:t>
                          </a:r>
                          <a:r>
                            <a:rPr lang="ru-RU" sz="1100" b="0" dirty="0"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,</a:t>
                          </a:r>
                          <a:r>
                            <a:rPr lang="ru-RU" sz="1100" b="0" spc="340" dirty="0"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100" b="0" i="1" spc="34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100" b="0" i="1" spc="34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г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1100" b="0" i="1" spc="340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100" b="0" i="1" spc="340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см</m:t>
                                      </m:r>
                                    </m:e>
                                    <m:sup>
                                      <m:r>
                                        <a:rPr lang="ru-RU" sz="1100" b="0" i="1" spc="340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ru-RU" sz="1100" b="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269240" algn="ctr">
                            <a:lnSpc>
                              <a:spcPts val="1050"/>
                            </a:lnSpc>
                            <a:spcBef>
                              <a:spcPts val="125"/>
                            </a:spcBef>
                            <a:spcAft>
                              <a:spcPts val="0"/>
                            </a:spcAft>
                          </a:pPr>
                          <a:endParaRPr lang="ru-RU" sz="1100" b="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69240" algn="ctr">
                            <a:lnSpc>
                              <a:spcPts val="1050"/>
                            </a:lnSpc>
                            <a:spcBef>
                              <a:spcPts val="12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100" b="0" dirty="0"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∆ρ,</a:t>
                          </a:r>
                          <a:r>
                            <a:rPr lang="ru-RU" sz="1100" b="0" spc="50" dirty="0"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100" b="0" i="1" spc="34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100" b="0" i="1" spc="34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г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1100" b="0" i="1" spc="340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100" b="0" i="1" spc="340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см</m:t>
                                      </m:r>
                                    </m:e>
                                    <m:sup>
                                      <m:r>
                                        <a:rPr lang="ru-RU" sz="1100" b="0" i="1" spc="340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ru-RU" sz="1100" b="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71755" algn="ctr">
                            <a:lnSpc>
                              <a:spcPts val="1175"/>
                            </a:lnSpc>
                            <a:spcAft>
                              <a:spcPts val="0"/>
                            </a:spcAft>
                          </a:pPr>
                          <a:endParaRPr lang="ru-RU" sz="1100" b="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71755" algn="ctr">
                            <a:lnSpc>
                              <a:spcPts val="1175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0" dirty="0"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   ∆</a:t>
                          </a:r>
                          <a:r>
                            <a:rPr lang="ru-RU" sz="1100" b="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ρ</a:t>
                          </a:r>
                          <a:r>
                            <a:rPr lang="ru-RU" sz="700" b="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ср</a:t>
                          </a:r>
                          <a:r>
                            <a:rPr lang="ru-RU" sz="1100" b="0" dirty="0"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,</a:t>
                          </a:r>
                          <a:r>
                            <a:rPr lang="ru-RU" sz="1100" b="0" spc="130" dirty="0"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100" b="0" i="1" spc="34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100" b="0" i="1" spc="34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г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1100" b="0" i="1" spc="340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100" b="0" i="1" spc="340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см</m:t>
                                      </m:r>
                                    </m:e>
                                    <m:sup>
                                      <m:r>
                                        <a:rPr lang="ru-RU" sz="1100" b="0" i="1" spc="340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ru-RU" sz="1100" b="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10795" algn="ctr">
                            <a:lnSpc>
                              <a:spcPts val="1245"/>
                            </a:lnSpc>
                            <a:spcAft>
                              <a:spcPts val="0"/>
                            </a:spcAft>
                          </a:pPr>
                          <a:endParaRPr lang="ru-RU" sz="1100" b="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10795" algn="ctr">
                            <a:lnSpc>
                              <a:spcPts val="1245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0" dirty="0"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ℇ</a:t>
                          </a:r>
                          <a:endParaRPr lang="ru-RU" sz="1100" b="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xmlns="" val="3193507534"/>
                      </a:ext>
                    </a:extLst>
                  </a:tr>
                  <a:tr h="2581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250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55,2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0,2208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10"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0,23112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0,01032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10"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0,012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10"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0,052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357123338"/>
                      </a:ext>
                    </a:extLst>
                  </a:tr>
                  <a:tr h="305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250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62,1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0,2484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0,05741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85442364"/>
                      </a:ext>
                    </a:extLst>
                  </a:tr>
                  <a:tr h="305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250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58,6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0,2344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0,00328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19868033"/>
                      </a:ext>
                    </a:extLst>
                  </a:tr>
                  <a:tr h="305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250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57,4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0,2296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0,00152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14922360"/>
                      </a:ext>
                    </a:extLst>
                  </a:tr>
                  <a:tr h="305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250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59,9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0,2396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0,00848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53490569"/>
                      </a:ext>
                    </a:extLst>
                  </a:tr>
                  <a:tr h="305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250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54,8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0,2196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0,01152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311660240"/>
                      </a:ext>
                    </a:extLst>
                  </a:tr>
                  <a:tr h="305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250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57,6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0,2304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0,00072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74052939"/>
                      </a:ext>
                    </a:extLst>
                  </a:tr>
                  <a:tr h="305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250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58,8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0,2352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0,00408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070977760"/>
                      </a:ext>
                    </a:extLst>
                  </a:tr>
                  <a:tr h="305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250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53,7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0,2148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0,01632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230522041"/>
                      </a:ext>
                    </a:extLst>
                  </a:tr>
                  <a:tr h="305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250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59,6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0,2384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0,00728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9895205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Таблица 13">
                <a:extLst>
                  <a:ext uri="{FF2B5EF4-FFF2-40B4-BE49-F238E27FC236}">
                    <a16:creationId xmlns:a16="http://schemas.microsoft.com/office/drawing/2014/main" id="{D9B54194-D43D-468F-9420-711FC5664335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1554260214"/>
                  </p:ext>
                </p:extLst>
              </p:nvPr>
            </p:nvGraphicFramePr>
            <p:xfrm>
              <a:off x="467544" y="2924944"/>
              <a:ext cx="8280917" cy="35150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5971">
                      <a:extLst>
                        <a:ext uri="{9D8B030D-6E8A-4147-A177-3AD203B41FA5}">
                          <a16:colId xmlns:a16="http://schemas.microsoft.com/office/drawing/2014/main" val="3392427126"/>
                        </a:ext>
                      </a:extLst>
                    </a:gridCol>
                    <a:gridCol w="999278">
                      <a:extLst>
                        <a:ext uri="{9D8B030D-6E8A-4147-A177-3AD203B41FA5}">
                          <a16:colId xmlns:a16="http://schemas.microsoft.com/office/drawing/2014/main" val="3274322842"/>
                        </a:ext>
                      </a:extLst>
                    </a:gridCol>
                    <a:gridCol w="999278">
                      <a:extLst>
                        <a:ext uri="{9D8B030D-6E8A-4147-A177-3AD203B41FA5}">
                          <a16:colId xmlns:a16="http://schemas.microsoft.com/office/drawing/2014/main" val="2940782424"/>
                        </a:ext>
                      </a:extLst>
                    </a:gridCol>
                    <a:gridCol w="999278">
                      <a:extLst>
                        <a:ext uri="{9D8B030D-6E8A-4147-A177-3AD203B41FA5}">
                          <a16:colId xmlns:a16="http://schemas.microsoft.com/office/drawing/2014/main" val="4143685297"/>
                        </a:ext>
                      </a:extLst>
                    </a:gridCol>
                    <a:gridCol w="999278">
                      <a:extLst>
                        <a:ext uri="{9D8B030D-6E8A-4147-A177-3AD203B41FA5}">
                          <a16:colId xmlns:a16="http://schemas.microsoft.com/office/drawing/2014/main" val="3806423533"/>
                        </a:ext>
                      </a:extLst>
                    </a:gridCol>
                    <a:gridCol w="999278">
                      <a:extLst>
                        <a:ext uri="{9D8B030D-6E8A-4147-A177-3AD203B41FA5}">
                          <a16:colId xmlns:a16="http://schemas.microsoft.com/office/drawing/2014/main" val="2915504850"/>
                        </a:ext>
                      </a:extLst>
                    </a:gridCol>
                    <a:gridCol w="999278">
                      <a:extLst>
                        <a:ext uri="{9D8B030D-6E8A-4147-A177-3AD203B41FA5}">
                          <a16:colId xmlns:a16="http://schemas.microsoft.com/office/drawing/2014/main" val="3111173641"/>
                        </a:ext>
                      </a:extLst>
                    </a:gridCol>
                    <a:gridCol w="999278">
                      <a:extLst>
                        <a:ext uri="{9D8B030D-6E8A-4147-A177-3AD203B41FA5}">
                          <a16:colId xmlns:a16="http://schemas.microsoft.com/office/drawing/2014/main" val="271624172"/>
                        </a:ext>
                      </a:extLst>
                    </a:gridCol>
                  </a:tblGrid>
                  <a:tr h="5034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№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en-US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см</a:t>
                          </a:r>
                          <a:r>
                            <a:rPr lang="ru-RU" sz="1100" b="0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en-US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г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27273" t="-1205" r="-400000" b="-598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blipFill>
                          <a:blip r:embed="rId3"/>
                          <a:stretch>
                            <a:fillRect l="-429878" t="-1205" r="-302439" b="-598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blipFill>
                          <a:blip r:embed="rId3"/>
                          <a:stretch>
                            <a:fillRect l="-529878" t="-1205" r="-202439" b="-598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blipFill>
                          <a:blip r:embed="rId3"/>
                          <a:stretch>
                            <a:fillRect l="-629878" t="-1205" r="-102439" b="-598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0795" algn="ctr">
                            <a:lnSpc>
                              <a:spcPts val="1245"/>
                            </a:lnSpc>
                            <a:spcAft>
                              <a:spcPts val="0"/>
                            </a:spcAft>
                          </a:pPr>
                          <a:endParaRPr lang="ru-RU" sz="1100" b="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10795" algn="ctr">
                            <a:lnSpc>
                              <a:spcPts val="1245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0" dirty="0"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ℇ</a:t>
                          </a:r>
                          <a:endParaRPr lang="ru-RU" sz="1100" b="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193507534"/>
                      </a:ext>
                    </a:extLst>
                  </a:tr>
                  <a:tr h="2581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250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55,2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0,2208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10"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0,23112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0,01032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10"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0,012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10"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0,052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57123338"/>
                      </a:ext>
                    </a:extLst>
                  </a:tr>
                  <a:tr h="305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250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62,1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0,2484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0,05741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442364"/>
                      </a:ext>
                    </a:extLst>
                  </a:tr>
                  <a:tr h="305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250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58,6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0,2344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0,00328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9868033"/>
                      </a:ext>
                    </a:extLst>
                  </a:tr>
                  <a:tr h="305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250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57,4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0,2296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0,00152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922360"/>
                      </a:ext>
                    </a:extLst>
                  </a:tr>
                  <a:tr h="305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250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59,9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0,2396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0,00848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3490569"/>
                      </a:ext>
                    </a:extLst>
                  </a:tr>
                  <a:tr h="305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250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54,8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0,2196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0,01152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1660240"/>
                      </a:ext>
                    </a:extLst>
                  </a:tr>
                  <a:tr h="305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250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57,6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0,2304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0,00072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052939"/>
                      </a:ext>
                    </a:extLst>
                  </a:tr>
                  <a:tr h="305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250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58,8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0,2352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0,00408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0977760"/>
                      </a:ext>
                    </a:extLst>
                  </a:tr>
                  <a:tr h="305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250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53,7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0,2148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0,01632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0522041"/>
                      </a:ext>
                    </a:extLst>
                  </a:tr>
                  <a:tr h="305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250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59,6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0,2384</a:t>
                          </a:r>
                          <a:endParaRPr lang="ru-RU" sz="1100" b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0,00728</a:t>
                          </a:r>
                          <a:endParaRPr lang="ru-RU" sz="11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95205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E86E3E3-5ED8-4A5A-B2B5-77F9CFAE0AED}"/>
              </a:ext>
            </a:extLst>
          </p:cNvPr>
          <p:cNvSpPr/>
          <p:nvPr/>
        </p:nvSpPr>
        <p:spPr>
          <a:xfrm>
            <a:off x="163891" y="2190404"/>
            <a:ext cx="4828331" cy="704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4. Определение средней плотности гранулированного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пеноцеолита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6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>
                <a:extLst>
                  <a:ext uri="{FF2B5EF4-FFF2-40B4-BE49-F238E27FC236}">
                    <a16:creationId xmlns:a16="http://schemas.microsoft.com/office/drawing/2014/main" xmlns="" id="{01338E62-8FAF-481B-9487-8F78017E00F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31540" y="5157192"/>
                <a:ext cx="8280917" cy="1224135"/>
              </a:xfrm>
            </p:spPr>
            <p:txBody>
              <a:bodyPr>
                <a:normAutofit/>
              </a:bodyPr>
              <a:lstStyle/>
              <a:p>
                <a:r>
                  <a:rPr lang="ru-RU" b="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Вывод</a:t>
                </a:r>
                <a:r>
                  <a:rPr lang="ru-RU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средняя плотность гранулированного  </a:t>
                </a:r>
                <a:r>
                  <a:rPr lang="ru-RU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пеноцеолита</a:t>
                </a:r>
                <a:r>
                  <a:rPr lang="ru-RU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составляет 0,23112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0">
                            <a:latin typeface="Cambria Math"/>
                          </a:rPr>
                          <m:t>г</m:t>
                        </m:r>
                      </m:num>
                      <m:den>
                        <m:r>
                          <a:rPr lang="ru-RU" b="0">
                            <a:latin typeface="Cambria Math"/>
                          </a:rPr>
                          <m:t>с</m:t>
                        </m:r>
                        <m:sSup>
                          <m:sSupPr>
                            <m:ctrlPr>
                              <a:rPr lang="ru-RU" b="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0">
                                <a:latin typeface="Cambria Math"/>
                              </a:rPr>
                              <m:t>м</m:t>
                            </m:r>
                          </m:e>
                          <m:sup>
                            <m:r>
                              <a:rPr lang="ru-RU" b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по табличным данным насыпная плотность 0,106-0,138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0">
                            <a:latin typeface="Cambria Math"/>
                          </a:rPr>
                          <m:t>г</m:t>
                        </m:r>
                      </m:num>
                      <m:den>
                        <m:r>
                          <a:rPr lang="ru-RU" b="0">
                            <a:latin typeface="Cambria Math"/>
                          </a:rPr>
                          <m:t>с</m:t>
                        </m:r>
                        <m:sSup>
                          <m:sSupPr>
                            <m:ctrlPr>
                              <a:rPr lang="ru-RU" b="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0">
                                <a:latin typeface="Cambria Math"/>
                              </a:rPr>
                              <m:t>м</m:t>
                            </m:r>
                          </m:e>
                          <m:sup>
                            <m:r>
                              <a:rPr lang="ru-RU" b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истинная плотность 0,269-0,392</a:t>
                </a:r>
                <a14:m>
                  <m:oMath xmlns:m="http://schemas.openxmlformats.org/officeDocument/2006/math">
                    <m:r>
                      <a:rPr lang="ru-RU" b="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b="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0">
                            <a:latin typeface="Cambria Math"/>
                          </a:rPr>
                          <m:t>г</m:t>
                        </m:r>
                      </m:num>
                      <m:den>
                        <m:r>
                          <a:rPr lang="ru-RU" b="0">
                            <a:latin typeface="Cambria Math"/>
                          </a:rPr>
                          <m:t>с</m:t>
                        </m:r>
                        <m:sSup>
                          <m:sSupPr>
                            <m:ctrlPr>
                              <a:rPr lang="ru-RU" b="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0">
                                <a:latin typeface="Cambria Math"/>
                              </a:rPr>
                              <m:t>м</m:t>
                            </m:r>
                          </m:e>
                          <m:sup>
                            <m:r>
                              <a:rPr lang="ru-RU" b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Текст 4">
                <a:extLst>
                  <a:ext uri="{FF2B5EF4-FFF2-40B4-BE49-F238E27FC236}">
                    <a16:creationId xmlns:a16="http://schemas.microsoft.com/office/drawing/2014/main" id="{01338E62-8FAF-481B-9487-8F78017E00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1540" y="5157192"/>
                <a:ext cx="8280917" cy="1224135"/>
              </a:xfrm>
              <a:blipFill>
                <a:blip r:embed="rId2"/>
                <a:stretch>
                  <a:fillRect l="-663" t="-18408" r="-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Таблица 13">
                <a:extLst>
                  <a:ext uri="{FF2B5EF4-FFF2-40B4-BE49-F238E27FC236}">
                    <a16:creationId xmlns:a16="http://schemas.microsoft.com/office/drawing/2014/main" xmlns="" id="{D9B54194-D43D-468F-9420-711FC5664335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1997399882"/>
                  </p:ext>
                </p:extLst>
              </p:nvPr>
            </p:nvGraphicFramePr>
            <p:xfrm>
              <a:off x="431540" y="836712"/>
              <a:ext cx="8280917" cy="36597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5971">
                      <a:extLst>
                        <a:ext uri="{9D8B030D-6E8A-4147-A177-3AD203B41FA5}">
                          <a16:colId xmlns:a16="http://schemas.microsoft.com/office/drawing/2014/main" xmlns="" val="3392427126"/>
                        </a:ext>
                      </a:extLst>
                    </a:gridCol>
                    <a:gridCol w="999278">
                      <a:extLst>
                        <a:ext uri="{9D8B030D-6E8A-4147-A177-3AD203B41FA5}">
                          <a16:colId xmlns:a16="http://schemas.microsoft.com/office/drawing/2014/main" xmlns="" val="3274322842"/>
                        </a:ext>
                      </a:extLst>
                    </a:gridCol>
                    <a:gridCol w="999278">
                      <a:extLst>
                        <a:ext uri="{9D8B030D-6E8A-4147-A177-3AD203B41FA5}">
                          <a16:colId xmlns:a16="http://schemas.microsoft.com/office/drawing/2014/main" xmlns="" val="2940782424"/>
                        </a:ext>
                      </a:extLst>
                    </a:gridCol>
                    <a:gridCol w="999278">
                      <a:extLst>
                        <a:ext uri="{9D8B030D-6E8A-4147-A177-3AD203B41FA5}">
                          <a16:colId xmlns:a16="http://schemas.microsoft.com/office/drawing/2014/main" xmlns="" val="4143685297"/>
                        </a:ext>
                      </a:extLst>
                    </a:gridCol>
                    <a:gridCol w="999278">
                      <a:extLst>
                        <a:ext uri="{9D8B030D-6E8A-4147-A177-3AD203B41FA5}">
                          <a16:colId xmlns:a16="http://schemas.microsoft.com/office/drawing/2014/main" xmlns="" val="3806423533"/>
                        </a:ext>
                      </a:extLst>
                    </a:gridCol>
                    <a:gridCol w="999278">
                      <a:extLst>
                        <a:ext uri="{9D8B030D-6E8A-4147-A177-3AD203B41FA5}">
                          <a16:colId xmlns:a16="http://schemas.microsoft.com/office/drawing/2014/main" xmlns="" val="2915504850"/>
                        </a:ext>
                      </a:extLst>
                    </a:gridCol>
                    <a:gridCol w="999278">
                      <a:extLst>
                        <a:ext uri="{9D8B030D-6E8A-4147-A177-3AD203B41FA5}">
                          <a16:colId xmlns:a16="http://schemas.microsoft.com/office/drawing/2014/main" xmlns="" val="3111173641"/>
                        </a:ext>
                      </a:extLst>
                    </a:gridCol>
                    <a:gridCol w="999278">
                      <a:extLst>
                        <a:ext uri="{9D8B030D-6E8A-4147-A177-3AD203B41FA5}">
                          <a16:colId xmlns:a16="http://schemas.microsoft.com/office/drawing/2014/main" xmlns="" val="271624172"/>
                        </a:ext>
                      </a:extLst>
                    </a:gridCol>
                  </a:tblGrid>
                  <a:tr h="6480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4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№</a:t>
                          </a:r>
                          <a:endParaRPr lang="ru-RU" sz="14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4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ru-RU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см</a:t>
                          </a:r>
                          <a:r>
                            <a:rPr lang="ru-RU" sz="1400" b="0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4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4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ru-RU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г</a:t>
                          </a:r>
                          <a:endParaRPr lang="ru-RU" sz="14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4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ρ,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b="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b="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г</m:t>
                                  </m:r>
                                </m:num>
                                <m:den>
                                  <m:r>
                                    <a:rPr lang="ru-RU" sz="1400" b="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с</m:t>
                                  </m:r>
                                  <m:sSup>
                                    <m:sSupPr>
                                      <m:ctrlPr>
                                        <a:rPr lang="ru-RU" sz="1400" b="0" i="1">
                                          <a:effectLst/>
                                          <a:latin typeface="Cambria Math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400" b="0" smtClean="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м</m:t>
                                      </m:r>
                                    </m:e>
                                    <m:sup>
                                      <m:r>
                                        <a:rPr lang="ru-RU" sz="1400" b="0" i="1" smtClean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ru-RU" sz="14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226695" algn="ctr">
                            <a:lnSpc>
                              <a:spcPts val="1180"/>
                            </a:lnSpc>
                            <a:spcAft>
                              <a:spcPts val="0"/>
                            </a:spcAft>
                          </a:pPr>
                          <a:endParaRPr lang="ru-RU" sz="1400" b="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26695" algn="ctr">
                            <a:lnSpc>
                              <a:spcPts val="118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ρср</a:t>
                          </a:r>
                          <a:r>
                            <a:rPr lang="ru-RU" sz="1400" b="0" dirty="0"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,</a:t>
                          </a:r>
                          <a:r>
                            <a:rPr lang="ru-RU" sz="1400" b="0" spc="340" dirty="0"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b="0" i="1" spc="34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b="0" i="1" spc="34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г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1400" b="0" i="1" spc="340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400" b="0" i="1" spc="340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см</m:t>
                                      </m:r>
                                    </m:e>
                                    <m:sup>
                                      <m:r>
                                        <a:rPr lang="ru-RU" sz="1400" b="0" i="1" spc="340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ru-RU" sz="1400" b="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269240" algn="ctr">
                            <a:lnSpc>
                              <a:spcPts val="1050"/>
                            </a:lnSpc>
                            <a:spcBef>
                              <a:spcPts val="125"/>
                            </a:spcBef>
                            <a:spcAft>
                              <a:spcPts val="0"/>
                            </a:spcAft>
                          </a:pPr>
                          <a:endParaRPr lang="ru-RU" sz="1400" b="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69240" algn="ctr">
                            <a:lnSpc>
                              <a:spcPts val="1050"/>
                            </a:lnSpc>
                            <a:spcBef>
                              <a:spcPts val="12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400" b="0" dirty="0"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∆ρ,</a:t>
                          </a:r>
                          <a:r>
                            <a:rPr lang="ru-RU" sz="1400" b="0" spc="50" dirty="0"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b="0" i="1" spc="34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b="0" i="1" spc="34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г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1400" b="0" i="1" spc="340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400" b="0" i="1" spc="340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см</m:t>
                                      </m:r>
                                    </m:e>
                                    <m:sup>
                                      <m:r>
                                        <a:rPr lang="ru-RU" sz="1400" b="0" i="1" spc="340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ru-RU" sz="1400" b="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71755" algn="ctr">
                            <a:lnSpc>
                              <a:spcPts val="1175"/>
                            </a:lnSpc>
                            <a:spcAft>
                              <a:spcPts val="0"/>
                            </a:spcAft>
                          </a:pPr>
                          <a:endParaRPr lang="ru-RU" sz="1400" b="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71755" algn="ctr">
                            <a:lnSpc>
                              <a:spcPts val="1175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dirty="0"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   ∆</a:t>
                          </a:r>
                          <a:r>
                            <a:rPr lang="ru-RU" sz="1400" b="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ρср</a:t>
                          </a:r>
                          <a:r>
                            <a:rPr lang="ru-RU" sz="1400" b="0" dirty="0"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,</a:t>
                          </a:r>
                          <a:r>
                            <a:rPr lang="ru-RU" sz="1400" b="0" spc="130" dirty="0"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b="0" i="1" spc="34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b="0" i="1" spc="34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г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1400" b="0" i="1" spc="340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400" b="0" i="1" spc="340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см</m:t>
                                      </m:r>
                                    </m:e>
                                    <m:sup>
                                      <m:r>
                                        <a:rPr lang="ru-RU" sz="1400" b="0" i="1" spc="340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ru-RU" sz="1400" b="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10795" algn="ctr">
                            <a:lnSpc>
                              <a:spcPts val="1245"/>
                            </a:lnSpc>
                            <a:spcAft>
                              <a:spcPts val="0"/>
                            </a:spcAft>
                          </a:pPr>
                          <a:endParaRPr lang="ru-RU" sz="1400" b="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10795" algn="ctr">
                            <a:lnSpc>
                              <a:spcPts val="1245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dirty="0"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ℇ</a:t>
                          </a:r>
                          <a:endParaRPr lang="ru-RU" sz="1400" b="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xmlns="" val="3193507534"/>
                      </a:ext>
                    </a:extLst>
                  </a:tr>
                  <a:tr h="2581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332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2,075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10"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2,1325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0,0575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10"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0,04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10"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0,018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357123338"/>
                      </a:ext>
                    </a:extLst>
                  </a:tr>
                  <a:tr h="305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336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2,1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0,0325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85442364"/>
                      </a:ext>
                    </a:extLst>
                  </a:tr>
                  <a:tr h="305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334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2,0875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0,045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19868033"/>
                      </a:ext>
                    </a:extLst>
                  </a:tr>
                  <a:tr h="305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336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2,1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0,0325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14922360"/>
                      </a:ext>
                    </a:extLst>
                  </a:tr>
                  <a:tr h="305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336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2,1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0,0325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53490569"/>
                      </a:ext>
                    </a:extLst>
                  </a:tr>
                  <a:tr h="305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346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2,1625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0,03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311660240"/>
                      </a:ext>
                    </a:extLst>
                  </a:tr>
                  <a:tr h="305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348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2,175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0,0425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74052939"/>
                      </a:ext>
                    </a:extLst>
                  </a:tr>
                  <a:tr h="305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346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2,1625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0,03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070977760"/>
                      </a:ext>
                    </a:extLst>
                  </a:tr>
                  <a:tr h="305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346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2,1625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0,03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230522041"/>
                      </a:ext>
                    </a:extLst>
                  </a:tr>
                  <a:tr h="305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352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2,2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0,0675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9895205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Таблица 13">
                <a:extLst>
                  <a:ext uri="{FF2B5EF4-FFF2-40B4-BE49-F238E27FC236}">
                    <a16:creationId xmlns:a16="http://schemas.microsoft.com/office/drawing/2014/main" id="{D9B54194-D43D-468F-9420-711FC5664335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1997399882"/>
                  </p:ext>
                </p:extLst>
              </p:nvPr>
            </p:nvGraphicFramePr>
            <p:xfrm>
              <a:off x="431540" y="836712"/>
              <a:ext cx="8280917" cy="36597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5971">
                      <a:extLst>
                        <a:ext uri="{9D8B030D-6E8A-4147-A177-3AD203B41FA5}">
                          <a16:colId xmlns:a16="http://schemas.microsoft.com/office/drawing/2014/main" val="3392427126"/>
                        </a:ext>
                      </a:extLst>
                    </a:gridCol>
                    <a:gridCol w="999278">
                      <a:extLst>
                        <a:ext uri="{9D8B030D-6E8A-4147-A177-3AD203B41FA5}">
                          <a16:colId xmlns:a16="http://schemas.microsoft.com/office/drawing/2014/main" val="3274322842"/>
                        </a:ext>
                      </a:extLst>
                    </a:gridCol>
                    <a:gridCol w="999278">
                      <a:extLst>
                        <a:ext uri="{9D8B030D-6E8A-4147-A177-3AD203B41FA5}">
                          <a16:colId xmlns:a16="http://schemas.microsoft.com/office/drawing/2014/main" val="2940782424"/>
                        </a:ext>
                      </a:extLst>
                    </a:gridCol>
                    <a:gridCol w="999278">
                      <a:extLst>
                        <a:ext uri="{9D8B030D-6E8A-4147-A177-3AD203B41FA5}">
                          <a16:colId xmlns:a16="http://schemas.microsoft.com/office/drawing/2014/main" val="4143685297"/>
                        </a:ext>
                      </a:extLst>
                    </a:gridCol>
                    <a:gridCol w="999278">
                      <a:extLst>
                        <a:ext uri="{9D8B030D-6E8A-4147-A177-3AD203B41FA5}">
                          <a16:colId xmlns:a16="http://schemas.microsoft.com/office/drawing/2014/main" val="3806423533"/>
                        </a:ext>
                      </a:extLst>
                    </a:gridCol>
                    <a:gridCol w="999278">
                      <a:extLst>
                        <a:ext uri="{9D8B030D-6E8A-4147-A177-3AD203B41FA5}">
                          <a16:colId xmlns:a16="http://schemas.microsoft.com/office/drawing/2014/main" val="2915504850"/>
                        </a:ext>
                      </a:extLst>
                    </a:gridCol>
                    <a:gridCol w="999278">
                      <a:extLst>
                        <a:ext uri="{9D8B030D-6E8A-4147-A177-3AD203B41FA5}">
                          <a16:colId xmlns:a16="http://schemas.microsoft.com/office/drawing/2014/main" val="3111173641"/>
                        </a:ext>
                      </a:extLst>
                    </a:gridCol>
                    <a:gridCol w="999278">
                      <a:extLst>
                        <a:ext uri="{9D8B030D-6E8A-4147-A177-3AD203B41FA5}">
                          <a16:colId xmlns:a16="http://schemas.microsoft.com/office/drawing/2014/main" val="271624172"/>
                        </a:ext>
                      </a:extLst>
                    </a:gridCol>
                  </a:tblGrid>
                  <a:tr h="6480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4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№</a:t>
                          </a:r>
                          <a:endParaRPr lang="ru-RU" sz="14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4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ru-RU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см</a:t>
                          </a:r>
                          <a:r>
                            <a:rPr lang="ru-RU" sz="1400" b="0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4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4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en-US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ru-RU" sz="14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г</a:t>
                          </a:r>
                          <a:endParaRPr lang="ru-RU" sz="1400" b="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27273" t="-943" r="-400000" b="-4688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blipFill>
                          <a:blip r:embed="rId3"/>
                          <a:stretch>
                            <a:fillRect l="-429878" t="-943" r="-302439" b="-4688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blipFill>
                          <a:blip r:embed="rId3"/>
                          <a:stretch>
                            <a:fillRect l="-529878" t="-943" r="-202439" b="-4688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blipFill>
                          <a:blip r:embed="rId3"/>
                          <a:stretch>
                            <a:fillRect l="-629878" t="-943" r="-102439" b="-4688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0795" algn="ctr">
                            <a:lnSpc>
                              <a:spcPts val="1245"/>
                            </a:lnSpc>
                            <a:spcAft>
                              <a:spcPts val="0"/>
                            </a:spcAft>
                          </a:pPr>
                          <a:endParaRPr lang="ru-RU" sz="1400" b="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10795" algn="ctr">
                            <a:lnSpc>
                              <a:spcPts val="1245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dirty="0"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ℇ</a:t>
                          </a:r>
                          <a:endParaRPr lang="ru-RU" sz="1400" b="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193507534"/>
                      </a:ext>
                    </a:extLst>
                  </a:tr>
                  <a:tr h="2581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332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2,075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10"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2,1325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0,0575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10"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0,04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10"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0,018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57123338"/>
                      </a:ext>
                    </a:extLst>
                  </a:tr>
                  <a:tr h="305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336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2,1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0,0325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442364"/>
                      </a:ext>
                    </a:extLst>
                  </a:tr>
                  <a:tr h="305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334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2,0875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0,045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9868033"/>
                      </a:ext>
                    </a:extLst>
                  </a:tr>
                  <a:tr h="305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336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2,1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0,0325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922360"/>
                      </a:ext>
                    </a:extLst>
                  </a:tr>
                  <a:tr h="305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336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2,1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0,0325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3490569"/>
                      </a:ext>
                    </a:extLst>
                  </a:tr>
                  <a:tr h="305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346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2,1625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0,03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1660240"/>
                      </a:ext>
                    </a:extLst>
                  </a:tr>
                  <a:tr h="305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348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2,175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0,0425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052939"/>
                      </a:ext>
                    </a:extLst>
                  </a:tr>
                  <a:tr h="305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346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2,1625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0,03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0977760"/>
                      </a:ext>
                    </a:extLst>
                  </a:tr>
                  <a:tr h="305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346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2,1625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0,03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0522041"/>
                      </a:ext>
                    </a:extLst>
                  </a:tr>
                  <a:tr h="305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352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2,2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0,0675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95205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B57D08F-186B-4D38-91CA-D6D37FB42242}"/>
              </a:ext>
            </a:extLst>
          </p:cNvPr>
          <p:cNvSpPr/>
          <p:nvPr/>
        </p:nvSpPr>
        <p:spPr>
          <a:xfrm>
            <a:off x="1691680" y="116632"/>
            <a:ext cx="5967644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10629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5. Определение средней  плотности песка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2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AA82110-0017-467F-854E-60A7829DE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9048" y="128826"/>
            <a:ext cx="9433048" cy="7041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3. Расчет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межзерновой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пустотности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пористого гранулированного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пеноцеолита</a:t>
            </a:r>
            <a:endParaRPr lang="ru-RU" sz="24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1338E62-8FAF-481B-9487-8F78017E0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461" y="1006007"/>
            <a:ext cx="4437333" cy="1920807"/>
          </a:xfrm>
        </p:spPr>
        <p:txBody>
          <a:bodyPr>
            <a:normAutofit/>
          </a:bodyPr>
          <a:lstStyle/>
          <a:p>
            <a:r>
              <a:rPr lang="ru-RU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рассчитать значение пористости гранулированного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пеноцеолита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зерна гранулированного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пеноцеолита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>
                <a:extLst>
                  <a:ext uri="{FF2B5EF4-FFF2-40B4-BE49-F238E27FC236}">
                    <a16:creationId xmlns:a16="http://schemas.microsoft.com/office/drawing/2014/main" xmlns="" id="{F977764A-A161-457F-8DBD-0AFBFC311900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3914236" y="622619"/>
                <a:ext cx="5016916" cy="437294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ru-RU" sz="1600" b="0" i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ru-RU" sz="1600" b="0" i="1" dirty="0"/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КРАТКИЕ ТЕОРЕТИЧЕСКИЕ СВЕДЕНИЯ</a:t>
                </a:r>
              </a:p>
              <a:p>
                <a:pPr algn="just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16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Пористостью </a:t>
                </a:r>
                <a:r>
                  <a:rPr lang="ru-RU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называют долю объёма пор в общем объёме пористого тела.</a:t>
                </a:r>
              </a:p>
              <a:p>
                <a:pPr algn="just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П=</m:t>
                      </m:r>
                      <m:d>
                        <m:dPr>
                          <m:ctrlPr>
                            <a:rPr lang="ru-RU" sz="16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ru-RU" sz="1600" b="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600" b="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1600" b="0" i="1" smtClean="0">
                                      <a:latin typeface="Cambria Math" panose="02040503050406030204" pitchFamily="18" charset="0"/>
                                    </a:rPr>
                                    <m:t>нас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600" b="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1600" b="0" i="1" smtClean="0">
                                      <a:latin typeface="Cambria Math" panose="02040503050406030204" pitchFamily="18" charset="0"/>
                                    </a:rPr>
                                    <m:t>ист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×100%,</m:t>
                      </m:r>
                    </m:oMath>
                  </m:oMathPara>
                </a14:m>
                <a:endParaRPr lang="ru-RU" sz="16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нас</m:t>
                        </m:r>
                      </m:sub>
                    </m:sSub>
                  </m:oMath>
                </a14:m>
                <a:r>
                  <a:rPr lang="ru-RU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насыпная плотность материала,</a:t>
                </a:r>
              </a:p>
              <a:p>
                <a:pPr algn="just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ист</m:t>
                        </m:r>
                      </m:sub>
                    </m:sSub>
                  </m:oMath>
                </a14:m>
                <a:r>
                  <a:rPr lang="ru-RU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истинная плотность материала.</a:t>
                </a:r>
              </a:p>
              <a:p>
                <a:pPr algn="just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1600" b="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Межзерновой</a:t>
                </a:r>
                <a:r>
                  <a:rPr lang="ru-RU" sz="16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b="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пустотностью</a:t>
                </a:r>
                <a:r>
                  <a:rPr lang="ru-RU" sz="16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называют выраженное в процентах отношение объема </a:t>
                </a:r>
                <a:r>
                  <a:rPr lang="ru-RU" sz="16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межзерновых</a:t>
                </a:r>
                <a:r>
                  <a:rPr lang="ru-RU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пустот ко всему объему, занимаемому заполнителем в свободной засыпке (без уплотнения).</a:t>
                </a:r>
              </a:p>
              <a:p>
                <a:pPr algn="just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ru-RU" sz="1600" b="0" i="0" smtClean="0">
                        <a:latin typeface="Cambria Math" panose="02040503050406030204" pitchFamily="18" charset="0"/>
                      </a:rPr>
                      <m:t>                                </m:t>
                    </m:r>
                    <m:r>
                      <a:rPr lang="ru-RU" sz="1600" b="0" smtClean="0">
                        <a:latin typeface="Cambria Math" panose="02040503050406030204" pitchFamily="18" charset="0"/>
                      </a:rPr>
                      <m:t>М=</m:t>
                    </m:r>
                    <m:d>
                      <m:dPr>
                        <m:ctrlPr>
                          <a:rPr lang="ru-RU" sz="1600" b="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1600" b="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600" b="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1600" b="0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</m:e>
                              <m:sub>
                                <m:r>
                                  <a:rPr lang="ru-RU" sz="1600" b="0" smtClean="0">
                                    <a:latin typeface="Cambria Math" panose="02040503050406030204" pitchFamily="18" charset="0"/>
                                  </a:rPr>
                                  <m:t>ср</m:t>
                                </m:r>
                              </m:sub>
                            </m:sSub>
                            <m:r>
                              <a:rPr lang="ru-RU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1600" b="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1600" b="0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</m:e>
                              <m:sub>
                                <m:r>
                                  <a:rPr lang="ru-RU" sz="1600" b="0" smtClean="0">
                                    <a:latin typeface="Cambria Math" panose="02040503050406030204" pitchFamily="18" charset="0"/>
                                  </a:rPr>
                                  <m:t>нас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1600" b="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1600" b="0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</m:e>
                              <m:sub>
                                <m:r>
                                  <a:rPr lang="ru-RU" sz="1600" b="0" i="1" smtClean="0">
                                    <a:latin typeface="Cambria Math" panose="02040503050406030204" pitchFamily="18" charset="0"/>
                                  </a:rPr>
                                  <m:t>ср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r>
                  <a:rPr lang="ru-RU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just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ru-RU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средняя плотность материала,</a:t>
                </a:r>
              </a:p>
              <a:p>
                <a:pPr algn="just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нас</m:t>
                        </m:r>
                      </m:sub>
                    </m:sSub>
                  </m:oMath>
                </a14:m>
                <a:r>
                  <a:rPr lang="ru-RU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насыпная плотность материала</a:t>
                </a:r>
              </a:p>
            </p:txBody>
          </p:sp>
        </mc:Choice>
        <mc:Fallback xmlns="">
          <p:sp>
            <p:nvSpPr>
              <p:cNvPr id="7" name="Текст 6">
                <a:extLst>
                  <a:ext uri="{FF2B5EF4-FFF2-40B4-BE49-F238E27FC236}">
                    <a16:creationId xmlns:a16="http://schemas.microsoft.com/office/drawing/2014/main" id="{F977764A-A161-457F-8DBD-0AFBFC3119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3914236" y="622619"/>
                <a:ext cx="5016916" cy="4372949"/>
              </a:xfrm>
              <a:blipFill>
                <a:blip r:embed="rId2"/>
                <a:stretch>
                  <a:fillRect l="-608" r="-729" b="-19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>
                <a:extLst>
                  <a:ext uri="{FF2B5EF4-FFF2-40B4-BE49-F238E27FC236}">
                    <a16:creationId xmlns:a16="http://schemas.microsoft.com/office/drawing/2014/main" xmlns="" id="{66306871-A8D5-4A86-99CE-EF34B1F2FF0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33641" y="3694815"/>
                <a:ext cx="3780595" cy="1300754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7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7200" i="1">
                        <a:latin typeface="Cambria Math"/>
                      </a:rPr>
                      <m:t>П=</m:t>
                    </m:r>
                    <m:d>
                      <m:dPr>
                        <m:ctrlPr>
                          <a:rPr lang="ru-RU" sz="72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7200" i="1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ru-RU" sz="7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7200" i="1">
                                <a:latin typeface="Cambria Math"/>
                              </a:rPr>
                              <m:t>106,01</m:t>
                            </m:r>
                            <m:f>
                              <m:fPr>
                                <m:ctrlPr>
                                  <a:rPr lang="ru-RU" sz="7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7200" i="1">
                                    <a:latin typeface="Cambria Math"/>
                                  </a:rPr>
                                  <m:t>кг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ru-RU" sz="72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7200" i="1">
                                        <a:latin typeface="Cambria Math"/>
                                      </a:rPr>
                                      <m:t>м</m:t>
                                    </m:r>
                                  </m:e>
                                  <m:sup>
                                    <m:r>
                                      <a:rPr lang="ru-RU" sz="7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num>
                          <m:den>
                            <m:r>
                              <a:rPr lang="ru-RU" sz="7200" i="1">
                                <a:latin typeface="Cambria Math"/>
                              </a:rPr>
                              <m:t>269,71</m:t>
                            </m:r>
                            <m:f>
                              <m:fPr>
                                <m:ctrlPr>
                                  <a:rPr lang="ru-RU" sz="7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7200" i="1">
                                    <a:latin typeface="Cambria Math"/>
                                  </a:rPr>
                                  <m:t>кг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ru-RU" sz="72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7200" i="1">
                                        <a:latin typeface="Cambria Math"/>
                                      </a:rPr>
                                      <m:t>м</m:t>
                                    </m:r>
                                  </m:e>
                                  <m:sup>
                                    <m:r>
                                      <a:rPr lang="ru-RU" sz="7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den>
                        </m:f>
                      </m:e>
                    </m:d>
                    <m:r>
                      <a:rPr lang="ru-RU" sz="7200" i="1">
                        <a:latin typeface="Cambria Math"/>
                      </a:rPr>
                      <m:t>×100%</m:t>
                    </m:r>
                  </m:oMath>
                </a14:m>
                <a:r>
                  <a:rPr lang="ru-RU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=60,7%  </a:t>
                </a:r>
              </a:p>
              <a:p>
                <a:pPr marL="0" indent="0">
                  <a:buNone/>
                </a:pPr>
                <a:r>
                  <a:rPr lang="ru-RU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</a:p>
              <a:p>
                <a:pPr marL="0" indent="0">
                  <a:buNone/>
                </a:pPr>
                <a:r>
                  <a:rPr lang="ru-RU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7200">
                        <a:latin typeface="Cambria Math"/>
                      </a:rPr>
                      <m:t>М=</m:t>
                    </m:r>
                    <m:d>
                      <m:dPr>
                        <m:ctrlPr>
                          <a:rPr lang="ru-RU" sz="72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7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7200">
                                <a:latin typeface="Cambria Math"/>
                              </a:rPr>
                              <m:t>231,12</m:t>
                            </m:r>
                            <m:r>
                              <a:rPr lang="ru-RU" sz="7200" i="1">
                                <a:latin typeface="Cambria Math"/>
                              </a:rPr>
                              <m:t>−</m:t>
                            </m:r>
                            <m:r>
                              <a:rPr lang="ru-RU" sz="7200">
                                <a:latin typeface="Cambria Math"/>
                              </a:rPr>
                              <m:t>106,01</m:t>
                            </m:r>
                          </m:num>
                          <m:den>
                            <m:r>
                              <a:rPr lang="ru-RU" sz="7200">
                                <a:latin typeface="Cambria Math"/>
                              </a:rPr>
                              <m:t>231,12</m:t>
                            </m:r>
                          </m:den>
                        </m:f>
                      </m:e>
                    </m:d>
                    <m:r>
                      <a:rPr lang="ru-RU" sz="7200" i="1">
                        <a:latin typeface="Cambria Math"/>
                      </a:rPr>
                      <m:t>×100%</m:t>
                    </m:r>
                  </m:oMath>
                </a14:m>
                <a:r>
                  <a:rPr lang="ru-RU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54,1%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6" name="Объект 5">
                <a:extLst>
                  <a:ext uri="{FF2B5EF4-FFF2-40B4-BE49-F238E27FC236}">
                    <a16:creationId xmlns:a16="http://schemas.microsoft.com/office/drawing/2014/main" id="{66306871-A8D5-4A86-99CE-EF34B1F2FF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33641" y="3694815"/>
                <a:ext cx="3780595" cy="1300754"/>
              </a:xfrm>
              <a:blipFill>
                <a:blip r:embed="rId3"/>
                <a:stretch>
                  <a:fillRect t="-51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BEBCAB5-5E32-4982-AF61-05D92CB004DD}"/>
              </a:ext>
            </a:extLst>
          </p:cNvPr>
          <p:cNvSpPr/>
          <p:nvPr/>
        </p:nvSpPr>
        <p:spPr>
          <a:xfrm>
            <a:off x="-210845" y="3099891"/>
            <a:ext cx="1506695" cy="4218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Расчеты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6BEC188-4F4E-4B90-B6DB-3DF9E9E64E94}"/>
              </a:ext>
            </a:extLst>
          </p:cNvPr>
          <p:cNvSpPr txBox="1"/>
          <p:nvPr/>
        </p:nvSpPr>
        <p:spPr>
          <a:xfrm>
            <a:off x="395535" y="5489361"/>
            <a:ext cx="8125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Межзерновая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пустотность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составила 54,1% , по табличным данным-52%.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Пористость гранулированного пеноцеолита-60,7%.</a:t>
            </a:r>
          </a:p>
        </p:txBody>
      </p:sp>
    </p:spTree>
    <p:extLst>
      <p:ext uri="{BB962C8B-B14F-4D97-AF65-F5344CB8AC3E}">
        <p14:creationId xmlns:p14="http://schemas.microsoft.com/office/powerpoint/2010/main" val="332527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AA82110-0017-467F-854E-60A7829DE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7374" y="146977"/>
            <a:ext cx="9433048" cy="8261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4. Определение содержания воздуха в песке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1338E62-8FAF-481B-9487-8F78017E0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180" y="548681"/>
            <a:ext cx="4302002" cy="1611287"/>
          </a:xfrm>
        </p:spPr>
        <p:txBody>
          <a:bodyPr>
            <a:normAutofit/>
          </a:bodyPr>
          <a:lstStyle/>
          <a:p>
            <a:r>
              <a:rPr lang="ru-RU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содержание воздуха в песке.</a:t>
            </a:r>
          </a:p>
          <a:p>
            <a:r>
              <a:rPr lang="ru-RU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 и материалы: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мензурка,  воронка, песок, стакан с водой</a:t>
            </a:r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>
                <a:extLst>
                  <a:ext uri="{FF2B5EF4-FFF2-40B4-BE49-F238E27FC236}">
                    <a16:creationId xmlns:a16="http://schemas.microsoft.com/office/drawing/2014/main" xmlns="" id="{F977764A-A161-457F-8DBD-0AFBFC311900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4587685" y="706304"/>
                <a:ext cx="4481927" cy="1611287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ru-RU" sz="1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КРАТКИЕ ТЕОРЕТИЧЕСКИЕ СВЕДЕНИЯ</a:t>
                </a:r>
              </a:p>
              <a:p>
                <a:r>
                  <a:rPr lang="ru-RU" sz="1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Содержание воздуха в песке – это доля объема воздуха, который занимает воздух в песке. В мензурку налить 100 мл воды, а в другую насыпать 50 мл сухого песка. Затем пересыпать песок в воду. Если, уровень воды поднялся до отметки 130 мл, то общий объем песчинок равен 30 мл. То есть объем песчинок составляет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200" b="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1200" b="0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ru-RU" sz="1200" b="0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ru-RU" sz="1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общего объема песка, то есть 60%. Остальные 40% занимает воздух</a:t>
                </a:r>
              </a:p>
            </p:txBody>
          </p:sp>
        </mc:Choice>
        <mc:Fallback xmlns="">
          <p:sp>
            <p:nvSpPr>
              <p:cNvPr id="7" name="Текст 6">
                <a:extLst>
                  <a:ext uri="{FF2B5EF4-FFF2-40B4-BE49-F238E27FC236}">
                    <a16:creationId xmlns:a16="http://schemas.microsoft.com/office/drawing/2014/main" id="{F977764A-A161-457F-8DBD-0AFBFC3119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4587685" y="706304"/>
                <a:ext cx="4481927" cy="1611287"/>
              </a:xfrm>
              <a:blipFill>
                <a:blip r:embed="rId2"/>
                <a:stretch>
                  <a:fillRect l="-136"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57AFCCF7-CB88-4AB4-AD07-0CA80C81E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7885" y="6151696"/>
            <a:ext cx="8850255" cy="5593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доля объема воздуха в песке составило 40 %, а остальное 60 % - песчинки.</a:t>
            </a:r>
          </a:p>
          <a:p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E86E3E3-5ED8-4A5A-B2B5-77F9CFAE0AED}"/>
              </a:ext>
            </a:extLst>
          </p:cNvPr>
          <p:cNvSpPr/>
          <p:nvPr/>
        </p:nvSpPr>
        <p:spPr>
          <a:xfrm>
            <a:off x="163891" y="2190404"/>
            <a:ext cx="4828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5.Определение доли воздуха в песке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Таблица 9">
                <a:extLst>
                  <a:ext uri="{FF2B5EF4-FFF2-40B4-BE49-F238E27FC236}">
                    <a16:creationId xmlns:a16="http://schemas.microsoft.com/office/drawing/2014/main" xmlns="" id="{3C2C4026-9C5C-4357-9013-8A0CF5223C9F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269204419"/>
                  </p:ext>
                </p:extLst>
              </p:nvPr>
            </p:nvGraphicFramePr>
            <p:xfrm>
              <a:off x="97885" y="2660946"/>
              <a:ext cx="6589151" cy="32746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7651">
                      <a:extLst>
                        <a:ext uri="{9D8B030D-6E8A-4147-A177-3AD203B41FA5}">
                          <a16:colId xmlns:a16="http://schemas.microsoft.com/office/drawing/2014/main" xmlns="" val="1709945652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xmlns="" val="3114155349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xmlns="" val="67380504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xmlns="" val="2760667808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xmlns="" val="3182704738"/>
                        </a:ext>
                      </a:extLst>
                    </a:gridCol>
                    <a:gridCol w="530860">
                      <a:extLst>
                        <a:ext uri="{9D8B030D-6E8A-4147-A177-3AD203B41FA5}">
                          <a16:colId xmlns:a16="http://schemas.microsoft.com/office/drawing/2014/main" xmlns="" val="2332142846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xmlns="" val="2152468636"/>
                        </a:ext>
                      </a:extLst>
                    </a:gridCol>
                    <a:gridCol w="621268">
                      <a:extLst>
                        <a:ext uri="{9D8B030D-6E8A-4147-A177-3AD203B41FA5}">
                          <a16:colId xmlns:a16="http://schemas.microsoft.com/office/drawing/2014/main" xmlns="" val="3980821254"/>
                        </a:ext>
                      </a:extLst>
                    </a:gridCol>
                    <a:gridCol w="656213">
                      <a:extLst>
                        <a:ext uri="{9D8B030D-6E8A-4147-A177-3AD203B41FA5}">
                          <a16:colId xmlns:a16="http://schemas.microsoft.com/office/drawing/2014/main" xmlns="" val="185029796"/>
                        </a:ext>
                      </a:extLst>
                    </a:gridCol>
                    <a:gridCol w="594727">
                      <a:extLst>
                        <a:ext uri="{9D8B030D-6E8A-4147-A177-3AD203B41FA5}">
                          <a16:colId xmlns:a16="http://schemas.microsoft.com/office/drawing/2014/main" xmlns="" val="3606174523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:a16="http://schemas.microsoft.com/office/drawing/2014/main" xmlns="" val="212187316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№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en-US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ru-RU" sz="1100" baseline="-25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0в</a:t>
                          </a: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см</a:t>
                          </a:r>
                          <a:r>
                            <a:rPr lang="ru-RU" sz="1100" baseline="30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en-US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ru-RU" sz="1100" baseline="-25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</a:t>
                          </a: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см</a:t>
                          </a:r>
                          <a:r>
                            <a:rPr lang="ru-RU" sz="1100" baseline="30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en-US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ru-RU" sz="1100" baseline="-25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вп</a:t>
                          </a: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см</a:t>
                          </a:r>
                          <a:r>
                            <a:rPr lang="ru-RU" sz="1100" baseline="30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en-US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ru-RU" sz="1100" baseline="-25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впср</a:t>
                          </a: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см</a:t>
                          </a:r>
                          <a:r>
                            <a:rPr lang="ru-RU" sz="1100" baseline="30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∆</a:t>
                          </a:r>
                          <a:r>
                            <a:rPr lang="en-US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V</a:t>
                          </a:r>
                          <a:r>
                            <a:rPr lang="ru-RU" sz="1100" baseline="-25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вп</a:t>
                          </a: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см</a:t>
                          </a:r>
                          <a:r>
                            <a:rPr lang="ru-RU" sz="1100" baseline="30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∆</a:t>
                          </a:r>
                          <a:r>
                            <a:rPr lang="en-US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V</a:t>
                          </a:r>
                          <a:r>
                            <a:rPr lang="ru-RU" sz="1100" baseline="-25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впср</a:t>
                          </a: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см</a:t>
                          </a:r>
                          <a:r>
                            <a:rPr lang="ru-RU" sz="1100" baseline="30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ℇ</a:t>
                          </a:r>
                          <a:r>
                            <a:rPr lang="en-US" sz="1100" baseline="-25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100" i="1"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100" i="1">
                                            <a:effectLst/>
                                            <a:latin typeface="Cambria Math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1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V</m:t>
                                        </m:r>
                                      </m:e>
                                      <m:sub>
                                        <m:r>
                                          <a:rPr lang="ru-RU" sz="11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бв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100" i="1">
                                            <a:effectLst/>
                                            <a:latin typeface="Cambria Math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1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V</m:t>
                                        </m:r>
                                      </m:e>
                                      <m:sub>
                                        <m:r>
                                          <a:rPr lang="ru-RU" sz="11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св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lvl="0" inden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  <a:tabLst>
                              <a:tab pos="210629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1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1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V</m:t>
                                        </m:r>
                                      </m:e>
                                      <m:sub>
                                        <m:r>
                                          <a:rPr lang="ru-RU" sz="1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бв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1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V</m:t>
                                        </m:r>
                                      </m:e>
                                      <m:sub>
                                        <m:r>
                                          <a:rPr lang="ru-RU" sz="1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св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%воздуха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3843097028"/>
                      </a:ext>
                    </a:extLst>
                  </a:tr>
                  <a:tr h="306815"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11"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129,8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11"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11"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0,007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0,64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11"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106949684"/>
                      </a:ext>
                    </a:extLst>
                  </a:tr>
                  <a:tr h="105712"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979556555"/>
                      </a:ext>
                    </a:extLst>
                  </a:tr>
                  <a:tr h="0">
                    <a:tc rowSpan="2"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129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77571896"/>
                      </a:ext>
                    </a:extLst>
                  </a:tr>
                  <a:tr h="208096">
                    <a:tc vMerge="1"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0,42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135519927"/>
                      </a:ext>
                    </a:extLst>
                  </a:tr>
                  <a:tr h="3068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129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0,42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359974284"/>
                      </a:ext>
                    </a:extLst>
                  </a:tr>
                  <a:tr h="306815"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131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1,2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0,62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0,38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853587196"/>
                      </a:ext>
                    </a:extLst>
                  </a:tr>
                  <a:tr h="306815"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129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0,42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735661481"/>
                      </a:ext>
                    </a:extLst>
                  </a:tr>
                  <a:tr h="306815"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128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1,8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0,44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366206895"/>
                      </a:ext>
                    </a:extLst>
                  </a:tr>
                  <a:tr h="306815"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131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1,2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0,62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0,38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860519036"/>
                      </a:ext>
                    </a:extLst>
                  </a:tr>
                  <a:tr h="306815"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130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272804323"/>
                      </a:ext>
                    </a:extLst>
                  </a:tr>
                  <a:tr h="222877"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129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0,58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0,42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893480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Таблица 9">
                <a:extLst>
                  <a:ext uri="{FF2B5EF4-FFF2-40B4-BE49-F238E27FC236}">
                    <a16:creationId xmlns:a16="http://schemas.microsoft.com/office/drawing/2014/main" id="{3C2C4026-9C5C-4357-9013-8A0CF5223C9F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269204419"/>
                  </p:ext>
                </p:extLst>
              </p:nvPr>
            </p:nvGraphicFramePr>
            <p:xfrm>
              <a:off x="97885" y="2660946"/>
              <a:ext cx="6589151" cy="32746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7651">
                      <a:extLst>
                        <a:ext uri="{9D8B030D-6E8A-4147-A177-3AD203B41FA5}">
                          <a16:colId xmlns:a16="http://schemas.microsoft.com/office/drawing/2014/main" val="1709945652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3114155349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67380504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2760667808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3182704738"/>
                        </a:ext>
                      </a:extLst>
                    </a:gridCol>
                    <a:gridCol w="530860">
                      <a:extLst>
                        <a:ext uri="{9D8B030D-6E8A-4147-A177-3AD203B41FA5}">
                          <a16:colId xmlns:a16="http://schemas.microsoft.com/office/drawing/2014/main" val="2332142846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2152468636"/>
                        </a:ext>
                      </a:extLst>
                    </a:gridCol>
                    <a:gridCol w="621268">
                      <a:extLst>
                        <a:ext uri="{9D8B030D-6E8A-4147-A177-3AD203B41FA5}">
                          <a16:colId xmlns:a16="http://schemas.microsoft.com/office/drawing/2014/main" val="3980821254"/>
                        </a:ext>
                      </a:extLst>
                    </a:gridCol>
                    <a:gridCol w="656213">
                      <a:extLst>
                        <a:ext uri="{9D8B030D-6E8A-4147-A177-3AD203B41FA5}">
                          <a16:colId xmlns:a16="http://schemas.microsoft.com/office/drawing/2014/main" val="185029796"/>
                        </a:ext>
                      </a:extLst>
                    </a:gridCol>
                    <a:gridCol w="594727">
                      <a:extLst>
                        <a:ext uri="{9D8B030D-6E8A-4147-A177-3AD203B41FA5}">
                          <a16:colId xmlns:a16="http://schemas.microsoft.com/office/drawing/2014/main" val="3606174523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:a16="http://schemas.microsoft.com/office/drawing/2014/main" val="2121873163"/>
                        </a:ext>
                      </a:extLst>
                    </a:gridCol>
                  </a:tblGrid>
                  <a:tr h="502920"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№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en-US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ru-RU" sz="1100" baseline="-25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0в</a:t>
                          </a: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см</a:t>
                          </a:r>
                          <a:r>
                            <a:rPr lang="ru-RU" sz="1100" baseline="30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en-US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ru-RU" sz="1100" baseline="-25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</a:t>
                          </a: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см</a:t>
                          </a:r>
                          <a:r>
                            <a:rPr lang="ru-RU" sz="1100" baseline="30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en-US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ru-RU" sz="1100" baseline="-25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вп</a:t>
                          </a: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см</a:t>
                          </a:r>
                          <a:r>
                            <a:rPr lang="ru-RU" sz="1100" baseline="30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en-US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ru-RU" sz="1100" baseline="-25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впср</a:t>
                          </a: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см</a:t>
                          </a:r>
                          <a:r>
                            <a:rPr lang="ru-RU" sz="1100" baseline="30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∆</a:t>
                          </a:r>
                          <a:r>
                            <a:rPr lang="en-US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V</a:t>
                          </a:r>
                          <a:r>
                            <a:rPr lang="ru-RU" sz="1100" baseline="-25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вп</a:t>
                          </a: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см</a:t>
                          </a:r>
                          <a:r>
                            <a:rPr lang="ru-RU" sz="1100" baseline="30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∆</a:t>
                          </a:r>
                          <a:r>
                            <a:rPr lang="en-US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V</a:t>
                          </a:r>
                          <a:r>
                            <a:rPr lang="ru-RU" sz="1100" baseline="-25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впср</a:t>
                          </a: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см</a:t>
                          </a:r>
                          <a:r>
                            <a:rPr lang="ru-RU" sz="1100" baseline="30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ℇ</a:t>
                          </a:r>
                          <a:r>
                            <a:rPr lang="en-US" sz="1100" baseline="-25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724074" t="-8434" r="-182407" b="-5554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917526" t="-8434" r="-103093" b="-5554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%воздуха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43097028"/>
                      </a:ext>
                    </a:extLst>
                  </a:tr>
                  <a:tr h="306815"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11"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129,8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11"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11"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0,007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0,64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11"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06949684"/>
                      </a:ext>
                    </a:extLst>
                  </a:tr>
                  <a:tr h="167640"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9556555"/>
                      </a:ext>
                    </a:extLst>
                  </a:tr>
                  <a:tr h="25400">
                    <a:tc rowSpan="2"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129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571896"/>
                      </a:ext>
                    </a:extLst>
                  </a:tr>
                  <a:tr h="208096">
                    <a:tc vMerge="1"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0,42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5519927"/>
                      </a:ext>
                    </a:extLst>
                  </a:tr>
                  <a:tr h="3068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129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0,42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9974284"/>
                      </a:ext>
                    </a:extLst>
                  </a:tr>
                  <a:tr h="306815"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131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1,2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0,62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0,38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3587196"/>
                      </a:ext>
                    </a:extLst>
                  </a:tr>
                  <a:tr h="306815"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129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0,42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5661481"/>
                      </a:ext>
                    </a:extLst>
                  </a:tr>
                  <a:tr h="306815"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128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1,8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0,44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6206895"/>
                      </a:ext>
                    </a:extLst>
                  </a:tr>
                  <a:tr h="306815"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131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1,2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0,62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0,38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0519036"/>
                      </a:ext>
                    </a:extLst>
                  </a:tr>
                  <a:tr h="306815"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130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2804323"/>
                      </a:ext>
                    </a:extLst>
                  </a:tr>
                  <a:tr h="222877"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129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0,58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tabLst>
                              <a:tab pos="2106295" algn="l"/>
                            </a:tabLs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0,42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934809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04F5C25-9E30-4AAA-83B3-0C644A990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624" y="3003155"/>
            <a:ext cx="1999876" cy="259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832" y="-290046"/>
            <a:ext cx="7886700" cy="160677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Эксперимент 5. Определение теплопроводности гранулированного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пеноцеолита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330F8F2-F776-4EDF-B99F-FE05AE84E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40" y="898306"/>
            <a:ext cx="4860032" cy="1188210"/>
          </a:xfrm>
        </p:spPr>
        <p:txBody>
          <a:bodyPr>
            <a:noAutofit/>
          </a:bodyPr>
          <a:lstStyle/>
          <a:p>
            <a:r>
              <a:rPr lang="ru-RU" sz="1600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теплопроводность гранулированного </a:t>
            </a:r>
            <a:r>
              <a:rPr lang="ru-RU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пеноцеолита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 и оборудования: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источник постоянного тока В-24, </a:t>
            </a:r>
            <a:r>
              <a:rPr lang="ru-RU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термометр,соединительные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ru-RU" sz="1600" b="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макеты домов №1, №2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>
                <a:extLst>
                  <a:ext uri="{FF2B5EF4-FFF2-40B4-BE49-F238E27FC236}">
                    <a16:creationId xmlns:a16="http://schemas.microsoft.com/office/drawing/2014/main" xmlns="" id="{F3B5A5AF-6A1B-43C0-9B3B-E8ED108AB58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360040" y="2086516"/>
                <a:ext cx="4860032" cy="3142684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КРАТКИЕ ТЕОРЕТИЧЕСКИЕ СВЕДЕНИЯ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Теплопроводностью</a:t>
                </a:r>
                <a:r>
                  <a:rPr lang="ru-RU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называют перенос тепла от более нагретой части тела к менее нагретой.</a:t>
                </a:r>
                <a:endParaRPr lang="ru-RU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Тепловым потоком</a:t>
                </a:r>
                <a:r>
                  <a:rPr lang="ru-RU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(Ф)</a:t>
                </a:r>
                <a:r>
                  <a:rPr lang="ru-RU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величина, равная отношению количества теплоты, переносимого через данную поверхность (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ru-RU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пер), ко времени (</a:t>
                </a:r>
                <a14:m>
                  <m:oMath xmlns:m="http://schemas.openxmlformats.org/officeDocument/2006/math">
                    <m:r>
                      <a:rPr lang="ru-RU" sz="4800" i="1">
                        <a:latin typeface="Cambria Math"/>
                      </a:rPr>
                      <m:t>𝜏</m:t>
                    </m:r>
                  </m:oMath>
                </a14:m>
                <a:r>
                  <a:rPr lang="ru-RU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в течение которого происходил перенос тепла: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4800">
                            <a:latin typeface="Cambria Math"/>
                          </a:rPr>
                          <m:t>КОЛИЧЕСТВОТЕПЛОТЫ, ПЕРЕНОСИМОЕЧЕРЕЗДАННУЮПОВЕРХНОСТЬ</m:t>
                        </m:r>
                      </m:num>
                      <m:den>
                        <m:r>
                          <a:rPr lang="ru-RU" sz="4800">
                            <a:latin typeface="Cambria Math"/>
                          </a:rPr>
                          <m:t>ВРЕМЯПЕРЕНОСАТЕПЛА</m:t>
                        </m:r>
                      </m:den>
                    </m:f>
                  </m:oMath>
                </a14:m>
                <a:r>
                  <a:rPr lang="ru-RU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или                  Ф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Q</m:t>
                        </m:r>
                        <m:r>
                          <a:rPr lang="ru-RU" sz="4800">
                            <a:latin typeface="Cambria Math"/>
                          </a:rPr>
                          <m:t>пер</m:t>
                        </m:r>
                      </m:num>
                      <m:den>
                        <m:r>
                          <a:rPr lang="ru-RU" sz="4800" i="1">
                            <a:latin typeface="Cambria Math"/>
                          </a:rPr>
                          <m:t>𝜏</m:t>
                        </m:r>
                      </m:den>
                    </m:f>
                  </m:oMath>
                </a14:m>
                <a:endParaRPr lang="ru-RU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Единица измерения теплового потока</a:t>
                </a:r>
                <a:r>
                  <a:rPr lang="ru-RU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[Ф]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4800" i="1">
                            <a:latin typeface="Cambria Math"/>
                          </a:rPr>
                          <m:t>[</m:t>
                        </m:r>
                        <m:r>
                          <a:rPr lang="en-US" sz="4800" i="1">
                            <a:latin typeface="Cambria Math"/>
                          </a:rPr>
                          <m:t>𝑄</m:t>
                        </m:r>
                        <m:r>
                          <a:rPr lang="ru-RU" sz="4800" i="1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ru-RU" sz="4800" i="1">
                            <a:latin typeface="Cambria Math"/>
                          </a:rPr>
                          <m:t>[</m:t>
                        </m:r>
                        <m:r>
                          <a:rPr lang="ru-RU" sz="4800" i="1">
                            <a:latin typeface="Cambria Math"/>
                          </a:rPr>
                          <m:t>𝜏</m:t>
                        </m:r>
                        <m:r>
                          <a:rPr lang="ru-RU" sz="4800" i="1">
                            <a:latin typeface="Cambria Math"/>
                          </a:rPr>
                          <m:t>]</m:t>
                        </m:r>
                      </m:den>
                    </m:f>
                  </m:oMath>
                </a14:m>
                <a:r>
                  <a:rPr lang="ru-RU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4800" i="1">
                            <a:latin typeface="Cambria Math"/>
                          </a:rPr>
                          <m:t>Дж</m:t>
                        </m:r>
                      </m:num>
                      <m:den>
                        <m:r>
                          <a:rPr lang="ru-RU" sz="4800" i="1"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Вт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Физический смысл теплового потока</a:t>
                </a:r>
                <a:r>
                  <a:rPr lang="ru-RU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это количество теплоты, переносимое через данную поверхность в единицу времени.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Экспериментально установлено, что в этом случае величина теплового потока равна: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Ф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ӕ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𝑡</m:t>
                        </m:r>
                        <m:r>
                          <a:rPr lang="en-US" sz="4800" i="1">
                            <a:latin typeface="Cambria Math"/>
                          </a:rPr>
                          <m:t>гор−</m:t>
                        </m:r>
                        <m:r>
                          <a:rPr lang="en-US" sz="4800" i="1">
                            <a:latin typeface="Cambria Math"/>
                          </a:rPr>
                          <m:t>𝑡</m:t>
                        </m:r>
                        <m:r>
                          <a:rPr lang="ru-RU" sz="4800" i="1">
                            <a:latin typeface="Cambria Math"/>
                          </a:rPr>
                          <m:t>хол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Единица измерения коэффициента теплопроводности</a:t>
                </a:r>
                <a:r>
                  <a:rPr lang="ru-RU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ru-RU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 формулы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ӕ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4800" i="1">
                            <a:latin typeface="Cambria Math"/>
                          </a:rPr>
                          <m:t>Ф</m:t>
                        </m:r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𝑆</m:t>
                        </m:r>
                        <m:r>
                          <a:rPr lang="ru-RU" sz="4800" i="1">
                            <a:latin typeface="Cambria Math"/>
                          </a:rPr>
                          <m:t>(</m:t>
                        </m:r>
                        <m:r>
                          <a:rPr lang="en-US" sz="4800" i="1">
                            <a:latin typeface="Cambria Math"/>
                          </a:rPr>
                          <m:t>𝑡</m:t>
                        </m:r>
                        <m:r>
                          <a:rPr lang="ru-RU" sz="4800" i="1">
                            <a:latin typeface="Cambria Math"/>
                          </a:rPr>
                          <m:t>гор−</m:t>
                        </m:r>
                        <m:r>
                          <a:rPr lang="en-US" sz="4800" i="1">
                            <a:latin typeface="Cambria Math"/>
                          </a:rPr>
                          <m:t>𝑡</m:t>
                        </m:r>
                        <m:r>
                          <a:rPr lang="ru-RU" sz="4800" i="1">
                            <a:latin typeface="Cambria Math"/>
                          </a:rPr>
                          <m:t>хол)</m:t>
                        </m:r>
                      </m:den>
                    </m:f>
                  </m:oMath>
                </a14:m>
                <a:r>
                  <a:rPr lang="ru-RU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,[ӕ]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ru-RU" sz="4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4800" i="1">
                                <a:latin typeface="Cambria Math"/>
                              </a:rPr>
                              <m:t>Ф</m:t>
                            </m:r>
                          </m:e>
                        </m:d>
                        <m:r>
                          <a:rPr lang="ru-RU" sz="4800" i="1">
                            <a:latin typeface="Cambria Math"/>
                          </a:rPr>
                          <m:t>[</m:t>
                        </m:r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  <m:r>
                          <a:rPr lang="ru-RU" sz="4800" i="1">
                            <a:latin typeface="Cambria Math"/>
                          </a:rPr>
                          <m:t>]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ru-RU" sz="4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𝑆</m:t>
                            </m:r>
                          </m:e>
                        </m:d>
                        <m:r>
                          <a:rPr lang="ru-RU" sz="4800" i="1">
                            <a:latin typeface="Cambria Math"/>
                          </a:rPr>
                          <m:t>[</m:t>
                        </m:r>
                        <m:r>
                          <a:rPr lang="en-US" sz="4800" i="1">
                            <a:latin typeface="Cambria Math"/>
                          </a:rPr>
                          <m:t>𝑡</m:t>
                        </m:r>
                        <m:r>
                          <a:rPr lang="ru-RU" sz="4800" i="1">
                            <a:latin typeface="Cambria Math"/>
                          </a:rPr>
                          <m:t>]</m:t>
                        </m:r>
                      </m:den>
                    </m:f>
                  </m:oMath>
                </a14:m>
                <a:r>
                  <a:rPr lang="ru-RU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4800" i="1">
                            <a:latin typeface="Cambria Math"/>
                          </a:rPr>
                          <m:t>Вт∗м</m:t>
                        </m:r>
                      </m:num>
                      <m:den>
                        <m:sSup>
                          <m:sSupPr>
                            <m:ctrlPr>
                              <a:rPr lang="ru-RU" sz="4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4800" i="1">
                                <a:latin typeface="Cambria Math"/>
                              </a:rPr>
                              <m:t>м</m:t>
                            </m:r>
                          </m:e>
                          <m:sup>
                            <m:r>
                              <a:rPr lang="ru-RU" sz="4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4800" i="1">
                            <a:latin typeface="Cambria Math"/>
                          </a:rPr>
                          <m:t>∗град</m:t>
                        </m:r>
                      </m:den>
                    </m:f>
                  </m:oMath>
                </a14:m>
                <a:r>
                  <a:rPr lang="ru-RU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4800" i="1">
                            <a:latin typeface="Cambria Math"/>
                          </a:rPr>
                          <m:t>Вт</m:t>
                        </m:r>
                      </m:num>
                      <m:den>
                        <m:r>
                          <a:rPr lang="ru-RU" sz="4800" i="1">
                            <a:latin typeface="Cambria Math"/>
                          </a:rPr>
                          <m:t>м∗град</m:t>
                        </m:r>
                      </m:den>
                    </m:f>
                  </m:oMath>
                </a14:m>
                <a:r>
                  <a:rPr lang="ru-RU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Итак, [ӕ] = Вт/ (м * град).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Физический смысл ӕ.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Положим в формуле: 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ru-RU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800" i="1"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sz="4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м,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𝑡</m:t>
                    </m:r>
                    <m:r>
                      <a:rPr lang="ru-RU" sz="4800" i="1">
                        <a:latin typeface="Cambria Math"/>
                      </a:rPr>
                      <m:t>гор−</m:t>
                    </m:r>
                    <m:r>
                      <a:rPr lang="en-US" sz="4800" i="1">
                        <a:latin typeface="Cambria Math"/>
                      </a:rPr>
                      <m:t>𝑡</m:t>
                    </m:r>
                    <m:r>
                      <a:rPr lang="ru-RU" sz="4800" i="1">
                        <a:latin typeface="Cambria Math"/>
                      </a:rPr>
                      <m:t>хол</m:t>
                    </m:r>
                  </m:oMath>
                </a14:m>
                <a:r>
                  <a:rPr lang="ru-RU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</a:t>
                </a:r>
                <a14:m>
                  <m:oMath xmlns:m="http://schemas.openxmlformats.org/officeDocument/2006/math">
                    <m:r>
                      <a:rPr lang="ru-RU" sz="4800" i="1">
                        <a:latin typeface="Cambria Math"/>
                      </a:rPr>
                      <m:t>°</m:t>
                    </m:r>
                  </m:oMath>
                </a14:m>
                <a:r>
                  <a:rPr lang="ru-RU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С,тогда</a:t>
                </a:r>
                <a:r>
                  <a:rPr lang="ru-RU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Ф = ӕ *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800" i="1"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sz="4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4800">
                            <a:latin typeface="Cambria Math"/>
                          </a:rPr>
                          <m:t>1 </m:t>
                        </m:r>
                        <m:r>
                          <a:rPr lang="ru-RU" sz="4800" i="1">
                            <a:latin typeface="Cambria Math"/>
                          </a:rPr>
                          <m:t>°</m:t>
                        </m:r>
                        <m:r>
                          <a:rPr lang="ru-RU" sz="4800">
                            <a:latin typeface="Cambria Math"/>
                          </a:rPr>
                          <m:t>С</m:t>
                        </m:r>
                      </m:num>
                      <m:den>
                        <m:r>
                          <a:rPr lang="ru-RU" sz="4800" i="1">
                            <a:latin typeface="Cambria Math"/>
                          </a:rPr>
                          <m:t>1 м</m:t>
                        </m:r>
                      </m:den>
                    </m:f>
                  </m:oMath>
                </a14:m>
                <a:r>
                  <a:rPr lang="ru-RU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[7,137-139]</a:t>
                </a:r>
              </a:p>
              <a:p>
                <a:pPr marL="0" indent="0">
                  <a:buNone/>
                </a:pPr>
                <a:endParaRPr lang="ru-RU" sz="56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Объект 4">
                <a:extLst>
                  <a:ext uri="{FF2B5EF4-FFF2-40B4-BE49-F238E27FC236}">
                    <a16:creationId xmlns:a16="http://schemas.microsoft.com/office/drawing/2014/main" id="{F3B5A5AF-6A1B-43C0-9B3B-E8ED108AB5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60040" y="2086516"/>
                <a:ext cx="4860032" cy="3142684"/>
              </a:xfrm>
              <a:blipFill>
                <a:blip r:embed="rId2"/>
                <a:stretch>
                  <a:fillRect r="-10289" b="-434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20EDAB-88C7-47B0-B9C8-4FAD9C11D7CC}"/>
              </a:ext>
            </a:extLst>
          </p:cNvPr>
          <p:cNvSpPr txBox="1"/>
          <p:nvPr/>
        </p:nvSpPr>
        <p:spPr>
          <a:xfrm>
            <a:off x="4979498" y="981021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6.Определение теплопроводности гранулированного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пеноцеолита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4D7918D-B4C8-43AA-801E-458508DBF415}"/>
              </a:ext>
            </a:extLst>
          </p:cNvPr>
          <p:cNvSpPr txBox="1"/>
          <p:nvPr/>
        </p:nvSpPr>
        <p:spPr>
          <a:xfrm>
            <a:off x="4869877" y="3123756"/>
            <a:ext cx="4248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3. Скорость нагревания и остывания воздуха внутри экспериментальных макетов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8">
                <a:extLst>
                  <a:ext uri="{FF2B5EF4-FFF2-40B4-BE49-F238E27FC236}">
                    <a16:creationId xmlns:a16="http://schemas.microsoft.com/office/drawing/2014/main" xmlns="" id="{E5054321-9633-4229-B639-7C6950B68B0A}"/>
                  </a:ext>
                </a:extLst>
              </p:cNvPr>
              <p:cNvGraphicFramePr>
                <a:graphicFrameLocks noGrp="1"/>
              </p:cNvGraphicFramePr>
              <p:nvPr>
                <p:ph sz="quarter" idx="4"/>
                <p:extLst>
                  <p:ext uri="{D42A27DB-BD31-4B8C-83A1-F6EECF244321}">
                    <p14:modId xmlns:p14="http://schemas.microsoft.com/office/powerpoint/2010/main" val="2473771649"/>
                  </p:ext>
                </p:extLst>
              </p:nvPr>
            </p:nvGraphicFramePr>
            <p:xfrm>
              <a:off x="4979498" y="1724518"/>
              <a:ext cx="4164498" cy="11539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2722">
                      <a:extLst>
                        <a:ext uri="{9D8B030D-6E8A-4147-A177-3AD203B41FA5}">
                          <a16:colId xmlns:a16="http://schemas.microsoft.com/office/drawing/2014/main" xmlns="" val="714558891"/>
                        </a:ext>
                      </a:extLst>
                    </a:gridCol>
                    <a:gridCol w="462722">
                      <a:extLst>
                        <a:ext uri="{9D8B030D-6E8A-4147-A177-3AD203B41FA5}">
                          <a16:colId xmlns:a16="http://schemas.microsoft.com/office/drawing/2014/main" xmlns="" val="2016179161"/>
                        </a:ext>
                      </a:extLst>
                    </a:gridCol>
                    <a:gridCol w="462722">
                      <a:extLst>
                        <a:ext uri="{9D8B030D-6E8A-4147-A177-3AD203B41FA5}">
                          <a16:colId xmlns:a16="http://schemas.microsoft.com/office/drawing/2014/main" xmlns="" val="364984676"/>
                        </a:ext>
                      </a:extLst>
                    </a:gridCol>
                    <a:gridCol w="462722">
                      <a:extLst>
                        <a:ext uri="{9D8B030D-6E8A-4147-A177-3AD203B41FA5}">
                          <a16:colId xmlns:a16="http://schemas.microsoft.com/office/drawing/2014/main" xmlns="" val="678743749"/>
                        </a:ext>
                      </a:extLst>
                    </a:gridCol>
                    <a:gridCol w="462722">
                      <a:extLst>
                        <a:ext uri="{9D8B030D-6E8A-4147-A177-3AD203B41FA5}">
                          <a16:colId xmlns:a16="http://schemas.microsoft.com/office/drawing/2014/main" xmlns="" val="3543300354"/>
                        </a:ext>
                      </a:extLst>
                    </a:gridCol>
                    <a:gridCol w="462722">
                      <a:extLst>
                        <a:ext uri="{9D8B030D-6E8A-4147-A177-3AD203B41FA5}">
                          <a16:colId xmlns:a16="http://schemas.microsoft.com/office/drawing/2014/main" xmlns="" val="3928655028"/>
                        </a:ext>
                      </a:extLst>
                    </a:gridCol>
                    <a:gridCol w="462722">
                      <a:extLst>
                        <a:ext uri="{9D8B030D-6E8A-4147-A177-3AD203B41FA5}">
                          <a16:colId xmlns:a16="http://schemas.microsoft.com/office/drawing/2014/main" xmlns="" val="4024679860"/>
                        </a:ext>
                      </a:extLst>
                    </a:gridCol>
                    <a:gridCol w="462722">
                      <a:extLst>
                        <a:ext uri="{9D8B030D-6E8A-4147-A177-3AD203B41FA5}">
                          <a16:colId xmlns:a16="http://schemas.microsoft.com/office/drawing/2014/main" xmlns="" val="3814817934"/>
                        </a:ext>
                      </a:extLst>
                    </a:gridCol>
                    <a:gridCol w="462722">
                      <a:extLst>
                        <a:ext uri="{9D8B030D-6E8A-4147-A177-3AD203B41FA5}">
                          <a16:colId xmlns:a16="http://schemas.microsoft.com/office/drawing/2014/main" xmlns="" val="3828312412"/>
                        </a:ext>
                      </a:extLst>
                    </a:gridCol>
                  </a:tblGrid>
                  <a:tr h="480346">
                    <a:tc>
                      <a:txBody>
                        <a:bodyPr/>
                        <a:lstStyle/>
                        <a:p>
                          <a:pPr marR="6350" algn="just">
                            <a:lnSpc>
                              <a:spcPts val="117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№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69215">
                            <a:lnSpc>
                              <a:spcPts val="117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№</a:t>
                          </a:r>
                        </a:p>
                        <a:p>
                          <a:pPr marL="69215">
                            <a:lnSpc>
                              <a:spcPts val="117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макета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67945">
                            <a:lnSpc>
                              <a:spcPts val="117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en-US" sz="7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возд</a:t>
                          </a:r>
                          <a:r>
                            <a:rPr lang="en-US" sz="7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ru-RU" sz="7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ru-RU" sz="700" spc="1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11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</a:t>
                          </a:r>
                          <a:endParaRPr lang="ru-RU" sz="1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69215">
                            <a:lnSpc>
                              <a:spcPts val="117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τ</a:t>
                          </a:r>
                          <a:r>
                            <a:rPr lang="en-US" sz="7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ru-RU" sz="7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мин</a:t>
                          </a:r>
                          <a:endParaRPr lang="ru-RU" sz="1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69215">
                            <a:lnSpc>
                              <a:spcPts val="117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en-US" sz="1100" spc="-9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7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</a:t>
                          </a:r>
                          <a:r>
                            <a:rPr lang="en-US" sz="700" spc="-5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11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</a:t>
                          </a:r>
                          <a:endParaRPr lang="ru-RU" sz="1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67310">
                            <a:lnSpc>
                              <a:spcPts val="117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τ</a:t>
                          </a:r>
                          <a:r>
                            <a:rPr lang="ru-RU" sz="11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мин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68580">
                            <a:lnSpc>
                              <a:spcPts val="117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∆</a:t>
                          </a:r>
                          <a:r>
                            <a:rPr lang="en-US" sz="11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τ</a:t>
                          </a:r>
                          <a:r>
                            <a:rPr lang="en-US" sz="7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1,мин</a:t>
                          </a:r>
                          <a:endParaRPr lang="ru-RU" sz="1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67310">
                            <a:lnSpc>
                              <a:spcPts val="117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en-US" sz="1100" spc="-9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7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</a:t>
                          </a:r>
                          <a:r>
                            <a:rPr lang="en-US" sz="700" spc="-5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11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</a:t>
                          </a:r>
                          <a:endParaRPr lang="ru-RU" sz="1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67945">
                            <a:lnSpc>
                              <a:spcPts val="117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∆</a:t>
                          </a:r>
                          <a:r>
                            <a:rPr lang="en-US" sz="11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τ</a:t>
                          </a:r>
                          <a:r>
                            <a:rPr lang="en-US" sz="7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 </a:t>
                          </a:r>
                          <a:r>
                            <a:rPr lang="en-US" sz="7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мин</a:t>
                          </a:r>
                          <a:endParaRPr lang="ru-RU" sz="1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xmlns="" val="1463412756"/>
                      </a:ext>
                    </a:extLst>
                  </a:tr>
                  <a:tr h="372823">
                    <a:tc>
                      <a:txBody>
                        <a:bodyPr/>
                        <a:lstStyle/>
                        <a:p>
                          <a:pPr marR="70485" algn="ctr">
                            <a:lnSpc>
                              <a:spcPts val="117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17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№1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67945">
                            <a:lnSpc>
                              <a:spcPts val="117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69215">
                            <a:lnSpc>
                              <a:spcPts val="117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15:2</a:t>
                          </a: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69215">
                            <a:lnSpc>
                              <a:spcPts val="117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67310">
                            <a:lnSpc>
                              <a:spcPts val="117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15:24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68580">
                            <a:lnSpc>
                              <a:spcPts val="117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67310">
                            <a:lnSpc>
                              <a:spcPts val="117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67945">
                            <a:lnSpc>
                              <a:spcPts val="117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xmlns="" val="1333945130"/>
                      </a:ext>
                    </a:extLst>
                  </a:tr>
                  <a:tr h="300734">
                    <a:tc>
                      <a:txBody>
                        <a:bodyPr/>
                        <a:lstStyle/>
                        <a:p>
                          <a:pPr marR="70485" algn="ctr">
                            <a:lnSpc>
                              <a:spcPts val="116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16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№2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67945">
                            <a:lnSpc>
                              <a:spcPts val="116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69215">
                            <a:lnSpc>
                              <a:spcPts val="116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5:22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69215">
                            <a:lnSpc>
                              <a:spcPts val="116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67310">
                            <a:lnSpc>
                              <a:spcPts val="116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5:49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68580">
                            <a:lnSpc>
                              <a:spcPts val="116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67310">
                            <a:lnSpc>
                              <a:spcPts val="116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67945">
                            <a:lnSpc>
                              <a:spcPts val="116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65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xmlns="" val="21825128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8">
                <a:extLst>
                  <a:ext uri="{FF2B5EF4-FFF2-40B4-BE49-F238E27FC236}">
                    <a16:creationId xmlns:a16="http://schemas.microsoft.com/office/drawing/2014/main" id="{E5054321-9633-4229-B639-7C6950B68B0A}"/>
                  </a:ext>
                </a:extLst>
              </p:cNvPr>
              <p:cNvGraphicFramePr>
                <a:graphicFrameLocks noGrp="1"/>
              </p:cNvGraphicFramePr>
              <p:nvPr>
                <p:ph sz="quarter" idx="4"/>
                <p:extLst>
                  <p:ext uri="{D42A27DB-BD31-4B8C-83A1-F6EECF244321}">
                    <p14:modId xmlns:p14="http://schemas.microsoft.com/office/powerpoint/2010/main" val="2473771649"/>
                  </p:ext>
                </p:extLst>
              </p:nvPr>
            </p:nvGraphicFramePr>
            <p:xfrm>
              <a:off x="4979498" y="1724518"/>
              <a:ext cx="4164498" cy="11539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2722">
                      <a:extLst>
                        <a:ext uri="{9D8B030D-6E8A-4147-A177-3AD203B41FA5}">
                          <a16:colId xmlns:a16="http://schemas.microsoft.com/office/drawing/2014/main" val="714558891"/>
                        </a:ext>
                      </a:extLst>
                    </a:gridCol>
                    <a:gridCol w="462722">
                      <a:extLst>
                        <a:ext uri="{9D8B030D-6E8A-4147-A177-3AD203B41FA5}">
                          <a16:colId xmlns:a16="http://schemas.microsoft.com/office/drawing/2014/main" val="2016179161"/>
                        </a:ext>
                      </a:extLst>
                    </a:gridCol>
                    <a:gridCol w="462722">
                      <a:extLst>
                        <a:ext uri="{9D8B030D-6E8A-4147-A177-3AD203B41FA5}">
                          <a16:colId xmlns:a16="http://schemas.microsoft.com/office/drawing/2014/main" val="364984676"/>
                        </a:ext>
                      </a:extLst>
                    </a:gridCol>
                    <a:gridCol w="462722">
                      <a:extLst>
                        <a:ext uri="{9D8B030D-6E8A-4147-A177-3AD203B41FA5}">
                          <a16:colId xmlns:a16="http://schemas.microsoft.com/office/drawing/2014/main" val="678743749"/>
                        </a:ext>
                      </a:extLst>
                    </a:gridCol>
                    <a:gridCol w="462722">
                      <a:extLst>
                        <a:ext uri="{9D8B030D-6E8A-4147-A177-3AD203B41FA5}">
                          <a16:colId xmlns:a16="http://schemas.microsoft.com/office/drawing/2014/main" val="3543300354"/>
                        </a:ext>
                      </a:extLst>
                    </a:gridCol>
                    <a:gridCol w="462722">
                      <a:extLst>
                        <a:ext uri="{9D8B030D-6E8A-4147-A177-3AD203B41FA5}">
                          <a16:colId xmlns:a16="http://schemas.microsoft.com/office/drawing/2014/main" val="3928655028"/>
                        </a:ext>
                      </a:extLst>
                    </a:gridCol>
                    <a:gridCol w="462722">
                      <a:extLst>
                        <a:ext uri="{9D8B030D-6E8A-4147-A177-3AD203B41FA5}">
                          <a16:colId xmlns:a16="http://schemas.microsoft.com/office/drawing/2014/main" val="4024679860"/>
                        </a:ext>
                      </a:extLst>
                    </a:gridCol>
                    <a:gridCol w="462722">
                      <a:extLst>
                        <a:ext uri="{9D8B030D-6E8A-4147-A177-3AD203B41FA5}">
                          <a16:colId xmlns:a16="http://schemas.microsoft.com/office/drawing/2014/main" val="3814817934"/>
                        </a:ext>
                      </a:extLst>
                    </a:gridCol>
                    <a:gridCol w="462722">
                      <a:extLst>
                        <a:ext uri="{9D8B030D-6E8A-4147-A177-3AD203B41FA5}">
                          <a16:colId xmlns:a16="http://schemas.microsoft.com/office/drawing/2014/main" val="3828312412"/>
                        </a:ext>
                      </a:extLst>
                    </a:gridCol>
                  </a:tblGrid>
                  <a:tr h="480346">
                    <a:tc>
                      <a:txBody>
                        <a:bodyPr/>
                        <a:lstStyle/>
                        <a:p>
                          <a:pPr marR="6350" algn="just">
                            <a:lnSpc>
                              <a:spcPts val="117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№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69215">
                            <a:lnSpc>
                              <a:spcPts val="117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№</a:t>
                          </a:r>
                        </a:p>
                        <a:p>
                          <a:pPr marL="69215">
                            <a:lnSpc>
                              <a:spcPts val="117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макета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blipFill>
                          <a:blip r:embed="rId3"/>
                          <a:stretch>
                            <a:fillRect l="-201316" t="-11250" r="-606579" b="-14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69215">
                            <a:lnSpc>
                              <a:spcPts val="117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τ</a:t>
                          </a:r>
                          <a:r>
                            <a:rPr lang="en-US" sz="7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ru-RU" sz="7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мин</a:t>
                          </a:r>
                          <a:endParaRPr lang="ru-RU" sz="1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blipFill>
                          <a:blip r:embed="rId3"/>
                          <a:stretch>
                            <a:fillRect l="-401316" t="-11250" r="-406579" b="-14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67310">
                            <a:lnSpc>
                              <a:spcPts val="117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τ</a:t>
                          </a:r>
                          <a:r>
                            <a:rPr lang="ru-RU" sz="11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мин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68580">
                            <a:lnSpc>
                              <a:spcPts val="117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∆</a:t>
                          </a:r>
                          <a:r>
                            <a:rPr lang="en-US" sz="11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τ</a:t>
                          </a:r>
                          <a:r>
                            <a:rPr lang="en-US" sz="7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1,мин</a:t>
                          </a:r>
                          <a:endParaRPr lang="ru-RU" sz="1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blipFill>
                          <a:blip r:embed="rId3"/>
                          <a:stretch>
                            <a:fillRect l="-701316" t="-11250" r="-106579" b="-14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67945">
                            <a:lnSpc>
                              <a:spcPts val="117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∆</a:t>
                          </a:r>
                          <a:r>
                            <a:rPr lang="en-US" sz="11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τ</a:t>
                          </a:r>
                          <a:r>
                            <a:rPr lang="en-US" sz="7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 </a:t>
                          </a:r>
                          <a:r>
                            <a:rPr lang="en-US" sz="7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мин</a:t>
                          </a:r>
                          <a:endParaRPr lang="ru-RU" sz="1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63412756"/>
                      </a:ext>
                    </a:extLst>
                  </a:tr>
                  <a:tr h="372823">
                    <a:tc>
                      <a:txBody>
                        <a:bodyPr/>
                        <a:lstStyle/>
                        <a:p>
                          <a:pPr marR="70485" algn="ctr">
                            <a:lnSpc>
                              <a:spcPts val="117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17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№1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67945">
                            <a:lnSpc>
                              <a:spcPts val="117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69215">
                            <a:lnSpc>
                              <a:spcPts val="117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15:2</a:t>
                          </a: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69215">
                            <a:lnSpc>
                              <a:spcPts val="117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67310">
                            <a:lnSpc>
                              <a:spcPts val="117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15:24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68580">
                            <a:lnSpc>
                              <a:spcPts val="117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67310">
                            <a:lnSpc>
                              <a:spcPts val="117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67945">
                            <a:lnSpc>
                              <a:spcPts val="117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333945130"/>
                      </a:ext>
                    </a:extLst>
                  </a:tr>
                  <a:tr h="300734">
                    <a:tc>
                      <a:txBody>
                        <a:bodyPr/>
                        <a:lstStyle/>
                        <a:p>
                          <a:pPr marR="70485" algn="ctr">
                            <a:lnSpc>
                              <a:spcPts val="116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16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№2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67945">
                            <a:lnSpc>
                              <a:spcPts val="116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69215">
                            <a:lnSpc>
                              <a:spcPts val="116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5:22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69215">
                            <a:lnSpc>
                              <a:spcPts val="116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67310">
                            <a:lnSpc>
                              <a:spcPts val="116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5:49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68580">
                            <a:lnSpc>
                              <a:spcPts val="116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67310">
                            <a:lnSpc>
                              <a:spcPts val="116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ru-RU" sz="11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67945">
                            <a:lnSpc>
                              <a:spcPts val="116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65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218251286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92CAC3B4-0967-4E63-80D0-C4F81A9B7D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255780"/>
              </p:ext>
            </p:extLst>
          </p:nvPr>
        </p:nvGraphicFramePr>
        <p:xfrm>
          <a:off x="5148910" y="3870961"/>
          <a:ext cx="3690402" cy="2133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92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F3B5A5AF-6A1B-43C0-9B3B-E8ED108AB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040" y="2086516"/>
            <a:ext cx="4860032" cy="4103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5600" dirty="0"/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xmlns="" id="{649A37AF-F9D1-4CF2-AD80-CDE5B4BFD7F5}"/>
                  </a:ext>
                </a:extLst>
              </p:cNvPr>
              <p:cNvSpPr/>
              <p:nvPr/>
            </p:nvSpPr>
            <p:spPr>
              <a:xfrm>
                <a:off x="179512" y="420419"/>
                <a:ext cx="5412562" cy="3285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пер1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=А=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ru-RU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𝑡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</a:rPr>
                          <m:t>R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36 В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i="1">
                            <a:latin typeface="Cambria Math"/>
                          </a:rPr>
                          <m:t>2 Ом</m:t>
                        </m:r>
                      </m:den>
                    </m:f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*1200 с=21600 Дж          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пер2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=А=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ru-RU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𝑡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</a:rPr>
                          <m:t>R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=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36 В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i="1">
                            <a:latin typeface="Cambria Math"/>
                          </a:rPr>
                          <m:t>2 Ом</m:t>
                        </m:r>
                      </m:den>
                    </m:f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*1620 с=29160 Дж     </a:t>
                </a:r>
              </a:p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Ф</a:t>
                </a:r>
                <a:r>
                  <a:rPr lang="ru-R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пер1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/>
                              </a:rPr>
                              <m:t>τ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i="1">
                        <a:latin typeface="Cambria Math"/>
                      </a:rPr>
                      <m:t> 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21600 Дж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1200 с</m:t>
                        </m:r>
                      </m:den>
                    </m:f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=18 Вт</a:t>
                </a: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Ф</a:t>
                </a:r>
                <a:r>
                  <a:rPr lang="ru-R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пер2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/>
                              </a:rPr>
                              <m:t>τ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ru-RU" i="1">
                        <a:latin typeface="Cambria Math"/>
                      </a:rPr>
                      <m:t> 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29160 Дж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1620 с</m:t>
                        </m:r>
                      </m:den>
                    </m:f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=18 Вт    </a:t>
                </a: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æ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Ф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𝑆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ru-RU" i="1">
                                <a:latin typeface="Cambria Math"/>
                              </a:rPr>
                              <m:t>гор−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ru-RU" i="1">
                                <a:latin typeface="Cambria Math"/>
                              </a:rPr>
                              <m:t>хол</m:t>
                            </m:r>
                          </m:e>
                        </m:d>
                      </m:den>
                    </m:f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18Вт∗0,035 м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0,60858 </m:t>
                        </m:r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м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∗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/>
                              </a:rPr>
                              <m:t>40−29</m:t>
                            </m:r>
                          </m:e>
                        </m:d>
                        <m:r>
                          <a:rPr lang="ru-RU" i="1">
                            <a:latin typeface="Cambria Math"/>
                          </a:rPr>
                          <m:t>˚</m:t>
                        </m:r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≈0,09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Вт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м˚С</m:t>
                        </m:r>
                      </m:den>
                    </m:f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æ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Ф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𝑆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ru-RU" i="1">
                                <a:latin typeface="Cambria Math"/>
                              </a:rPr>
                              <m:t>гор−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ru-RU" i="1">
                                <a:latin typeface="Cambria Math"/>
                              </a:rPr>
                              <m:t>хол</m:t>
                            </m:r>
                          </m:e>
                        </m:d>
                      </m:den>
                    </m:f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18 Вт∗0,035 м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0,60858 </m:t>
                        </m:r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м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∗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/>
                              </a:rPr>
                              <m:t>40−29</m:t>
                            </m:r>
                          </m:e>
                        </m:d>
                        <m:r>
                          <a:rPr lang="ru-RU" i="1">
                            <a:latin typeface="Cambria Math"/>
                          </a:rPr>
                          <m:t>˚</m:t>
                        </m:r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≈0,09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Вт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м˚С</m:t>
                        </m:r>
                      </m:den>
                    </m:f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649A37AF-F9D1-4CF2-AD80-CDE5B4BFD7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20419"/>
                <a:ext cx="5412562" cy="32855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12C5FA69-89E1-4E04-83A4-23F3BA2BE8B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74233" y="548680"/>
            <a:ext cx="3371971" cy="247371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1C57B44-ACB6-4B63-B0FA-F851E851B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233" y="3835610"/>
            <a:ext cx="3371971" cy="23540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F7F324DD-D6CF-424B-A4B3-3A0D06C299DB}"/>
                  </a:ext>
                </a:extLst>
              </p:cNvPr>
              <p:cNvSpPr/>
              <p:nvPr/>
            </p:nvSpPr>
            <p:spPr>
              <a:xfrm>
                <a:off x="168471" y="4290644"/>
                <a:ext cx="4860032" cy="1443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u="sng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Вывод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Теплопроводность экспериментального макета с гранулированным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пеноцеолитом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составила 0,09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Вт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м˚С</m:t>
                        </m:r>
                      </m:den>
                    </m:f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 по табл. данным 0,09-0,12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Вт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м˚С</m:t>
                        </m:r>
                      </m:den>
                    </m:f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 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F7F324DD-D6CF-424B-A4B3-3A0D06C299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71" y="4290644"/>
                <a:ext cx="4860032" cy="1443985"/>
              </a:xfrm>
              <a:prstGeom prst="rect">
                <a:avLst/>
              </a:prstGeom>
              <a:blipFill>
                <a:blip r:embed="rId5"/>
                <a:stretch>
                  <a:fillRect l="-1129" t="-2532" r="-1129" b="-16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87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832" y="-290046"/>
            <a:ext cx="7886700" cy="160677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Эксперимент 6. Исследование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водопоглощения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330F8F2-F776-4EDF-B99F-FE05AE84E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987161"/>
            <a:ext cx="3873169" cy="1378566"/>
          </a:xfrm>
        </p:spPr>
        <p:txBody>
          <a:bodyPr>
            <a:normAutofit fontScale="25000" lnSpcReduction="20000"/>
          </a:bodyPr>
          <a:lstStyle/>
          <a:p>
            <a:endParaRPr lang="ru-RU" sz="2500" b="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500" b="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b="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7200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7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исследование </a:t>
            </a:r>
            <a:r>
              <a:rPr lang="ru-RU" sz="7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водопоглощения</a:t>
            </a:r>
            <a:r>
              <a:rPr lang="ru-RU" sz="7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гранулированного </a:t>
            </a:r>
            <a:r>
              <a:rPr lang="ru-RU" sz="7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пеноцеолита</a:t>
            </a:r>
            <a:endParaRPr lang="ru-RU" sz="7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b="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оборудование:</a:t>
            </a:r>
            <a:r>
              <a:rPr lang="ru-RU" sz="7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весы, мерный цилиндр, сосуды с водой, образцы гранулированного </a:t>
            </a:r>
            <a:r>
              <a:rPr lang="ru-RU" sz="7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пеноцеолита</a:t>
            </a:r>
            <a:endParaRPr lang="ru-RU" sz="7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F3B5A5AF-6A1B-43C0-9B3B-E8ED108AB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24689" y="829692"/>
            <a:ext cx="4860032" cy="2195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КРАТКИЕ ТЕОРЕТИЧЕСКИЕ СВЕДЕНИЯ</a:t>
            </a:r>
          </a:p>
          <a:p>
            <a:pPr>
              <a:buNone/>
            </a:pP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i="1" dirty="0" err="1">
                <a:latin typeface="Times New Roman" pitchFamily="18" charset="0"/>
                <a:cs typeface="Times New Roman" pitchFamily="18" charset="0"/>
              </a:rPr>
              <a:t>Водопоглощение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–способность материала впитывать и удерживать воду. Характеризуется оно количеством воды ,поглощаемой сухим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материалом.Водопоглощение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(%) вычисляют по формулам: </a:t>
            </a:r>
          </a:p>
          <a:p>
            <a:pPr>
              <a:buNone/>
            </a:pP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Wm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 *100% (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водопоглощение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по массе)   (6) </a:t>
            </a:r>
          </a:p>
          <a:p>
            <a:pPr>
              <a:buNone/>
            </a:pP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Wv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200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 *100 %(объемное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водопоглощение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  (7)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масса материала в насыщенном водой состоянии, кг; </a:t>
            </a:r>
          </a:p>
          <a:p>
            <a:pPr>
              <a:buNone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–масса материала в сухом состоянии, кг;</a:t>
            </a:r>
          </a:p>
          <a:p>
            <a:pPr>
              <a:buNone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–объем материала в естественном состоянии, м3.</a:t>
            </a: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5600" dirty="0"/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20EDAB-88C7-47B0-B9C8-4FAD9C11D7CC}"/>
              </a:ext>
            </a:extLst>
          </p:cNvPr>
          <p:cNvSpPr txBox="1"/>
          <p:nvPr/>
        </p:nvSpPr>
        <p:spPr>
          <a:xfrm>
            <a:off x="5292080" y="898306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4D7918D-B4C8-43AA-801E-458508DBF415}"/>
              </a:ext>
            </a:extLst>
          </p:cNvPr>
          <p:cNvSpPr txBox="1"/>
          <p:nvPr/>
        </p:nvSpPr>
        <p:spPr>
          <a:xfrm>
            <a:off x="1388385" y="3215066"/>
            <a:ext cx="5472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7. Определение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водопоглощения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986690"/>
              </p:ext>
            </p:extLst>
          </p:nvPr>
        </p:nvGraphicFramePr>
        <p:xfrm>
          <a:off x="271151" y="3642934"/>
          <a:ext cx="8352928" cy="2918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3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42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56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13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28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85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569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6923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44972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Образец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Помещение образцов в воду, 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Осадки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сух</a:t>
                      </a:r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</a:t>
                      </a:r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w,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ru-RU" sz="1350" b="1" kern="1200" baseline="-250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</a:t>
                      </a:r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609">
                <a:tc>
                  <a:txBody>
                    <a:bodyPr/>
                    <a:lstStyle/>
                    <a:p>
                      <a:pPr marL="69850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№1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,8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16,6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10">
                  <a:txBody>
                    <a:bodyPr/>
                    <a:lstStyle/>
                    <a:p>
                      <a:pPr marL="67945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945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945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945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945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945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841">
                <a:tc>
                  <a:txBody>
                    <a:bodyPr/>
                    <a:lstStyle/>
                    <a:p>
                      <a:pPr marL="69850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№2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18,1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2841">
                <a:tc>
                  <a:txBody>
                    <a:bodyPr/>
                    <a:lstStyle/>
                    <a:p>
                      <a:pPr marL="69850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№3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2841">
                <a:tc>
                  <a:txBody>
                    <a:bodyPr/>
                    <a:lstStyle/>
                    <a:p>
                      <a:pPr marL="69850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№4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5605">
                <a:tc>
                  <a:txBody>
                    <a:bodyPr/>
                    <a:lstStyle/>
                    <a:p>
                      <a:pPr marL="69850" algn="ctr">
                        <a:lnSpc>
                          <a:spcPts val="104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№5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ts val="104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4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4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4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4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2841">
                <a:tc>
                  <a:txBody>
                    <a:bodyPr/>
                    <a:lstStyle/>
                    <a:p>
                      <a:pPr marL="69850" 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№6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1.8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22,2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2841">
                <a:tc>
                  <a:txBody>
                    <a:bodyPr/>
                    <a:lstStyle/>
                    <a:p>
                      <a:pPr marL="69850" 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№7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38,4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2841">
                <a:tc>
                  <a:txBody>
                    <a:bodyPr/>
                    <a:lstStyle/>
                    <a:p>
                      <a:pPr marL="69850" 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№8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41,6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4165">
                <a:tc>
                  <a:txBody>
                    <a:bodyPr/>
                    <a:lstStyle/>
                    <a:p>
                      <a:pPr marL="69850" 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№9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4165">
                <a:tc>
                  <a:txBody>
                    <a:bodyPr/>
                    <a:lstStyle/>
                    <a:p>
                      <a:pPr marL="69850" 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№10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08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4342719"/>
                  </p:ext>
                </p:extLst>
              </p:nvPr>
            </p:nvGraphicFramePr>
            <p:xfrm>
              <a:off x="251520" y="434675"/>
              <a:ext cx="9793087" cy="198621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8591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603588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3603588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49538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W</a:t>
                          </a:r>
                          <a:r>
                            <a:rPr lang="ru-RU" sz="1800" baseline="-25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</a:t>
                          </a:r>
                          <a:r>
                            <a:rPr lang="ru-RU" sz="1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sah-RU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,1</m:t>
                                  </m:r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−1,8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1,8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×100%=16,6%</a:t>
                          </a:r>
                          <a:endParaRPr lang="ru-RU" sz="18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      </a:t>
                          </a:r>
                          <a:r>
                            <a:rPr lang="en-US" sz="1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W</a:t>
                          </a:r>
                          <a:r>
                            <a:rPr lang="ru-RU" sz="1800" baseline="-25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4</a:t>
                          </a:r>
                          <a:r>
                            <a:rPr lang="ru-RU" sz="1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1,6−1,1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1,1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×100%=45%</a:t>
                          </a:r>
                          <a:endParaRPr lang="ru-RU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W</a:t>
                          </a:r>
                          <a:r>
                            <a:rPr lang="ru-RU" sz="1800" baseline="-25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8</a:t>
                          </a:r>
                          <a:r>
                            <a:rPr lang="ru-RU" sz="1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1,7−1,2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1,2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×100%=41,6%</a:t>
                          </a:r>
                          <a:endParaRPr lang="ru-RU" sz="18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9538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W</a:t>
                          </a:r>
                          <a:r>
                            <a:rPr lang="ru-RU" sz="1800" baseline="-25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</a:t>
                          </a:r>
                          <a:r>
                            <a:rPr lang="ru-RU" sz="1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sah-RU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,6</m:t>
                                  </m:r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−2,2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2,2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×100%=18,1%</a:t>
                          </a:r>
                          <a:endParaRPr lang="ru-RU" sz="18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      </a:t>
                          </a:r>
                          <a:r>
                            <a:rPr lang="en-US" sz="1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W</a:t>
                          </a:r>
                          <a:r>
                            <a:rPr lang="ru-RU" sz="1800" baseline="-25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</a:t>
                          </a:r>
                          <a:r>
                            <a:rPr lang="ru-RU" sz="1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1,8−1,2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1,2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×100%=50%</a:t>
                          </a:r>
                          <a:endParaRPr lang="ru-RU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W</a:t>
                          </a:r>
                          <a:r>
                            <a:rPr lang="ru-RU" sz="1800" baseline="-25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9</a:t>
                          </a:r>
                          <a:r>
                            <a:rPr lang="ru-RU" sz="1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  <m:r>
                                    <a:rPr lang="sah-RU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,</m:t>
                                  </m:r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7−1,1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1,1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×100%=54%</a:t>
                          </a:r>
                          <a:endParaRPr lang="ru-RU" sz="18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5000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W</a:t>
                          </a:r>
                          <a:r>
                            <a:rPr lang="ru-RU" sz="1800" baseline="-25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3</a:t>
                          </a:r>
                          <a:r>
                            <a:rPr lang="ru-RU" sz="1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1,5−1,2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1,2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×100%=25%</a:t>
                          </a:r>
                          <a:endParaRPr lang="ru-RU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      </a:t>
                          </a:r>
                          <a:r>
                            <a:rPr lang="en-US" sz="1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W</a:t>
                          </a:r>
                          <a:r>
                            <a:rPr lang="ru-RU" sz="1800" baseline="-25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6</a:t>
                          </a:r>
                          <a:r>
                            <a:rPr lang="ru-RU" sz="1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sah-RU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,4</m:t>
                                  </m:r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−1,8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1,8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×100%=22,2%</a:t>
                          </a:r>
                          <a:endParaRPr lang="ru-RU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W</a:t>
                          </a:r>
                          <a:r>
                            <a:rPr lang="ru-RU" sz="1800" baseline="-25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10</a:t>
                          </a:r>
                          <a:r>
                            <a:rPr lang="ru-RU" sz="1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1,7−1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×100%=70%</a:t>
                          </a:r>
                          <a:endParaRPr lang="ru-RU" sz="18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49538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18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      </a:t>
                          </a:r>
                          <a:r>
                            <a:rPr lang="en-US" sz="1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W</a:t>
                          </a:r>
                          <a:r>
                            <a:rPr lang="ru-RU" sz="1800" baseline="-25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7</a:t>
                          </a:r>
                          <a:r>
                            <a:rPr lang="ru-RU" sz="1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1,8−1,3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1,3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×100%=38,4%</a:t>
                          </a:r>
                          <a:endParaRPr lang="ru-RU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4342719"/>
                  </p:ext>
                </p:extLst>
              </p:nvPr>
            </p:nvGraphicFramePr>
            <p:xfrm>
              <a:off x="251520" y="434675"/>
              <a:ext cx="9793087" cy="198621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859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035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035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9538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r="-279009" b="-306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l="-71622" r="-99831" b="-306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l="-171912" b="-3060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538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t="-101235" r="-279009" b="-2098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l="-71622" t="-101235" r="-99831" b="-2098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l="-171912" t="-101235" b="-2098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007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t="-198780" r="-279009" b="-1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l="-71622" t="-198780" r="-99831" b="-1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l="-171912" t="-198780" b="-1073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538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18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l="-71622" t="-298780" r="-99831" b="-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Прямоугольник 10"/>
          <p:cNvSpPr/>
          <p:nvPr/>
        </p:nvSpPr>
        <p:spPr>
          <a:xfrm>
            <a:off x="395536" y="3421449"/>
            <a:ext cx="5184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результатам </a:t>
            </a:r>
            <a:r>
              <a:rPr lang="sah-RU" dirty="0">
                <a:latin typeface="Times New Roman" pitchFamily="18" charset="0"/>
                <a:cs typeface="Times New Roman" pitchFamily="18" charset="0"/>
              </a:rPr>
              <a:t>проведенного эксперимента у образца 10 самый высокий процент водопоглощения 70%. У образцов 1 и 2 самый низкий процент водопоглощения 16,6% и 18,1%. Среднее значение водопоглощения составило 38% (по табличным данным (13,2-15,2 %).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59931"/>
            <a:ext cx="3062341" cy="33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54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0FF235-49A0-45C9-B5FB-3B18D5AF7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158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43B8C61-8A09-4548-AC46-6994D3D9D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11" y="3655363"/>
            <a:ext cx="3460980" cy="189915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D729AE7-7646-44D5-A9A2-F26619AAC0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98" y="951599"/>
            <a:ext cx="3595368" cy="49256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BE36E99-F6E9-4738-ABFB-434D6EC8EF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11" y="931852"/>
            <a:ext cx="3455714" cy="23143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FA2DDB9-5017-4901-81E9-94F488847DE3}"/>
              </a:ext>
            </a:extLst>
          </p:cNvPr>
          <p:cNvSpPr txBox="1"/>
          <p:nvPr/>
        </p:nvSpPr>
        <p:spPr>
          <a:xfrm rot="10800000" flipH="1" flipV="1">
            <a:off x="626452" y="6320257"/>
            <a:ext cx="8194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Рис.1. Карта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Сунтарского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улуса                                                               Рис.2. Дороги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Сунтарского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улуса</a:t>
            </a:r>
          </a:p>
        </p:txBody>
      </p:sp>
    </p:spTree>
    <p:extLst>
      <p:ext uri="{BB962C8B-B14F-4D97-AF65-F5344CB8AC3E}">
        <p14:creationId xmlns:p14="http://schemas.microsoft.com/office/powerpoint/2010/main" val="164031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832" y="-290046"/>
            <a:ext cx="7886700" cy="160677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Эксперимент 7. Исследование морозостойкости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330F8F2-F776-4EDF-B99F-FE05AE84E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158" y="898306"/>
            <a:ext cx="4862914" cy="1387686"/>
          </a:xfrm>
        </p:spPr>
        <p:txBody>
          <a:bodyPr>
            <a:normAutofit fontScale="25000" lnSpcReduction="20000"/>
          </a:bodyPr>
          <a:lstStyle/>
          <a:p>
            <a:endParaRPr lang="ru-RU" sz="7200" b="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7200" b="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7200" b="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7200" b="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7200" b="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7200" b="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b="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7200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7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исследование морозостойкости гранулированного </a:t>
            </a:r>
            <a:r>
              <a:rPr lang="ru-RU" sz="7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пеноцеолита</a:t>
            </a:r>
            <a:endParaRPr lang="ru-RU" sz="7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b="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оборудование: </a:t>
            </a:r>
            <a:r>
              <a:rPr lang="ru-RU" sz="7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гранулированного </a:t>
            </a:r>
            <a:r>
              <a:rPr lang="ru-RU" sz="7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пеноцеолита</a:t>
            </a:r>
            <a:r>
              <a:rPr lang="ru-RU" sz="7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измерительный цилиндр, сосуды с водой </a:t>
            </a:r>
          </a:p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F3B5A5AF-6A1B-43C0-9B3B-E8ED108AB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040" y="2428868"/>
            <a:ext cx="4860032" cy="414340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Помещение исследуемого материала в сосуд с водой в течение одного часа;</a:t>
            </a:r>
          </a:p>
          <a:p>
            <a:pPr lvl="0"/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Вынимание материала из воды; </a:t>
            </a:r>
          </a:p>
          <a:p>
            <a:pPr lvl="0"/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Замораживание материала в течение одного часа; </a:t>
            </a:r>
          </a:p>
          <a:p>
            <a:pPr lvl="0"/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Наблюдение за процессом оттаивания; </a:t>
            </a:r>
          </a:p>
          <a:p>
            <a:pPr lvl="0"/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Процесс (№1-4) многократно повторить с попеременным замораживанием и оттаиванием </a:t>
            </a:r>
          </a:p>
          <a:p>
            <a:pPr marL="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500" u="sng" dirty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после </a:t>
            </a:r>
            <a:r>
              <a:rPr lang="sah-RU" sz="4500" dirty="0">
                <a:latin typeface="Times New Roman" pitchFamily="18" charset="0"/>
                <a:cs typeface="Times New Roman" pitchFamily="18" charset="0"/>
              </a:rPr>
              <a:t>замораживания образцов гранулриованного пеноцеолита фракции от 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5 до 13 мм один час наблюдалось на глаз набухание и появление  воды. Оттаивание происходило в течение 10-15 минут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20EDAB-88C7-47B0-B9C8-4FAD9C11D7CC}"/>
              </a:ext>
            </a:extLst>
          </p:cNvPr>
          <p:cNvSpPr txBox="1"/>
          <p:nvPr/>
        </p:nvSpPr>
        <p:spPr>
          <a:xfrm>
            <a:off x="5292080" y="898306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D:\28A1DCBC-8A6E-49E3-81C1-D107723EDB7C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214422"/>
            <a:ext cx="2698448" cy="2156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Содержимое 11" descr="D:\DF2643CC-C307-4CD5-AAD9-792F2B53139E.jpe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3857628"/>
            <a:ext cx="2859578" cy="2144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493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71435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642918"/>
            <a:ext cx="8643998" cy="6215082"/>
          </a:xfrm>
        </p:spPr>
        <p:txBody>
          <a:bodyPr>
            <a:normAutofit/>
          </a:bodyPr>
          <a:lstStyle/>
          <a:p>
            <a:pPr marL="114300" indent="45720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1.Литературный обзор и исследования физико-механических свойств показали: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-с целью повышения устойчивости дорожной одежды против пучения необходимо использовать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термоизолирующие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прослойки для сохранения в мерзлом состоянии части основания;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качестве теплоизолирующего материала на участке автомобильной дороги V категории на 45–46 км участке дороги по маршруту Устье–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Кемпендяй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наиболее целесообразным представляется использование гранулированного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пеноцеолита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материала, обладающего комплексом уникальных эксплуатационных свойств, отвечающих самым высоким нормативным требованиям;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преимуществами являются высокий срок его службы (более 100 лет), низкая теплопроводность,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экологичность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огнестойкость, а также полное отсутствие впитывания воды делает его морозостойким, что хорошо подходит для северного климата.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2. В ходе экспериментальной работы изучены физико-механические характеристики гранулированного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пеноцеолита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 песка. Проведенные эксперименты (оборудование и использованные методики на уровне школьного кабинета физики) не позволяют делать однозначных выводов. Исследования проводились по стандартным методикам, используемым в материаловедении, потому полученные результаты являются достоверными</a:t>
            </a:r>
          </a:p>
        </p:txBody>
      </p:sp>
    </p:spTree>
    <p:extLst>
      <p:ext uri="{BB962C8B-B14F-4D97-AF65-F5344CB8AC3E}">
        <p14:creationId xmlns:p14="http://schemas.microsoft.com/office/powerpoint/2010/main" val="4189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7620000" cy="1143000"/>
          </a:xfrm>
        </p:spPr>
        <p:txBody>
          <a:bodyPr/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295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AEFC3D-CE63-4536-AEC7-5F6952C96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36712"/>
            <a:ext cx="8424936" cy="205050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исследования: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изучение применения гранулированного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пеноцеолита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строительства дорожного полотна  в качестве теплоизоляционного и морозозащитного слоя в зоне многолетней мерзлоты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9CEAC4-B448-4F4A-B521-7A5360A3C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636911"/>
            <a:ext cx="8496944" cy="4104456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lv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1.Изучить научно-техническую литературу по теме исследования;</a:t>
            </a:r>
          </a:p>
          <a:p>
            <a:pPr marL="114300" lv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Обосновать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конструирование дорожного полотна автомобильной дороги V категории с использованием гранулированного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пеноцеолита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качестве теплоизоляционного и морозозащитного слоя;</a:t>
            </a:r>
          </a:p>
          <a:p>
            <a:pPr marL="11430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Изучить физико-механические характеристики материалов дорожного полотна автомобильной дороги V категории, сконструированной в условиях многолетней мерзлоты</a:t>
            </a:r>
          </a:p>
          <a:p>
            <a:pPr marL="114300" lv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6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408712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дорожное полотно с применением гранулированного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пеноцеолита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качестве теплоизоляционного и морозозащитного слоя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физико-механические характеристики дорожного полотна с теплоизоляционным и морозозащитным слоем из гранулированного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пеноцеолита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Гипотеза: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использование гранулированного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пеноцеолита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качестве теплоизоляционного и морозозащитного слоя в дорожном полотне в условиях многолетних мерзлотных грунтов позволит бороться с деформациями земляного полотна и перейти на новые увеличенные межремонтные сроки эксплуатации автомобильных дорог, что в свою очередь, будет способствует существенной материальной экономии.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</a:p>
          <a:p>
            <a:pPr marL="0" lvl="0" indent="45720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-теоретические (изучение литературы, Интернет-ресурсов);</a:t>
            </a:r>
          </a:p>
          <a:p>
            <a:pPr marL="0" lvl="0" indent="45720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-эмпирические (физический эксперимент, моделирование, наблюдение);</a:t>
            </a:r>
          </a:p>
          <a:p>
            <a:pPr marL="0" lvl="0" indent="45720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-математические (сравнительный анализ, методы обработки).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02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62B4C5-30D7-4872-9EE4-90A6441B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88639"/>
            <a:ext cx="6912768" cy="5685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Многолетняя мерзлота</a:t>
            </a:r>
            <a:endParaRPr lang="ru-RU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4F29A06-DE27-4C0E-928D-2976303A3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71" y="708786"/>
            <a:ext cx="3681045" cy="2479278"/>
          </a:xfrm>
          <a:prstGeom prst="rect">
            <a:avLst/>
          </a:prstGeom>
        </p:spPr>
      </p:pic>
      <p:sp>
        <p:nvSpPr>
          <p:cNvPr id="12" name="Объект 11">
            <a:extLst>
              <a:ext uri="{FF2B5EF4-FFF2-40B4-BE49-F238E27FC236}">
                <a16:creationId xmlns:a16="http://schemas.microsoft.com/office/drawing/2014/main" xmlns="" id="{D6657E67-1CBD-4B11-8E42-C3C9A4A7E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237312"/>
            <a:ext cx="7886700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Рис.5.  Дом на сваях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B120B7F-9233-4623-8458-F1AA3F462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23" y="689236"/>
            <a:ext cx="4230600" cy="25242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907A65C-799E-467F-A88B-712151C344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2" t="2713" r="1995"/>
          <a:stretch/>
        </p:blipFill>
        <p:spPr>
          <a:xfrm>
            <a:off x="970474" y="3582794"/>
            <a:ext cx="6695796" cy="26545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44E3AAA-C5C6-4504-AB1C-B059073B972D}"/>
              </a:ext>
            </a:extLst>
          </p:cNvPr>
          <p:cNvSpPr txBox="1"/>
          <p:nvPr/>
        </p:nvSpPr>
        <p:spPr>
          <a:xfrm>
            <a:off x="467544" y="3213461"/>
            <a:ext cx="806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Рис.3. Карта вечной мерзлоты в Республике Саха (Якутия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  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Рис.4 Вид вечной мерзлоты</a:t>
            </a:r>
          </a:p>
        </p:txBody>
      </p:sp>
    </p:spTree>
    <p:extLst>
      <p:ext uri="{BB962C8B-B14F-4D97-AF65-F5344CB8AC3E}">
        <p14:creationId xmlns:p14="http://schemas.microsoft.com/office/powerpoint/2010/main" val="32325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62B4C5-30D7-4872-9EE4-90A6441B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404664"/>
            <a:ext cx="6912768" cy="2880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Термокарстовое образование</a:t>
            </a:r>
            <a:endParaRPr lang="ru-RU" sz="24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679E6438-3C3C-422C-A3C8-131674047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268760"/>
            <a:ext cx="7886700" cy="35283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9A1350-D7A6-4709-BE00-61909103AACD}"/>
              </a:ext>
            </a:extLst>
          </p:cNvPr>
          <p:cNvSpPr txBox="1"/>
          <p:nvPr/>
        </p:nvSpPr>
        <p:spPr>
          <a:xfrm>
            <a:off x="395536" y="4797152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Рис.6 Схема термокарстового образования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аласов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по.Соловь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в, 1959];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равнина с содержание ледовитого комплекса;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б- начальная стадия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термокарста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виде бугристо-западного микрорельефа (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былар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-молодая термокарстовая котловина (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дюедя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-первичное термокарстовое озеро (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тымпы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Условные обозначения: 1-сингенетические ледяные жилы 2- древесно-травянистый покров; 3-вода;оползни; 5-кровля многолетней мерзлоты.</a:t>
            </a:r>
          </a:p>
        </p:txBody>
      </p:sp>
    </p:spTree>
    <p:extLst>
      <p:ext uri="{BB962C8B-B14F-4D97-AF65-F5344CB8AC3E}">
        <p14:creationId xmlns:p14="http://schemas.microsoft.com/office/powerpoint/2010/main" val="68776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62B4C5-30D7-4872-9EE4-90A6441B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404664"/>
            <a:ext cx="6912768" cy="2880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теплоизоляционным материалам, применяемые в дорожных конструкциях </a:t>
            </a:r>
            <a:endParaRPr lang="ru-RU" sz="24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6FCF3B7-00F7-48B6-929B-5E44C035C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736"/>
            <a:ext cx="9036496" cy="5143426"/>
          </a:xfrm>
        </p:spPr>
        <p:txBody>
          <a:bodyPr/>
          <a:lstStyle/>
          <a:p>
            <a:pPr marL="342900" lvl="1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1.Сохранять теплоизолирующие свойства и прочность под воздействием влаги, температуры и агрессивных вод в течение всего периода эксплуатации дороги (испытания кернов по ГОСТ 17177, ГОСТ 30256);</a:t>
            </a:r>
          </a:p>
          <a:p>
            <a:pPr marL="342900" lvl="1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2.Быть морозостойкими и устойчивыми к морозобойному растрескиванию (ГОСТ 10060.1);</a:t>
            </a:r>
          </a:p>
          <a:p>
            <a:pPr marL="342900" lvl="1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3.Быть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биостойкими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(ГОСТ 12.1.005);</a:t>
            </a:r>
          </a:p>
          <a:p>
            <a:pPr marL="342900" lvl="1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4.Быть нетоксичными (ГН 2.2.5.1313-03);</a:t>
            </a:r>
          </a:p>
          <a:p>
            <a:pPr marL="342900" lvl="1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5.Обладать характеристиками, приведенными в таблице 1</a:t>
            </a:r>
          </a:p>
          <a:p>
            <a:pPr marL="11430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Таблица 1. Характеристики теплоизоляционных материалов, </a:t>
            </a:r>
          </a:p>
          <a:p>
            <a:pPr marL="11430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применяемых в дорожных конструкциях</a:t>
            </a:r>
          </a:p>
          <a:p>
            <a:endParaRPr lang="ru-RU" dirty="0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0C7BCF0D-3B6E-404E-95C2-B5CDFE2AF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827601"/>
              </p:ext>
            </p:extLst>
          </p:nvPr>
        </p:nvGraphicFramePr>
        <p:xfrm>
          <a:off x="107504" y="4365105"/>
          <a:ext cx="8928992" cy="2005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330954992"/>
                    </a:ext>
                  </a:extLst>
                </a:gridCol>
                <a:gridCol w="2232778">
                  <a:extLst>
                    <a:ext uri="{9D8B030D-6E8A-4147-A177-3AD203B41FA5}">
                      <a16:colId xmlns:a16="http://schemas.microsoft.com/office/drawing/2014/main" xmlns="" val="4075507305"/>
                    </a:ext>
                  </a:extLst>
                </a:gridCol>
                <a:gridCol w="2231718">
                  <a:extLst>
                    <a:ext uri="{9D8B030D-6E8A-4147-A177-3AD203B41FA5}">
                      <a16:colId xmlns:a16="http://schemas.microsoft.com/office/drawing/2014/main" xmlns="" val="217328936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956259054"/>
                    </a:ext>
                  </a:extLst>
                </a:gridCol>
              </a:tblGrid>
              <a:tr h="528293">
                <a:tc gridSpan="2">
                  <a:txBody>
                    <a:bodyPr/>
                    <a:lstStyle/>
                    <a:p>
                      <a:pPr marL="0" marR="11614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lang="ru-RU" sz="1400" spc="-3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13176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lang="ru-RU" sz="1400" spc="-2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менее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3809704"/>
                  </a:ext>
                </a:extLst>
              </a:tr>
              <a:tr h="1085934">
                <a:tc>
                  <a:txBody>
                    <a:bodyPr/>
                    <a:lstStyle/>
                    <a:p>
                      <a:pPr marL="0" marR="95250" indent="-1860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Водопоглощение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r>
                        <a:rPr lang="ru-RU" sz="1400" spc="-26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(ГОСТ</a:t>
                      </a:r>
                      <a:r>
                        <a:rPr lang="ru-RU" sz="1400" spc="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17177)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422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Теплопроводность,</a:t>
                      </a:r>
                      <a:r>
                        <a:rPr lang="ru-RU" sz="1400" spc="-26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Вт/(м*К)</a:t>
                      </a:r>
                    </a:p>
                    <a:p>
                      <a:pPr marL="0" marR="1403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(ГОСТ</a:t>
                      </a:r>
                      <a:r>
                        <a:rPr lang="ru-RU" sz="1400" spc="1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30256)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946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Сопротивление сжатию</a:t>
                      </a:r>
                      <a:r>
                        <a:rPr lang="ru-RU" sz="1400" spc="-26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10 % линейной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деформации,</a:t>
                      </a:r>
                      <a:r>
                        <a:rPr lang="ru-RU" sz="1400" spc="-1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МПа</a:t>
                      </a:r>
                    </a:p>
                    <a:p>
                      <a:pPr marL="0" marR="920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(ГОСТ</a:t>
                      </a:r>
                      <a:r>
                        <a:rPr lang="ru-RU" sz="1400" spc="1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17177)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93980" indent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прочности при</a:t>
                      </a:r>
                      <a:r>
                        <a:rPr lang="ru-RU" sz="14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статистическом</a:t>
                      </a:r>
                      <a:r>
                        <a:rPr lang="ru-RU" sz="1400" spc="-4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изгибе,</a:t>
                      </a:r>
                    </a:p>
                    <a:p>
                      <a:pPr marL="0" marR="367665" indent="27432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МПа</a:t>
                      </a:r>
                      <a:r>
                        <a:rPr lang="ru-RU" sz="14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(ГОСТ</a:t>
                      </a:r>
                      <a:r>
                        <a:rPr lang="ru-RU" sz="1400" spc="-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17177)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632078241"/>
                  </a:ext>
                </a:extLst>
              </a:tr>
              <a:tr h="390843">
                <a:tc>
                  <a:txBody>
                    <a:bodyPr/>
                    <a:lstStyle/>
                    <a:p>
                      <a:pPr marL="0" marR="577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377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0,032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927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902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996741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1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62B4C5-30D7-4872-9EE4-90A6441B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404664"/>
            <a:ext cx="6912768" cy="2880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дорожного полотна с теплоизоляционным слоем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9A1350-D7A6-4709-BE00-61909103AACD}"/>
              </a:ext>
            </a:extLst>
          </p:cNvPr>
          <p:cNvSpPr txBox="1"/>
          <p:nvPr/>
        </p:nvSpPr>
        <p:spPr>
          <a:xfrm>
            <a:off x="466269" y="4533216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Дорожное полотно автомобильной дороги V категории на 45–46 км участке дороги по маршруту Устье–Кемпендяй (фото 1 в приложении B) состоит из нескольких слоев: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 слой – земляной грунт; 2 слой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геоспан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 слой – теплоизоляционный из гранулированного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пеноцеолита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4 слой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геоспан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5 слой – дорожное покрытие из местного песчаного грунта.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08AA5936-3BE0-44CA-9479-3DDDD1B36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1" y="1268761"/>
            <a:ext cx="5239493" cy="26642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3FFABFE-CFE9-49C8-94DB-7D6FD883C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290" y="1249481"/>
            <a:ext cx="2056650" cy="26642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90889CF-B010-462A-B24C-D1991EDA33B4}"/>
              </a:ext>
            </a:extLst>
          </p:cNvPr>
          <p:cNvSpPr txBox="1"/>
          <p:nvPr/>
        </p:nvSpPr>
        <p:spPr>
          <a:xfrm>
            <a:off x="4114800" y="299658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B852752-B903-4E5D-B6BC-6E18F409586D}"/>
              </a:ext>
            </a:extLst>
          </p:cNvPr>
          <p:cNvSpPr txBox="1"/>
          <p:nvPr/>
        </p:nvSpPr>
        <p:spPr>
          <a:xfrm>
            <a:off x="709244" y="4077073"/>
            <a:ext cx="832725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Рис.7. Схема дорожного полотна автомобильной дороги                                   Рис.8. Фото экспериментальной дороги</a:t>
            </a:r>
          </a:p>
        </p:txBody>
      </p:sp>
    </p:spTree>
    <p:extLst>
      <p:ext uri="{BB962C8B-B14F-4D97-AF65-F5344CB8AC3E}">
        <p14:creationId xmlns:p14="http://schemas.microsoft.com/office/powerpoint/2010/main" val="206575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62B4C5-30D7-4872-9EE4-90A6441B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404664"/>
            <a:ext cx="6912768" cy="2880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дорожного полотна</a:t>
            </a:r>
            <a:endParaRPr lang="ru-RU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90889CF-B010-462A-B24C-D1991EDA33B4}"/>
              </a:ext>
            </a:extLst>
          </p:cNvPr>
          <p:cNvSpPr txBox="1"/>
          <p:nvPr/>
        </p:nvSpPr>
        <p:spPr>
          <a:xfrm>
            <a:off x="4114800" y="299658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B852752-B903-4E5D-B6BC-6E18F409586D}"/>
              </a:ext>
            </a:extLst>
          </p:cNvPr>
          <p:cNvSpPr txBox="1"/>
          <p:nvPr/>
        </p:nvSpPr>
        <p:spPr>
          <a:xfrm>
            <a:off x="1115616" y="3057825"/>
            <a:ext cx="832725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Рис.9.   Схема дорожной одежды                                                     Рис.10. Фото с материалами дорожного полотна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367C32D9-D629-4A8A-A5AC-B9F9A6900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359" y="925065"/>
            <a:ext cx="3913971" cy="19874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DCD4C38-1E67-4B2D-A09A-B49430A8A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832798"/>
            <a:ext cx="1835055" cy="220694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F44D9CD-2486-4CAF-A1C4-02CEFDD4202C}"/>
              </a:ext>
            </a:extLst>
          </p:cNvPr>
          <p:cNvSpPr/>
          <p:nvPr/>
        </p:nvSpPr>
        <p:spPr>
          <a:xfrm>
            <a:off x="215516" y="3429000"/>
            <a:ext cx="8712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1.Геоспан ТН – многофункциональный тканый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геотекстиль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создаваемый из прочных полипропиленовых нитей. Тканая структура обеспечивает высокие показатели прочности на разрыв в продольном и поперечном направлении, а также низкую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деформативность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Основные функции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геотекстиля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геоспан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ГН: разделение слоев (предотвращает взаимопроникновение материалов), армирование (поглощает статические и динамические растягивающие нагрузки, предотвращая местные повреждения),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капилляропрерывание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(уменьшает деформации от морозного пучения грунта);</a:t>
            </a:r>
          </a:p>
          <a:p>
            <a:pPr indent="45720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В качестве теплоизоляционного материала использован гранулированный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пеноцеолит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– жесткий материал с ячеистой структурой, обладающий высокой пористостью и получаемый способом высокотемпературного вспенивания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цеолитовых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туфов месторождения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Хонгуруу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Сунтарского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улуса Республики Саха (Якутия) с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тунганским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песком. </a:t>
            </a:r>
          </a:p>
          <a:p>
            <a:pPr indent="45720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В покрытии использовался местный песчаный грунт, который находится на правом берегу р. Вилюй, ниже устья р. Кемпендяй и прослеживается на расстояние 4-5 км. Песок представляет собой осадочную рыхлую породу, состоящую из скопления окатанных,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полуокатанных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угловатых зерен кварца, полевых шпатов и обломков горных пород размером от 0,1 – до 2 мм </a:t>
            </a:r>
          </a:p>
        </p:txBody>
      </p:sp>
    </p:spTree>
    <p:extLst>
      <p:ext uri="{BB962C8B-B14F-4D97-AF65-F5344CB8AC3E}">
        <p14:creationId xmlns:p14="http://schemas.microsoft.com/office/powerpoint/2010/main" val="108909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</TotalTime>
  <Words>2966</Words>
  <Application>Microsoft Office PowerPoint</Application>
  <PresentationFormat>Экран (4:3)</PresentationFormat>
  <Paragraphs>753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Региональный этап Всероссийского конкурса научно-технологических проектов  «Большие вызовы»  </vt:lpstr>
      <vt:lpstr>Актуальность</vt:lpstr>
      <vt:lpstr> Цель исследования: изучение применения гранулированного пеноцеолита для строительства дорожного полотна  в качестве теплоизоляционного и морозозащитного слоя в зоне многолетней мерзлоты   </vt:lpstr>
      <vt:lpstr>Презентация PowerPoint</vt:lpstr>
      <vt:lpstr>Многолетняя мерзлота</vt:lpstr>
      <vt:lpstr>Термокарстовое образование</vt:lpstr>
      <vt:lpstr>Требования к теплоизоляционным материалам, применяемые в дорожных конструкциях </vt:lpstr>
      <vt:lpstr>Конструирование дорожного полотна с теплоизоляционным слоем</vt:lpstr>
      <vt:lpstr>Материалы дорожного полотна</vt:lpstr>
      <vt:lpstr>Эксперимент 1. Исследование зернового состава гранулированного пеноцеолита и песка</vt:lpstr>
      <vt:lpstr>Презентация PowerPoint</vt:lpstr>
      <vt:lpstr>Эксперимент 2. Определение средней плотности гранулированного пеноцеолита и песка</vt:lpstr>
      <vt:lpstr>Презентация PowerPoint</vt:lpstr>
      <vt:lpstr>Эксперимент 3. Расчет межзерновой пустотности  и пористого гранулированного пеноцеолита</vt:lpstr>
      <vt:lpstr>Эксперимент 4. Определение содержания воздуха в песке </vt:lpstr>
      <vt:lpstr>Эксперимент 5. Определение теплопроводности гранулированного пеноцеолита</vt:lpstr>
      <vt:lpstr>Презентация PowerPoint</vt:lpstr>
      <vt:lpstr>Эксперимент 6. Исследование водопоглощения</vt:lpstr>
      <vt:lpstr>Презентация PowerPoint</vt:lpstr>
      <vt:lpstr>Эксперимент 7. Исследование морозостойкости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Ганя</dc:creator>
  <cp:lastModifiedBy>Ганя</cp:lastModifiedBy>
  <cp:revision>112</cp:revision>
  <dcterms:created xsi:type="dcterms:W3CDTF">2023-01-22T05:56:50Z</dcterms:created>
  <dcterms:modified xsi:type="dcterms:W3CDTF">2023-03-23T12:29:36Z</dcterms:modified>
</cp:coreProperties>
</file>