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irj5DFlHexR5KytaeGv8HjQUPE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435A21-6D00-4B6C-8FC4-B61C5C3B4242}">
  <a:tblStyle styleId="{2B435A21-6D00-4B6C-8FC4-B61C5C3B4242}" styleName="Table_0">
    <a:wholeTbl>
      <a:tcTxStyle b="off" i="off">
        <a:font>
          <a:latin typeface="Montserrat"/>
          <a:ea typeface="Montserrat"/>
          <a:cs typeface="Montserrat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1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1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199A03E3-E136-4B81-8B72-3F1980CEDAF3}" styleName="Table_1">
    <a:wholeTbl>
      <a:tcTxStyle b="off" i="off">
        <a:font>
          <a:latin typeface="Montserrat"/>
          <a:ea typeface="Montserrat"/>
          <a:cs typeface="Montserrat"/>
        </a:font>
        <a:schemeClr val="dk1"/>
      </a:tcTxStyle>
      <a:tcStyle>
        <a:tcBdr>
          <a:lef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2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2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9C63AD4E-C159-4C87-8EB8-70E3A2E484A9}" styleName="Table_2">
    <a:wholeTbl>
      <a:tcTxStyle b="off" i="off">
        <a:font>
          <a:latin typeface="Montserrat"/>
          <a:ea typeface="Montserrat"/>
          <a:cs typeface="Montserrat"/>
        </a:font>
        <a:schemeClr val="dk1"/>
      </a:tcTxStyle>
      <a:tcStyle>
        <a:tcBdr>
          <a:lef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6F8"/>
          </a:solidFill>
        </a:fill>
      </a:tcStyle>
    </a:wholeTbl>
    <a:band1H>
      <a:tcTxStyle/>
      <a:tcStyle>
        <a:fill>
          <a:solidFill>
            <a:srgbClr val="CAEEF1"/>
          </a:solidFill>
        </a:fill>
      </a:tcStyle>
    </a:band1H>
    <a:band2H>
      <a:tcTxStyle/>
    </a:band2H>
    <a:band1V>
      <a:tcTxStyle/>
      <a:tcStyle>
        <a:fill>
          <a:solidFill>
            <a:srgbClr val="CAEEF1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6F6F8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6F6F8"/>
          </a:solidFill>
        </a:fill>
      </a:tcStyle>
    </a:firstRow>
    <a:neCell>
      <a:tcTxStyle/>
    </a:neCell>
    <a:nwCell>
      <a:tcTxStyle/>
    </a:nwCell>
  </a:tblStyle>
  <a:tblStyle styleId="{F17F5D10-A985-4846-A6AB-C213F5BC4C4B}" styleName="Table_3">
    <a:wholeTbl>
      <a:tcTxStyle b="off" i="off">
        <a:font>
          <a:latin typeface="Montserrat"/>
          <a:ea typeface="Montserrat"/>
          <a:cs typeface="Montserrat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6E6E6"/>
          </a:solidFill>
        </a:fill>
      </a:tcStyle>
    </a:band1H>
    <a:band2H>
      <a:tcTxStyle/>
    </a:band2H>
    <a:band1V>
      <a:tcTxStyle/>
      <a:tcStyle>
        <a:fill>
          <a:solidFill>
            <a:srgbClr val="E6E6E6"/>
          </a:solidFill>
        </a:fill>
      </a:tcStyle>
    </a:band1V>
    <a:band2V>
      <a:tcTxStyle/>
    </a:band2V>
    <a:lastCol>
      <a:tcTxStyle b="on" i="off">
        <a:font>
          <a:latin typeface="Montserrat"/>
          <a:ea typeface="Montserrat"/>
          <a:cs typeface="Montserrat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Montserrat"/>
          <a:ea typeface="Montserrat"/>
          <a:cs typeface="Montserrat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Montserrat"/>
          <a:ea typeface="Montserrat"/>
          <a:cs typeface="Montserrat"/>
        </a:font>
        <a:schemeClr val="dk1"/>
      </a:tcTxStyle>
    </a:seCell>
    <a:swCell>
      <a:tcTxStyle b="on" i="off">
        <a:font>
          <a:latin typeface="Montserrat"/>
          <a:ea typeface="Montserrat"/>
          <a:cs typeface="Montserrat"/>
        </a:font>
        <a:schemeClr val="dk1"/>
      </a:tcTxStyle>
    </a:swCell>
    <a:firstRow>
      <a:tcTxStyle b="on" i="off">
        <a:font>
          <a:latin typeface="Montserrat"/>
          <a:ea typeface="Montserrat"/>
          <a:cs typeface="Montserrat"/>
        </a:font>
        <a:schemeClr val="lt1"/>
      </a:tcTxStyle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5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Пользовательский макет">
  <p:cSld name="18_Пользовательский макет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/>
          <p:nvPr>
            <p:ph idx="2" type="pic"/>
          </p:nvPr>
        </p:nvSpPr>
        <p:spPr>
          <a:xfrm>
            <a:off x="675184" y="591669"/>
            <a:ext cx="3800326" cy="2496906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24"/>
          <p:cNvSpPr/>
          <p:nvPr>
            <p:ph idx="3" type="pic"/>
          </p:nvPr>
        </p:nvSpPr>
        <p:spPr>
          <a:xfrm>
            <a:off x="2678795" y="3337921"/>
            <a:ext cx="1796715" cy="1512996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24"/>
          <p:cNvSpPr/>
          <p:nvPr>
            <p:ph idx="4" type="pic"/>
          </p:nvPr>
        </p:nvSpPr>
        <p:spPr>
          <a:xfrm>
            <a:off x="675184" y="3337921"/>
            <a:ext cx="1752600" cy="2793937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24"/>
          <p:cNvSpPr/>
          <p:nvPr>
            <p:ph idx="5" type="pic"/>
          </p:nvPr>
        </p:nvSpPr>
        <p:spPr>
          <a:xfrm>
            <a:off x="2678795" y="5100263"/>
            <a:ext cx="1796715" cy="103159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7" name="Google Shape;3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2" name="Google Shape;42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3" name="Google Shape;4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4" name="Google Shape;4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5" name="Google Shape;4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1" name="Google Shape;5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6" name="Google Shape;56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7" name="Google Shape;57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Placeholder-minus">
  <p:cSld name="3_Placeholder-minu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/>
          <p:nvPr>
            <p:ph idx="2" type="pic"/>
          </p:nvPr>
        </p:nvSpPr>
        <p:spPr>
          <a:xfrm>
            <a:off x="5632509" y="1170432"/>
            <a:ext cx="5263809" cy="4517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Blank">
  <p:cSld name="12_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/>
          <p:nvPr>
            <p:ph idx="2" type="pic"/>
          </p:nvPr>
        </p:nvSpPr>
        <p:spPr>
          <a:xfrm>
            <a:off x="6668857" y="593917"/>
            <a:ext cx="4707136" cy="626408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Blank">
  <p:cSld name="8_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/>
          <p:nvPr>
            <p:ph idx="2" type="pic"/>
          </p:nvPr>
        </p:nvSpPr>
        <p:spPr>
          <a:xfrm>
            <a:off x="218718" y="1888435"/>
            <a:ext cx="4394240" cy="4393096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2"/>
          <p:cNvSpPr/>
          <p:nvPr>
            <p:ph idx="3" type="pic"/>
          </p:nvPr>
        </p:nvSpPr>
        <p:spPr>
          <a:xfrm>
            <a:off x="4834852" y="-46107"/>
            <a:ext cx="3794561" cy="322662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 Images">
  <p:cSld name="14 Image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/>
          <p:nvPr>
            <p:ph idx="2" type="pic"/>
          </p:nvPr>
        </p:nvSpPr>
        <p:spPr>
          <a:xfrm>
            <a:off x="0" y="0"/>
            <a:ext cx="1705800" cy="1714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" name="Google Shape;74;p33"/>
          <p:cNvSpPr/>
          <p:nvPr>
            <p:ph idx="3" type="pic"/>
          </p:nvPr>
        </p:nvSpPr>
        <p:spPr>
          <a:xfrm>
            <a:off x="1741409" y="0"/>
            <a:ext cx="1705800" cy="1714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" name="Google Shape;75;p33"/>
          <p:cNvSpPr/>
          <p:nvPr>
            <p:ph idx="4" type="pic"/>
          </p:nvPr>
        </p:nvSpPr>
        <p:spPr>
          <a:xfrm>
            <a:off x="5232030" y="0"/>
            <a:ext cx="1705800" cy="1714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" name="Google Shape;76;p33"/>
          <p:cNvSpPr/>
          <p:nvPr>
            <p:ph idx="5" type="pic"/>
          </p:nvPr>
        </p:nvSpPr>
        <p:spPr>
          <a:xfrm>
            <a:off x="6994082" y="0"/>
            <a:ext cx="1705800" cy="1714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7" name="Google Shape;77;p33"/>
          <p:cNvSpPr/>
          <p:nvPr>
            <p:ph idx="6" type="pic"/>
          </p:nvPr>
        </p:nvSpPr>
        <p:spPr>
          <a:xfrm>
            <a:off x="8743294" y="0"/>
            <a:ext cx="1705800" cy="1714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8" name="Google Shape;78;p33"/>
          <p:cNvSpPr/>
          <p:nvPr>
            <p:ph idx="7" type="pic"/>
          </p:nvPr>
        </p:nvSpPr>
        <p:spPr>
          <a:xfrm>
            <a:off x="0" y="1767211"/>
            <a:ext cx="1705800" cy="1714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9" name="Google Shape;79;p33"/>
          <p:cNvSpPr/>
          <p:nvPr>
            <p:ph idx="8" type="pic"/>
          </p:nvPr>
        </p:nvSpPr>
        <p:spPr>
          <a:xfrm>
            <a:off x="3490621" y="1767211"/>
            <a:ext cx="1705800" cy="1714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0" name="Google Shape;80;p33"/>
          <p:cNvSpPr/>
          <p:nvPr>
            <p:ph idx="9" type="pic"/>
          </p:nvPr>
        </p:nvSpPr>
        <p:spPr>
          <a:xfrm>
            <a:off x="5232030" y="1767211"/>
            <a:ext cx="1705800" cy="1714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1" name="Google Shape;81;p33"/>
          <p:cNvSpPr/>
          <p:nvPr>
            <p:ph idx="13" type="pic"/>
          </p:nvPr>
        </p:nvSpPr>
        <p:spPr>
          <a:xfrm>
            <a:off x="8743294" y="1767211"/>
            <a:ext cx="1705800" cy="1714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2" name="Google Shape;82;p33"/>
          <p:cNvSpPr/>
          <p:nvPr>
            <p:ph idx="14" type="pic"/>
          </p:nvPr>
        </p:nvSpPr>
        <p:spPr>
          <a:xfrm>
            <a:off x="10484703" y="1767211"/>
            <a:ext cx="1705800" cy="1714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l Slide">
  <p:cSld name="General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spd="slow">
    <p:wipe dir="l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4"/>
          <p:cNvSpPr/>
          <p:nvPr>
            <p:ph idx="2" type="pic"/>
          </p:nvPr>
        </p:nvSpPr>
        <p:spPr>
          <a:xfrm>
            <a:off x="1165860" y="-1"/>
            <a:ext cx="5052060" cy="59207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/>
          <p:nvPr>
            <p:ph idx="2" type="pic"/>
          </p:nvPr>
        </p:nvSpPr>
        <p:spPr>
          <a:xfrm>
            <a:off x="1165860" y="-1"/>
            <a:ext cx="5052060" cy="59207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/>
          <p:nvPr>
            <p:ph idx="2" type="pic"/>
          </p:nvPr>
        </p:nvSpPr>
        <p:spPr>
          <a:xfrm>
            <a:off x="-1" y="0"/>
            <a:ext cx="955221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Slide">
  <p:cSld name="10_Title Slid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/>
          <p:nvPr>
            <p:ph idx="2" type="pic"/>
          </p:nvPr>
        </p:nvSpPr>
        <p:spPr>
          <a:xfrm>
            <a:off x="4038600" y="0"/>
            <a:ext cx="8153400" cy="58537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">
  <p:cSld name="9_Title Slid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8"/>
          <p:cNvSpPr/>
          <p:nvPr>
            <p:ph idx="2" type="pic"/>
          </p:nvPr>
        </p:nvSpPr>
        <p:spPr>
          <a:xfrm>
            <a:off x="0" y="0"/>
            <a:ext cx="8243207" cy="591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out 8">
  <p:cSld name="About 8"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9"/>
          <p:cNvSpPr/>
          <p:nvPr>
            <p:ph idx="2" type="pic"/>
          </p:nvPr>
        </p:nvSpPr>
        <p:spPr>
          <a:xfrm>
            <a:off x="2403178" y="1731646"/>
            <a:ext cx="5777372" cy="3803452"/>
          </a:xfrm>
          <a:prstGeom prst="parallelogram">
            <a:avLst>
              <a:gd fmla="val 58797" name="adj"/>
            </a:avLst>
          </a:prstGeom>
          <a:noFill/>
          <a:ln>
            <a:noFill/>
          </a:ln>
        </p:spPr>
      </p:sp>
    </p:spTree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0"/>
          <p:cNvSpPr/>
          <p:nvPr>
            <p:ph idx="2" type="pic"/>
          </p:nvPr>
        </p:nvSpPr>
        <p:spPr>
          <a:xfrm>
            <a:off x="1165860" y="-1"/>
            <a:ext cx="5052060" cy="59207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About 8">
  <p:cSld name="3_About 8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1"/>
          <p:cNvSpPr/>
          <p:nvPr>
            <p:ph idx="2" type="pic"/>
          </p:nvPr>
        </p:nvSpPr>
        <p:spPr>
          <a:xfrm>
            <a:off x="0" y="0"/>
            <a:ext cx="554355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About 8">
  <p:cSld name="18_About 8">
    <p:bg>
      <p:bgPr>
        <a:solidFill>
          <a:srgbClr val="3F3F3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About 8">
  <p:cSld name="19_About 8">
    <p:bg>
      <p:bgPr>
        <a:solidFill>
          <a:srgbClr val="3F3F3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About 8">
  <p:cSld name="4_About 8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/>
          <p:nvPr>
            <p:ph idx="2" type="pic"/>
          </p:nvPr>
        </p:nvSpPr>
        <p:spPr>
          <a:xfrm>
            <a:off x="6648450" y="0"/>
            <a:ext cx="554355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PAD LEFT">
  <p:cSld name="IPAD LEF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4"/>
          <p:cNvSpPr/>
          <p:nvPr>
            <p:ph idx="2" type="pic"/>
          </p:nvPr>
        </p:nvSpPr>
        <p:spPr>
          <a:xfrm>
            <a:off x="7547101" y="1217875"/>
            <a:ext cx="3229152" cy="43053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ptop3">
  <p:cSld name="Laptop3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5"/>
          <p:cNvSpPr/>
          <p:nvPr>
            <p:ph idx="2" type="pic"/>
          </p:nvPr>
        </p:nvSpPr>
        <p:spPr>
          <a:xfrm>
            <a:off x="6500689" y="2373904"/>
            <a:ext cx="4137675" cy="26106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eft_Blank">
  <p:cSld name="1_Left_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Custom Layout">
  <p:cSld name="27_Custom Layout"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spd="slow">
    <p:wipe dir="l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8_Title Slide" showMasterSp="0">
  <p:cSld name="128_Title Slid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ster Slide 1">
  <p:cSld name="Master Slide 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Title &amp; Subtitl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0"/>
          <p:cNvSpPr/>
          <p:nvPr>
            <p:ph idx="2" type="pic"/>
          </p:nvPr>
        </p:nvSpPr>
        <p:spPr>
          <a:xfrm>
            <a:off x="6618288" y="217488"/>
            <a:ext cx="5399087" cy="66405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8_Title Slide" showMasterSp="0">
  <p:cSld name="48_Title Slid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6_Title Slide" showMasterSp="0">
  <p:cSld name="86_Title Slid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>
            <p:ph idx="2" type="pic"/>
          </p:nvPr>
        </p:nvSpPr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5_Title Slide" showMasterSp="0">
  <p:cSld name="85_Title Slid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8_Title Slide" showMasterSp="0">
  <p:cSld name="88_Title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0_Title Slide" showMasterSp="0">
  <p:cSld name="110_Title Slid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1_Title Slide" showMasterSp="0">
  <p:cSld name="111_Title Slid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2_Title Slide" showMasterSp="0">
  <p:cSld name="112_Title Slid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_Title Slide">
  <p:cSld name="50_Title Slid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9"/>
          <p:cNvSpPr/>
          <p:nvPr>
            <p:ph idx="2" type="pic"/>
          </p:nvPr>
        </p:nvSpPr>
        <p:spPr>
          <a:xfrm>
            <a:off x="7337935" y="2621296"/>
            <a:ext cx="5446503" cy="550391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advClick="0" spd="slow">
    <p:wipe dir="l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About 8">
  <p:cSld name="17_About 8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>
            <p:ph idx="2" type="pic"/>
          </p:nvPr>
        </p:nvSpPr>
        <p:spPr>
          <a:xfrm>
            <a:off x="686640" y="3119894"/>
            <a:ext cx="10818720" cy="310791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Пользовательский макет">
  <p:cSld name="27_Пользовательский макет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/>
          <p:nvPr>
            <p:ph idx="2" type="pic"/>
          </p:nvPr>
        </p:nvSpPr>
        <p:spPr>
          <a:xfrm>
            <a:off x="9074127" y="592878"/>
            <a:ext cx="2217737" cy="3175837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20"/>
          <p:cNvSpPr/>
          <p:nvPr>
            <p:ph idx="3" type="pic"/>
          </p:nvPr>
        </p:nvSpPr>
        <p:spPr>
          <a:xfrm>
            <a:off x="9074126" y="3993305"/>
            <a:ext cx="2217737" cy="2823409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20"/>
          <p:cNvSpPr/>
          <p:nvPr>
            <p:ph idx="4" type="pic"/>
          </p:nvPr>
        </p:nvSpPr>
        <p:spPr>
          <a:xfrm>
            <a:off x="6631245" y="2917777"/>
            <a:ext cx="2172870" cy="2823409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20"/>
          <p:cNvSpPr/>
          <p:nvPr>
            <p:ph idx="5" type="pic"/>
          </p:nvPr>
        </p:nvSpPr>
        <p:spPr>
          <a:xfrm>
            <a:off x="6631245" y="0"/>
            <a:ext cx="2172870" cy="265304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ceholder-minus">
  <p:cSld name="Placeholder-minu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>
            <p:ph idx="2" type="pic"/>
          </p:nvPr>
        </p:nvSpPr>
        <p:spPr>
          <a:xfrm>
            <a:off x="1265453" y="1280161"/>
            <a:ext cx="2835378" cy="42976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laceholder-minus">
  <p:cSld name="1_Placeholder-minu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/>
          <p:nvPr>
            <p:ph idx="2" type="pic"/>
          </p:nvPr>
        </p:nvSpPr>
        <p:spPr>
          <a:xfrm>
            <a:off x="3771378" y="3452686"/>
            <a:ext cx="2173091" cy="21488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" name="Google Shape;28;p22"/>
          <p:cNvSpPr/>
          <p:nvPr>
            <p:ph idx="3" type="pic"/>
          </p:nvPr>
        </p:nvSpPr>
        <p:spPr>
          <a:xfrm>
            <a:off x="1326040" y="3452686"/>
            <a:ext cx="2173091" cy="21488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About 8">
  <p:cSld name="20_About 8">
    <p:bg>
      <p:bgPr>
        <a:solidFill>
          <a:srgbClr val="3F3F3F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46" Type="http://schemas.openxmlformats.org/officeDocument/2006/relationships/theme" Target="../theme/theme2.xml"/><Relationship Id="rId23" Type="http://schemas.openxmlformats.org/officeDocument/2006/relationships/slideLayout" Target="../slideLayouts/slideLayout23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5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"/>
          <p:cNvSpPr txBox="1"/>
          <p:nvPr/>
        </p:nvSpPr>
        <p:spPr>
          <a:xfrm rot="-5400000">
            <a:off x="6335944" y="2301768"/>
            <a:ext cx="9915031" cy="2300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350" u="none" cap="none" strike="noStrik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H2</a:t>
            </a:r>
            <a:endParaRPr b="1" i="0" sz="14350" u="none" cap="none" strike="noStrike">
              <a:solidFill>
                <a:srgbClr val="F2F2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"/>
          <p:cNvSpPr txBox="1"/>
          <p:nvPr/>
        </p:nvSpPr>
        <p:spPr>
          <a:xfrm>
            <a:off x="156754" y="1640992"/>
            <a:ext cx="1187849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Разработка умного обогревателя на ВТЭ для IT-жилета”Snowman”</a:t>
            </a:r>
            <a:endParaRPr b="1" i="0" sz="54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"/>
          <p:cNvSpPr txBox="1"/>
          <p:nvPr/>
        </p:nvSpPr>
        <p:spPr>
          <a:xfrm>
            <a:off x="4197579" y="5623064"/>
            <a:ext cx="3667954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Захаров Максим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Максимов Валерий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Егоров Никита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Научный руководитель: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Данилов Денис Алексеевич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5246683" y="4227844"/>
            <a:ext cx="1709521" cy="1010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"/>
          <p:cNvSpPr/>
          <p:nvPr/>
        </p:nvSpPr>
        <p:spPr>
          <a:xfrm rot="5400000">
            <a:off x="387306" y="244243"/>
            <a:ext cx="514956" cy="514956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/>
          <p:nvPr/>
        </p:nvSpPr>
        <p:spPr>
          <a:xfrm>
            <a:off x="0" y="0"/>
            <a:ext cx="5338119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12"/>
          <p:cNvSpPr txBox="1"/>
          <p:nvPr/>
        </p:nvSpPr>
        <p:spPr>
          <a:xfrm>
            <a:off x="165463" y="5369614"/>
            <a:ext cx="11948159" cy="142603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 чертеже обозначены: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1-трубка для подачи газа; 2-сменный картридж с водородом; 3-система охлаждения; 4-клапан для подачи газа; 5-водородно-топливный элемент; 6-система управления; 7-провода питания; 8-нагревательный элемент; 9-жилет;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44" name="Google Shape;244;p12"/>
          <p:cNvGrpSpPr/>
          <p:nvPr/>
        </p:nvGrpSpPr>
        <p:grpSpPr>
          <a:xfrm>
            <a:off x="6274462" y="1424112"/>
            <a:ext cx="672690" cy="573197"/>
            <a:chOff x="876681" y="1867873"/>
            <a:chExt cx="211703" cy="180391"/>
          </a:xfrm>
        </p:grpSpPr>
        <p:sp>
          <p:nvSpPr>
            <p:cNvPr id="245" name="Google Shape;245;p12"/>
            <p:cNvSpPr/>
            <p:nvPr/>
          </p:nvSpPr>
          <p:spPr>
            <a:xfrm>
              <a:off x="876681" y="1891482"/>
              <a:ext cx="156784" cy="156782"/>
            </a:xfrm>
            <a:prstGeom prst="rect">
              <a:avLst/>
            </a:prstGeom>
            <a:noFill/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6" name="Google Shape;246;p12"/>
            <p:cNvSpPr/>
            <p:nvPr/>
          </p:nvSpPr>
          <p:spPr>
            <a:xfrm>
              <a:off x="890968" y="1867873"/>
              <a:ext cx="197416" cy="162115"/>
            </a:xfrm>
            <a:custGeom>
              <a:rect b="b" l="l" r="r" t="t"/>
              <a:pathLst>
                <a:path extrusionOk="0" h="187" w="229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47" name="Google Shape;247;p12"/>
          <p:cNvSpPr txBox="1"/>
          <p:nvPr/>
        </p:nvSpPr>
        <p:spPr>
          <a:xfrm>
            <a:off x="1526577" y="28046"/>
            <a:ext cx="973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ЧЕРТЕЖ</a:t>
            </a:r>
            <a:r>
              <a:rPr b="1" lang="ru-RU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РАСПОЛОЖЕНИЯ </a:t>
            </a:r>
            <a:r>
              <a:rPr b="1" lang="ru-RU" sz="2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КОМПОНЕНТОВ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https://lh5.googleusercontent.com/li8bgo8F1R6cXzksUxPlP3WmhRwAbeh6t3G8qiKZjs_1pn7-z2MRqBfCNnQVQAQ08qucUGQkAxrrpzpd-HrC2NeNH5CAiRg3ip_M-a04cOOh7kKbtWUgw_bBJq8uG8lYDg8kvCfBG3bc" id="248" name="Google Shape;24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2267" y="873571"/>
            <a:ext cx="8441679" cy="445042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2"/>
          <p:cNvSpPr txBox="1"/>
          <p:nvPr/>
        </p:nvSpPr>
        <p:spPr>
          <a:xfrm rot="-5400000">
            <a:off x="-1158755" y="1451716"/>
            <a:ext cx="309353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Схема жилета</a:t>
            </a:r>
            <a:endParaRPr b="1"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/>
          <p:nvPr/>
        </p:nvSpPr>
        <p:spPr>
          <a:xfrm>
            <a:off x="1174499" y="0"/>
            <a:ext cx="10588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9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СХЕМА </a:t>
            </a:r>
            <a:r>
              <a:rPr b="1" lang="ru-RU" sz="6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ПРОТОТИПА</a:t>
            </a:r>
            <a:endParaRPr b="1" sz="69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55" name="Google Shape;255;p9"/>
          <p:cNvCxnSpPr/>
          <p:nvPr/>
        </p:nvCxnSpPr>
        <p:spPr>
          <a:xfrm>
            <a:off x="1174508" y="1085088"/>
            <a:ext cx="9246012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6" name="Google Shape;256;p9"/>
          <p:cNvSpPr txBox="1"/>
          <p:nvPr/>
        </p:nvSpPr>
        <p:spPr>
          <a:xfrm rot="-5400000">
            <a:off x="-1132629" y="1782810"/>
            <a:ext cx="309353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Схема системы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https://lh4.googleusercontent.com/M0vfa1O7vb3JAbv8ss0md2sjSBzgxkgmCq-VSYzhgUvadfy9Q3q5iQZT1SVGkLZf2GB9gY2Or3njvptFKG07vwGMEN367BDMNOAXmIGMKAuH4kJugvd1o3uhkbOsfCdzyynue_8R6FlS1Blq7KPwfQ" id="257" name="Google Shape;25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1025" y="1154150"/>
            <a:ext cx="7220301" cy="54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9"/>
          <p:cNvSpPr/>
          <p:nvPr/>
        </p:nvSpPr>
        <p:spPr>
          <a:xfrm rot="5400000">
            <a:off x="537248" y="167172"/>
            <a:ext cx="514956" cy="514956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9"/>
          <p:cNvSpPr/>
          <p:nvPr/>
        </p:nvSpPr>
        <p:spPr>
          <a:xfrm rot="-5400000">
            <a:off x="11108498" y="6116384"/>
            <a:ext cx="514956" cy="514956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/>
          <p:nvPr/>
        </p:nvSpPr>
        <p:spPr>
          <a:xfrm>
            <a:off x="5242899" y="442075"/>
            <a:ext cx="5127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Заключение</a:t>
            </a:r>
            <a:endParaRPr b="1" sz="54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13"/>
          <p:cNvSpPr/>
          <p:nvPr/>
        </p:nvSpPr>
        <p:spPr>
          <a:xfrm>
            <a:off x="5242900" y="1165163"/>
            <a:ext cx="4149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Выводы</a:t>
            </a:r>
            <a:endParaRPr sz="44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13"/>
          <p:cNvSpPr/>
          <p:nvPr/>
        </p:nvSpPr>
        <p:spPr>
          <a:xfrm rot="5400000">
            <a:off x="4985431" y="184589"/>
            <a:ext cx="514956" cy="514956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13"/>
          <p:cNvSpPr txBox="1"/>
          <p:nvPr/>
        </p:nvSpPr>
        <p:spPr>
          <a:xfrm>
            <a:off x="4857465" y="2109711"/>
            <a:ext cx="7108111" cy="4181211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Изучили интернет-источники по данной проблеме и проанализировали каждый из них, написав выводы;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Анализировали существующие решения и выбрали наилучший из них и сравнили с нашим прототипом;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Для реализации замысла мы собрали умный обогреватель на ВТЭ, в теории оно должно иметь легкий вес, субъективно потреблять меньше электроэнергии чем существующие аналоги. Наш умный обогреватель довольно прост в эксплуатации;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 апробации возникли небольшие трудности, которые были в срочном порядке исправлены и будут учтены в будущем. В дальнейшем планируем развивать наш проект и участвовать на все различных конкурсных мероприятиях и грантах. Также в настоящее время мы патентуем наше устройство в качестве полезной модели. </a:t>
            </a:r>
            <a:endParaRPr/>
          </a:p>
        </p:txBody>
      </p:sp>
      <p:sp>
        <p:nvSpPr>
          <p:cNvPr id="268" name="Google Shape;268;p13"/>
          <p:cNvSpPr/>
          <p:nvPr/>
        </p:nvSpPr>
        <p:spPr>
          <a:xfrm>
            <a:off x="7827975" y="1365475"/>
            <a:ext cx="372168" cy="368874"/>
          </a:xfrm>
          <a:custGeom>
            <a:rect b="b" l="l" r="r" t="t"/>
            <a:pathLst>
              <a:path extrusionOk="0" h="21600" w="2160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53585F"/>
          </a:solidFill>
          <a:ln>
            <a:noFill/>
          </a:ln>
        </p:spPr>
        <p:txBody>
          <a:bodyPr anchorCtr="0" anchor="ctr" bIns="19025" lIns="19025" spcFirstLastPara="1" rIns="19025" wrap="square" tIns="19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:\Users\kvnt\AppData\Local\Microsoft\Windows\INetCache\Content.Word\3bc484cc-5f50-467b-a3f7-8d6ac1d1aa39.jpg" id="269" name="Google Shape;269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545" l="0" r="0" t="2546"/>
          <a:stretch/>
        </p:blipFill>
        <p:spPr>
          <a:xfrm>
            <a:off x="206869" y="161700"/>
            <a:ext cx="4574407" cy="30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300" y="3287350"/>
            <a:ext cx="2447676" cy="3263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2075" y="3338575"/>
            <a:ext cx="2167301" cy="3161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/>
        </p:nvSpPr>
        <p:spPr>
          <a:xfrm>
            <a:off x="9288024" y="2834691"/>
            <a:ext cx="2880232" cy="1135730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108725" spcFirstLastPara="1" rIns="108725" wrap="square" tIns="54350">
            <a:spAutoFit/>
          </a:bodyPr>
          <a:lstStyle/>
          <a:p>
            <a:pPr indent="0" lvl="0" marL="0" marR="0" rtl="0" algn="l">
              <a:lnSpc>
                <a:spcPct val="14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Разработка умного обогревателя на ВТЭ для зимней одежды (IT-жилета «Snow Man») 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9288026" y="2452225"/>
            <a:ext cx="19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Цель</a:t>
            </a:r>
            <a:endParaRPr sz="20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644187" y="2834691"/>
            <a:ext cx="2951400" cy="3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108725" spcFirstLastPara="1" rIns="108725" wrap="square" tIns="54350">
            <a:sp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</a:pPr>
            <a:r>
              <a:rPr b="0" lang="ru-RU" sz="14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Изучение интернет-источников по данной проблеме;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</a:pPr>
            <a:r>
              <a:rPr b="0" lang="ru-RU" sz="14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Анализ существующих решений, поиск решения, планирование;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</a:pPr>
            <a:r>
              <a:rPr b="0" lang="ru-RU" sz="14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Реализация замысла: с</a:t>
            </a:r>
            <a:r>
              <a:rPr lang="ru-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конструировать</a:t>
            </a:r>
            <a:r>
              <a:rPr b="0" lang="ru-RU" sz="14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умный обогреватель на ВТЭ; 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</a:pPr>
            <a:r>
              <a:rPr b="0" lang="ru-RU" sz="14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Апробирование/тестирование;</a:t>
            </a:r>
            <a:endParaRPr b="0" sz="1400" u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</a:pPr>
            <a:r>
              <a:rPr b="0" lang="ru-RU" sz="14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Выводы и рекомендации</a:t>
            </a:r>
            <a:r>
              <a:rPr b="0" lang="ru-RU" sz="1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/>
          </a:p>
        </p:txBody>
      </p:sp>
      <p:sp>
        <p:nvSpPr>
          <p:cNvPr id="138" name="Google Shape;138;p2"/>
          <p:cNvSpPr txBox="1"/>
          <p:nvPr/>
        </p:nvSpPr>
        <p:spPr>
          <a:xfrm>
            <a:off x="867596" y="2390850"/>
            <a:ext cx="141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Задачи</a:t>
            </a:r>
            <a:endParaRPr sz="20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3625290" y="2903704"/>
            <a:ext cx="5179200" cy="2418132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108725" spcFirstLastPara="1" rIns="108725" wrap="square" tIns="54350">
            <a:spAutoFit/>
          </a:bodyPr>
          <a:lstStyle/>
          <a:p>
            <a:pPr indent="0" lvl="0" marL="0" marR="0" rtl="0" algn="ctr">
              <a:lnSpc>
                <a:spcPct val="14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lang="ru-RU" sz="14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Одним из решений этой проблемы может быть инновационная зимняя одежда, в которой внедрен умный обогреватель на ВТЭ. По мере охлаждения тела человека, температура обогревателя будет регулироваться, т е повышаться до определенной безопасной температуры, и наоборот. Например, изучив на рынке ассортимент курток с обогревом, мы пришли к выводу, что они не из дешевых, а разработанная нами зимняя одежда, например, куртка будет технологичней, безопасной и бюджетной</a:t>
            </a:r>
            <a:r>
              <a:rPr b="0" lang="ru-RU" sz="1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sz="1400" u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5313200" y="2438600"/>
            <a:ext cx="207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Актуальность</a:t>
            </a:r>
            <a:endParaRPr sz="20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361977" y="2347128"/>
            <a:ext cx="505209" cy="505209"/>
          </a:xfrm>
          <a:custGeom>
            <a:rect b="b" l="l" r="r" t="t"/>
            <a:pathLst>
              <a:path extrusionOk="0" h="21600" w="2160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9025" lIns="19025" spcFirstLastPara="1" rIns="19025" wrap="square" tIns="19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8804490" y="2368803"/>
            <a:ext cx="483534" cy="483534"/>
          </a:xfrm>
          <a:custGeom>
            <a:rect b="b" l="l" r="r" t="t"/>
            <a:pathLst>
              <a:path extrusionOk="0" h="21600" w="2160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9025" lIns="19025" spcFirstLastPara="1" rIns="19025" wrap="square" tIns="19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4920132" y="2397602"/>
            <a:ext cx="465101" cy="465101"/>
          </a:xfrm>
          <a:custGeom>
            <a:rect b="b" l="l" r="r" t="t"/>
            <a:pathLst>
              <a:path extrusionOk="0" h="21600" w="2160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9025" lIns="19025" spcFirstLastPara="1" rIns="19025" wrap="square" tIns="19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"/>
          <p:cNvSpPr txBox="1"/>
          <p:nvPr/>
        </p:nvSpPr>
        <p:spPr>
          <a:xfrm>
            <a:off x="2476986" y="308367"/>
            <a:ext cx="747581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Цели. Задачи. Актуальность</a:t>
            </a:r>
            <a:endParaRPr b="1" sz="4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"/>
          <p:cNvSpPr/>
          <p:nvPr/>
        </p:nvSpPr>
        <p:spPr>
          <a:xfrm rot="5400000">
            <a:off x="474391" y="308367"/>
            <a:ext cx="514956" cy="514956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"/>
          <p:cNvSpPr/>
          <p:nvPr/>
        </p:nvSpPr>
        <p:spPr>
          <a:xfrm rot="-5400000">
            <a:off x="11197252" y="6123835"/>
            <a:ext cx="514956" cy="514956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Google Shape;151;p3"/>
          <p:cNvGraphicFramePr/>
          <p:nvPr/>
        </p:nvGraphicFramePr>
        <p:xfrm>
          <a:off x="-2" y="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{2B435A21-6D00-4B6C-8FC4-B61C5C3B4242}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370850">
                <a:tc rowSpan="2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№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 rowSpan="2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Наименование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Фото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Производитель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 rowSpan="2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Страна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 rowSpan="2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Цена, 1 шт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Примечание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 hMerge="1"/>
              </a:tr>
              <a:tr h="370850">
                <a:tc vMerge="1"/>
                <a:tc vMerge="1"/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Куртка с подогревом Redlaika SAPHIR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ru-RU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https://images.ru.prom.st/939668695_w640_h640_kurtka-s-podogrevom.jpg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Редлайка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Россия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17 300 рублей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Неплохая термо-защита относительно других 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Вес, растрата большего количества энергии 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  <a:tr h="1093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Куртка с подогревом Fooxmet с умным контролем температуры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ru-RU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https://images.ru.prom.st/948966627_w640_h640_kurtka-s-podogrevom.jpg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Foxmet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Китай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12 448  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рублей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Умный контроллер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 качестве подогревателя выступают 3 греющие таблетки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Толстовка с подогревом WORX WA4660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ru-RU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https://www.wx-ecotools.ru/images/thumbnails/550/450/detailed/2/30191699007-6ib_enl.jpg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Worx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Канада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10 690 рублей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Температурный режим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Высокий - 55℃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Средний - 50℃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Низкий - 45℃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Время работы (от батареи 10000 мАч)  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Высокий - 4ч 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Средний -7ч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Низкий - 15ч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ru-RU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Потребление большого количества энергии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/>
          <p:nvPr/>
        </p:nvSpPr>
        <p:spPr>
          <a:xfrm>
            <a:off x="7708461" y="892098"/>
            <a:ext cx="3337560" cy="5335708"/>
          </a:xfrm>
          <a:prstGeom prst="rect">
            <a:avLst/>
          </a:prstGeom>
          <a:gradFill>
            <a:gsLst>
              <a:gs pos="0">
                <a:srgbClr val="0BD0D9">
                  <a:alpha val="3921"/>
                </a:srgbClr>
              </a:gs>
              <a:gs pos="1000">
                <a:srgbClr val="0BD0D9">
                  <a:alpha val="3921"/>
                </a:srgbClr>
              </a:gs>
              <a:gs pos="57000">
                <a:srgbClr val="0BD0D9">
                  <a:alpha val="88627"/>
                </a:srgbClr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  <a:effectLst>
            <a:outerShdw blurRad="889000" sx="101000" rotWithShape="0" algn="ctr" dir="16200000" dist="254000" sy="101000">
              <a:srgbClr val="595959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7877838" y="1335300"/>
            <a:ext cx="29988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Let’s do science and make friends!</a:t>
            </a:r>
            <a:endParaRPr sz="3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684950" y="777300"/>
            <a:ext cx="5305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-RU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Выводы по таблице</a:t>
            </a:r>
            <a:endParaRPr b="1" sz="4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684950" y="1535700"/>
            <a:ext cx="69525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категории «Цена качество» лидирует «Толстовка с подогревом WORX WA4660», хороший уровень нагрева, но теплопередачу никто не отменял и все его выделяемое тепло просто перейдет к более холодной части толстовки, температура которой более близка к температуре улицы.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https://lh6.googleusercontent.com/mR1k5kIAWVW9xQGb8Kd3YXRu-ty8CgWhkywoY2IjLRe8gTHqqhFnkyz-HKVu04u5Y_DdLp2fyKlK9qzgGfhF-fy4zynJVU6O88AH3sJ9o-_oXC3L3zykRafomVYrkPDylg2UVHPXlkKEyy-fMoq06A" id="160" name="Google Shape;160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9224" l="0" r="0" t="39223"/>
          <a:stretch/>
        </p:blipFill>
        <p:spPr>
          <a:xfrm>
            <a:off x="608263" y="3206773"/>
            <a:ext cx="10818720" cy="310791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61" name="Google Shape;161;p5"/>
          <p:cNvSpPr/>
          <p:nvPr/>
        </p:nvSpPr>
        <p:spPr>
          <a:xfrm rot="5400000">
            <a:off x="427472" y="262347"/>
            <a:ext cx="514956" cy="514956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/>
          <p:nvPr/>
        </p:nvSpPr>
        <p:spPr>
          <a:xfrm>
            <a:off x="1389224" y="310025"/>
            <a:ext cx="6448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1 эксперимент и</a:t>
            </a:r>
            <a:endParaRPr b="1" sz="54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1389223" y="991050"/>
            <a:ext cx="5203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2 эксперимент</a:t>
            </a:r>
            <a:endParaRPr sz="44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6"/>
          <p:cNvSpPr/>
          <p:nvPr/>
        </p:nvSpPr>
        <p:spPr>
          <a:xfrm rot="5400000">
            <a:off x="432217" y="393597"/>
            <a:ext cx="514956" cy="514956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2255167" y="2453587"/>
            <a:ext cx="6169165" cy="1480978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r>
              <a:rPr lang="ru-RU" sz="160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  <a:t>Целью первого эксперимента являлось изучение продолжительности работы ВТЭ с одним баллоном при комнатной температуре. Один баллон с водородом компании «ИнЭнерджи» имеет объём 10 литров. Работоспособность одного баллона 1 час.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05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1389233" y="2101547"/>
            <a:ext cx="750174" cy="750174"/>
          </a:xfrm>
          <a:prstGeom prst="ellipse">
            <a:avLst/>
          </a:prstGeom>
          <a:solidFill>
            <a:schemeClr val="accent2">
              <a:alpha val="89803"/>
            </a:schemeClr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2255167" y="2144669"/>
            <a:ext cx="1970802" cy="228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1 ЦЕЛЬ</a:t>
            </a:r>
            <a:endParaRPr b="1" sz="2400" cap="non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2255167" y="4409877"/>
            <a:ext cx="6448565" cy="225885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  <a:t>Целью второго эксперимента являлось изучение работоспособности ВТЭ при отрицательных температурах. Эксперимент длился 40 минут и каждые 10 минут брали промежуточные измерения, результаты можно увидеть на таблице №1. После 10 минут работы напряжение уменьшилось от 6.01 до 2.269. В последующих измерениях напряжение варьировалось от 2.491-2.5.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1389233" y="4072781"/>
            <a:ext cx="752570" cy="752570"/>
          </a:xfrm>
          <a:prstGeom prst="ellipse">
            <a:avLst/>
          </a:prstGeom>
          <a:solidFill>
            <a:schemeClr val="accent2">
              <a:alpha val="89803"/>
            </a:schemeClr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2255167" y="4058004"/>
            <a:ext cx="1970802" cy="228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2 ЦЕЛЬ</a:t>
            </a:r>
            <a:endParaRPr b="1" sz="2400" cap="non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1637288" y="4334766"/>
            <a:ext cx="232536" cy="263961"/>
          </a:xfrm>
          <a:custGeom>
            <a:rect b="b" l="l" r="r" t="t"/>
            <a:pathLst>
              <a:path extrusionOk="0" h="21600" w="21572">
                <a:moveTo>
                  <a:pt x="18657" y="10819"/>
                </a:moveTo>
                <a:cubicBezTo>
                  <a:pt x="19275" y="11364"/>
                  <a:pt x="19805" y="11909"/>
                  <a:pt x="20203" y="12415"/>
                </a:cubicBezTo>
                <a:cubicBezTo>
                  <a:pt x="20644" y="12960"/>
                  <a:pt x="20954" y="13466"/>
                  <a:pt x="21174" y="13972"/>
                </a:cubicBezTo>
                <a:cubicBezTo>
                  <a:pt x="21439" y="14439"/>
                  <a:pt x="21528" y="14867"/>
                  <a:pt x="21572" y="15295"/>
                </a:cubicBezTo>
                <a:cubicBezTo>
                  <a:pt x="21572" y="15723"/>
                  <a:pt x="21484" y="16112"/>
                  <a:pt x="21263" y="16424"/>
                </a:cubicBezTo>
                <a:cubicBezTo>
                  <a:pt x="21174" y="16579"/>
                  <a:pt x="21042" y="16696"/>
                  <a:pt x="20909" y="16852"/>
                </a:cubicBezTo>
                <a:cubicBezTo>
                  <a:pt x="20733" y="16969"/>
                  <a:pt x="20556" y="17085"/>
                  <a:pt x="20291" y="17202"/>
                </a:cubicBezTo>
                <a:cubicBezTo>
                  <a:pt x="20026" y="17280"/>
                  <a:pt x="19761" y="17397"/>
                  <a:pt x="19408" y="17436"/>
                </a:cubicBezTo>
                <a:cubicBezTo>
                  <a:pt x="19054" y="17514"/>
                  <a:pt x="18657" y="17552"/>
                  <a:pt x="18215" y="17552"/>
                </a:cubicBezTo>
                <a:cubicBezTo>
                  <a:pt x="17950" y="17552"/>
                  <a:pt x="17641" y="17552"/>
                  <a:pt x="17376" y="17514"/>
                </a:cubicBezTo>
                <a:cubicBezTo>
                  <a:pt x="17066" y="17514"/>
                  <a:pt x="16801" y="17475"/>
                  <a:pt x="16492" y="17436"/>
                </a:cubicBezTo>
                <a:cubicBezTo>
                  <a:pt x="16183" y="17397"/>
                  <a:pt x="15874" y="17319"/>
                  <a:pt x="15565" y="17241"/>
                </a:cubicBezTo>
                <a:cubicBezTo>
                  <a:pt x="15255" y="17163"/>
                  <a:pt x="14902" y="17124"/>
                  <a:pt x="14593" y="17046"/>
                </a:cubicBezTo>
                <a:cubicBezTo>
                  <a:pt x="14328" y="17708"/>
                  <a:pt x="14107" y="18331"/>
                  <a:pt x="13798" y="18915"/>
                </a:cubicBezTo>
                <a:cubicBezTo>
                  <a:pt x="13533" y="19498"/>
                  <a:pt x="13224" y="19965"/>
                  <a:pt x="12914" y="20394"/>
                </a:cubicBezTo>
                <a:cubicBezTo>
                  <a:pt x="12561" y="20744"/>
                  <a:pt x="12208" y="21055"/>
                  <a:pt x="11766" y="21289"/>
                </a:cubicBezTo>
                <a:cubicBezTo>
                  <a:pt x="11368" y="21483"/>
                  <a:pt x="10971" y="21600"/>
                  <a:pt x="10529" y="21600"/>
                </a:cubicBezTo>
                <a:cubicBezTo>
                  <a:pt x="10132" y="21600"/>
                  <a:pt x="9734" y="21522"/>
                  <a:pt x="9336" y="21289"/>
                </a:cubicBezTo>
                <a:cubicBezTo>
                  <a:pt x="8939" y="21094"/>
                  <a:pt x="8630" y="20783"/>
                  <a:pt x="8320" y="20394"/>
                </a:cubicBezTo>
                <a:cubicBezTo>
                  <a:pt x="7967" y="20004"/>
                  <a:pt x="7658" y="19537"/>
                  <a:pt x="7349" y="18992"/>
                </a:cubicBezTo>
                <a:cubicBezTo>
                  <a:pt x="7084" y="18448"/>
                  <a:pt x="6819" y="17825"/>
                  <a:pt x="6598" y="17163"/>
                </a:cubicBezTo>
                <a:cubicBezTo>
                  <a:pt x="6289" y="17202"/>
                  <a:pt x="5979" y="17280"/>
                  <a:pt x="5714" y="17319"/>
                </a:cubicBezTo>
                <a:cubicBezTo>
                  <a:pt x="5449" y="17358"/>
                  <a:pt x="5184" y="17436"/>
                  <a:pt x="4919" y="17436"/>
                </a:cubicBezTo>
                <a:cubicBezTo>
                  <a:pt x="4654" y="17475"/>
                  <a:pt x="4389" y="17514"/>
                  <a:pt x="4124" y="17514"/>
                </a:cubicBezTo>
                <a:cubicBezTo>
                  <a:pt x="3903" y="17552"/>
                  <a:pt x="3638" y="17552"/>
                  <a:pt x="3417" y="17552"/>
                </a:cubicBezTo>
                <a:cubicBezTo>
                  <a:pt x="2932" y="17552"/>
                  <a:pt x="2490" y="17514"/>
                  <a:pt x="2136" y="17436"/>
                </a:cubicBezTo>
                <a:cubicBezTo>
                  <a:pt x="1827" y="17397"/>
                  <a:pt x="1518" y="17280"/>
                  <a:pt x="1297" y="17202"/>
                </a:cubicBezTo>
                <a:cubicBezTo>
                  <a:pt x="1032" y="17085"/>
                  <a:pt x="811" y="16969"/>
                  <a:pt x="679" y="16852"/>
                </a:cubicBezTo>
                <a:cubicBezTo>
                  <a:pt x="502" y="16696"/>
                  <a:pt x="370" y="16579"/>
                  <a:pt x="325" y="16424"/>
                </a:cubicBezTo>
                <a:cubicBezTo>
                  <a:pt x="60" y="16112"/>
                  <a:pt x="-28" y="15723"/>
                  <a:pt x="16" y="15295"/>
                </a:cubicBezTo>
                <a:cubicBezTo>
                  <a:pt x="16" y="14867"/>
                  <a:pt x="149" y="14439"/>
                  <a:pt x="370" y="13972"/>
                </a:cubicBezTo>
                <a:cubicBezTo>
                  <a:pt x="590" y="13466"/>
                  <a:pt x="944" y="12960"/>
                  <a:pt x="1341" y="12415"/>
                </a:cubicBezTo>
                <a:cubicBezTo>
                  <a:pt x="1783" y="11909"/>
                  <a:pt x="2269" y="11364"/>
                  <a:pt x="2887" y="10819"/>
                </a:cubicBezTo>
                <a:cubicBezTo>
                  <a:pt x="2666" y="10625"/>
                  <a:pt x="2446" y="10391"/>
                  <a:pt x="2225" y="10197"/>
                </a:cubicBezTo>
                <a:cubicBezTo>
                  <a:pt x="2048" y="10002"/>
                  <a:pt x="1827" y="9808"/>
                  <a:pt x="1695" y="9613"/>
                </a:cubicBezTo>
                <a:cubicBezTo>
                  <a:pt x="1253" y="9146"/>
                  <a:pt x="944" y="8718"/>
                  <a:pt x="679" y="8290"/>
                </a:cubicBezTo>
                <a:cubicBezTo>
                  <a:pt x="414" y="7862"/>
                  <a:pt x="237" y="7472"/>
                  <a:pt x="149" y="7122"/>
                </a:cubicBezTo>
                <a:cubicBezTo>
                  <a:pt x="16" y="6733"/>
                  <a:pt x="-28" y="6383"/>
                  <a:pt x="16" y="6071"/>
                </a:cubicBezTo>
                <a:cubicBezTo>
                  <a:pt x="16" y="5760"/>
                  <a:pt x="105" y="5449"/>
                  <a:pt x="325" y="5176"/>
                </a:cubicBezTo>
                <a:cubicBezTo>
                  <a:pt x="370" y="5059"/>
                  <a:pt x="502" y="4904"/>
                  <a:pt x="679" y="4787"/>
                </a:cubicBezTo>
                <a:cubicBezTo>
                  <a:pt x="811" y="4631"/>
                  <a:pt x="1032" y="4515"/>
                  <a:pt x="1297" y="4437"/>
                </a:cubicBezTo>
                <a:cubicBezTo>
                  <a:pt x="1518" y="4320"/>
                  <a:pt x="1827" y="4242"/>
                  <a:pt x="2136" y="4164"/>
                </a:cubicBezTo>
                <a:cubicBezTo>
                  <a:pt x="2490" y="4086"/>
                  <a:pt x="2932" y="4086"/>
                  <a:pt x="3417" y="4086"/>
                </a:cubicBezTo>
                <a:cubicBezTo>
                  <a:pt x="3638" y="4086"/>
                  <a:pt x="3903" y="4086"/>
                  <a:pt x="4124" y="4086"/>
                </a:cubicBezTo>
                <a:cubicBezTo>
                  <a:pt x="4389" y="4125"/>
                  <a:pt x="4654" y="4125"/>
                  <a:pt x="4919" y="4164"/>
                </a:cubicBezTo>
                <a:cubicBezTo>
                  <a:pt x="5184" y="4203"/>
                  <a:pt x="5449" y="4242"/>
                  <a:pt x="5714" y="4281"/>
                </a:cubicBezTo>
                <a:cubicBezTo>
                  <a:pt x="5979" y="4359"/>
                  <a:pt x="6289" y="4398"/>
                  <a:pt x="6598" y="4476"/>
                </a:cubicBezTo>
                <a:cubicBezTo>
                  <a:pt x="6819" y="3814"/>
                  <a:pt x="7084" y="3191"/>
                  <a:pt x="7349" y="2646"/>
                </a:cubicBezTo>
                <a:cubicBezTo>
                  <a:pt x="7658" y="2063"/>
                  <a:pt x="7967" y="1596"/>
                  <a:pt x="8320" y="1245"/>
                </a:cubicBezTo>
                <a:cubicBezTo>
                  <a:pt x="8630" y="817"/>
                  <a:pt x="8939" y="506"/>
                  <a:pt x="9336" y="311"/>
                </a:cubicBezTo>
                <a:cubicBezTo>
                  <a:pt x="9734" y="117"/>
                  <a:pt x="10132" y="0"/>
                  <a:pt x="10529" y="0"/>
                </a:cubicBezTo>
                <a:cubicBezTo>
                  <a:pt x="10971" y="0"/>
                  <a:pt x="11368" y="117"/>
                  <a:pt x="11766" y="350"/>
                </a:cubicBezTo>
                <a:cubicBezTo>
                  <a:pt x="12208" y="584"/>
                  <a:pt x="12561" y="856"/>
                  <a:pt x="12914" y="1245"/>
                </a:cubicBezTo>
                <a:cubicBezTo>
                  <a:pt x="13224" y="1635"/>
                  <a:pt x="13533" y="2141"/>
                  <a:pt x="13798" y="2685"/>
                </a:cubicBezTo>
                <a:cubicBezTo>
                  <a:pt x="14107" y="3269"/>
                  <a:pt x="14328" y="3892"/>
                  <a:pt x="14593" y="4592"/>
                </a:cubicBezTo>
                <a:cubicBezTo>
                  <a:pt x="14902" y="4515"/>
                  <a:pt x="15255" y="4437"/>
                  <a:pt x="15565" y="4359"/>
                </a:cubicBezTo>
                <a:cubicBezTo>
                  <a:pt x="15874" y="4320"/>
                  <a:pt x="16183" y="4242"/>
                  <a:pt x="16492" y="4164"/>
                </a:cubicBezTo>
                <a:cubicBezTo>
                  <a:pt x="16801" y="4125"/>
                  <a:pt x="17066" y="4125"/>
                  <a:pt x="17376" y="4086"/>
                </a:cubicBezTo>
                <a:cubicBezTo>
                  <a:pt x="17641" y="4086"/>
                  <a:pt x="17950" y="4086"/>
                  <a:pt x="18215" y="4086"/>
                </a:cubicBezTo>
                <a:cubicBezTo>
                  <a:pt x="18657" y="4086"/>
                  <a:pt x="19054" y="4086"/>
                  <a:pt x="19408" y="4164"/>
                </a:cubicBezTo>
                <a:cubicBezTo>
                  <a:pt x="19761" y="4242"/>
                  <a:pt x="20026" y="4320"/>
                  <a:pt x="20291" y="4437"/>
                </a:cubicBezTo>
                <a:cubicBezTo>
                  <a:pt x="20556" y="4515"/>
                  <a:pt x="20733" y="4631"/>
                  <a:pt x="20909" y="4787"/>
                </a:cubicBezTo>
                <a:cubicBezTo>
                  <a:pt x="21042" y="4904"/>
                  <a:pt x="21174" y="5059"/>
                  <a:pt x="21263" y="5176"/>
                </a:cubicBezTo>
                <a:cubicBezTo>
                  <a:pt x="21484" y="5526"/>
                  <a:pt x="21572" y="5916"/>
                  <a:pt x="21572" y="6344"/>
                </a:cubicBezTo>
                <a:cubicBezTo>
                  <a:pt x="21528" y="6733"/>
                  <a:pt x="21439" y="7200"/>
                  <a:pt x="21174" y="7667"/>
                </a:cubicBezTo>
                <a:cubicBezTo>
                  <a:pt x="20954" y="8134"/>
                  <a:pt x="20644" y="8640"/>
                  <a:pt x="20203" y="9185"/>
                </a:cubicBezTo>
                <a:cubicBezTo>
                  <a:pt x="19805" y="9730"/>
                  <a:pt x="19275" y="10275"/>
                  <a:pt x="18657" y="10819"/>
                </a:cubicBezTo>
                <a:close/>
                <a:moveTo>
                  <a:pt x="1120" y="5643"/>
                </a:moveTo>
                <a:cubicBezTo>
                  <a:pt x="988" y="5799"/>
                  <a:pt x="944" y="6032"/>
                  <a:pt x="944" y="6266"/>
                </a:cubicBezTo>
                <a:cubicBezTo>
                  <a:pt x="944" y="6538"/>
                  <a:pt x="988" y="6772"/>
                  <a:pt x="1120" y="7044"/>
                </a:cubicBezTo>
                <a:cubicBezTo>
                  <a:pt x="1253" y="7356"/>
                  <a:pt x="1385" y="7706"/>
                  <a:pt x="1606" y="8017"/>
                </a:cubicBezTo>
                <a:cubicBezTo>
                  <a:pt x="1827" y="8368"/>
                  <a:pt x="2092" y="8718"/>
                  <a:pt x="2446" y="9107"/>
                </a:cubicBezTo>
                <a:cubicBezTo>
                  <a:pt x="2578" y="9263"/>
                  <a:pt x="2755" y="9457"/>
                  <a:pt x="2976" y="9652"/>
                </a:cubicBezTo>
                <a:cubicBezTo>
                  <a:pt x="3152" y="9846"/>
                  <a:pt x="3373" y="10041"/>
                  <a:pt x="3594" y="10197"/>
                </a:cubicBezTo>
                <a:cubicBezTo>
                  <a:pt x="3727" y="10080"/>
                  <a:pt x="3903" y="9924"/>
                  <a:pt x="4080" y="9808"/>
                </a:cubicBezTo>
                <a:cubicBezTo>
                  <a:pt x="4257" y="9652"/>
                  <a:pt x="4433" y="9535"/>
                  <a:pt x="4610" y="9379"/>
                </a:cubicBezTo>
                <a:cubicBezTo>
                  <a:pt x="4831" y="9263"/>
                  <a:pt x="5008" y="9107"/>
                  <a:pt x="5184" y="8990"/>
                </a:cubicBezTo>
                <a:cubicBezTo>
                  <a:pt x="5405" y="8835"/>
                  <a:pt x="5582" y="8718"/>
                  <a:pt x="5759" y="8562"/>
                </a:cubicBezTo>
                <a:cubicBezTo>
                  <a:pt x="5803" y="8329"/>
                  <a:pt x="5847" y="8017"/>
                  <a:pt x="5891" y="7745"/>
                </a:cubicBezTo>
                <a:cubicBezTo>
                  <a:pt x="5935" y="7472"/>
                  <a:pt x="5979" y="7161"/>
                  <a:pt x="6024" y="6928"/>
                </a:cubicBezTo>
                <a:cubicBezTo>
                  <a:pt x="6024" y="6655"/>
                  <a:pt x="6112" y="6383"/>
                  <a:pt x="6156" y="6110"/>
                </a:cubicBezTo>
                <a:cubicBezTo>
                  <a:pt x="6200" y="5838"/>
                  <a:pt x="6289" y="5565"/>
                  <a:pt x="6333" y="5332"/>
                </a:cubicBezTo>
                <a:cubicBezTo>
                  <a:pt x="6068" y="5254"/>
                  <a:pt x="5803" y="5215"/>
                  <a:pt x="5538" y="5176"/>
                </a:cubicBezTo>
                <a:cubicBezTo>
                  <a:pt x="5273" y="5098"/>
                  <a:pt x="5008" y="5059"/>
                  <a:pt x="4787" y="5021"/>
                </a:cubicBezTo>
                <a:cubicBezTo>
                  <a:pt x="4522" y="4982"/>
                  <a:pt x="4301" y="4982"/>
                  <a:pt x="4036" y="4943"/>
                </a:cubicBezTo>
                <a:cubicBezTo>
                  <a:pt x="3815" y="4943"/>
                  <a:pt x="3594" y="4943"/>
                  <a:pt x="3417" y="4943"/>
                </a:cubicBezTo>
                <a:cubicBezTo>
                  <a:pt x="3197" y="4943"/>
                  <a:pt x="2976" y="4943"/>
                  <a:pt x="2755" y="4943"/>
                </a:cubicBezTo>
                <a:cubicBezTo>
                  <a:pt x="2534" y="4982"/>
                  <a:pt x="2357" y="4982"/>
                  <a:pt x="2136" y="5021"/>
                </a:cubicBezTo>
                <a:cubicBezTo>
                  <a:pt x="1916" y="5098"/>
                  <a:pt x="1739" y="5176"/>
                  <a:pt x="1562" y="5293"/>
                </a:cubicBezTo>
                <a:cubicBezTo>
                  <a:pt x="1385" y="5371"/>
                  <a:pt x="1253" y="5526"/>
                  <a:pt x="1120" y="5643"/>
                </a:cubicBezTo>
                <a:close/>
                <a:moveTo>
                  <a:pt x="3417" y="16696"/>
                </a:moveTo>
                <a:cubicBezTo>
                  <a:pt x="3594" y="16696"/>
                  <a:pt x="3815" y="16696"/>
                  <a:pt x="4036" y="16657"/>
                </a:cubicBezTo>
                <a:cubicBezTo>
                  <a:pt x="4301" y="16657"/>
                  <a:pt x="4522" y="16618"/>
                  <a:pt x="4787" y="16579"/>
                </a:cubicBezTo>
                <a:cubicBezTo>
                  <a:pt x="5008" y="16541"/>
                  <a:pt x="5273" y="16502"/>
                  <a:pt x="5538" y="16463"/>
                </a:cubicBezTo>
                <a:cubicBezTo>
                  <a:pt x="5803" y="16424"/>
                  <a:pt x="6068" y="16346"/>
                  <a:pt x="6333" y="16268"/>
                </a:cubicBezTo>
                <a:cubicBezTo>
                  <a:pt x="6289" y="16035"/>
                  <a:pt x="6200" y="15801"/>
                  <a:pt x="6156" y="15529"/>
                </a:cubicBezTo>
                <a:cubicBezTo>
                  <a:pt x="6112" y="15256"/>
                  <a:pt x="6024" y="14984"/>
                  <a:pt x="6024" y="14711"/>
                </a:cubicBezTo>
                <a:cubicBezTo>
                  <a:pt x="5979" y="14439"/>
                  <a:pt x="5935" y="14166"/>
                  <a:pt x="5891" y="13894"/>
                </a:cubicBezTo>
                <a:cubicBezTo>
                  <a:pt x="5847" y="13583"/>
                  <a:pt x="5803" y="13310"/>
                  <a:pt x="5759" y="13038"/>
                </a:cubicBezTo>
                <a:cubicBezTo>
                  <a:pt x="5582" y="12921"/>
                  <a:pt x="5405" y="12765"/>
                  <a:pt x="5184" y="12649"/>
                </a:cubicBezTo>
                <a:cubicBezTo>
                  <a:pt x="5008" y="12493"/>
                  <a:pt x="4831" y="12376"/>
                  <a:pt x="4610" y="12221"/>
                </a:cubicBezTo>
                <a:cubicBezTo>
                  <a:pt x="4433" y="12104"/>
                  <a:pt x="4257" y="11948"/>
                  <a:pt x="4080" y="11831"/>
                </a:cubicBezTo>
                <a:cubicBezTo>
                  <a:pt x="3903" y="11676"/>
                  <a:pt x="3727" y="11559"/>
                  <a:pt x="3594" y="11403"/>
                </a:cubicBezTo>
                <a:cubicBezTo>
                  <a:pt x="3064" y="11909"/>
                  <a:pt x="2578" y="12376"/>
                  <a:pt x="2225" y="12804"/>
                </a:cubicBezTo>
                <a:cubicBezTo>
                  <a:pt x="1827" y="13271"/>
                  <a:pt x="1518" y="13699"/>
                  <a:pt x="1341" y="14089"/>
                </a:cubicBezTo>
                <a:cubicBezTo>
                  <a:pt x="1120" y="14517"/>
                  <a:pt x="988" y="14867"/>
                  <a:pt x="988" y="15178"/>
                </a:cubicBezTo>
                <a:cubicBezTo>
                  <a:pt x="944" y="15490"/>
                  <a:pt x="988" y="15762"/>
                  <a:pt x="1120" y="15996"/>
                </a:cubicBezTo>
                <a:cubicBezTo>
                  <a:pt x="1253" y="16112"/>
                  <a:pt x="1385" y="16229"/>
                  <a:pt x="1562" y="16346"/>
                </a:cubicBezTo>
                <a:cubicBezTo>
                  <a:pt x="1739" y="16424"/>
                  <a:pt x="1916" y="16502"/>
                  <a:pt x="2136" y="16579"/>
                </a:cubicBezTo>
                <a:cubicBezTo>
                  <a:pt x="2357" y="16618"/>
                  <a:pt x="2534" y="16657"/>
                  <a:pt x="2755" y="16657"/>
                </a:cubicBezTo>
                <a:cubicBezTo>
                  <a:pt x="2976" y="16696"/>
                  <a:pt x="3197" y="16696"/>
                  <a:pt x="3417" y="16696"/>
                </a:cubicBezTo>
                <a:close/>
                <a:moveTo>
                  <a:pt x="5714" y="11870"/>
                </a:moveTo>
                <a:cubicBezTo>
                  <a:pt x="5714" y="11715"/>
                  <a:pt x="5714" y="11520"/>
                  <a:pt x="5670" y="11325"/>
                </a:cubicBezTo>
                <a:cubicBezTo>
                  <a:pt x="5670" y="11170"/>
                  <a:pt x="5670" y="10975"/>
                  <a:pt x="5670" y="10819"/>
                </a:cubicBezTo>
                <a:cubicBezTo>
                  <a:pt x="5670" y="10625"/>
                  <a:pt x="5670" y="10469"/>
                  <a:pt x="5670" y="10275"/>
                </a:cubicBezTo>
                <a:cubicBezTo>
                  <a:pt x="5714" y="10080"/>
                  <a:pt x="5714" y="9924"/>
                  <a:pt x="5714" y="9730"/>
                </a:cubicBezTo>
                <a:cubicBezTo>
                  <a:pt x="5449" y="9924"/>
                  <a:pt x="5184" y="10080"/>
                  <a:pt x="4963" y="10275"/>
                </a:cubicBezTo>
                <a:cubicBezTo>
                  <a:pt x="4743" y="10469"/>
                  <a:pt x="4522" y="10625"/>
                  <a:pt x="4301" y="10819"/>
                </a:cubicBezTo>
                <a:cubicBezTo>
                  <a:pt x="4522" y="10975"/>
                  <a:pt x="4743" y="11170"/>
                  <a:pt x="4963" y="11325"/>
                </a:cubicBezTo>
                <a:cubicBezTo>
                  <a:pt x="5184" y="11520"/>
                  <a:pt x="5449" y="11715"/>
                  <a:pt x="5714" y="11870"/>
                </a:cubicBezTo>
                <a:close/>
                <a:moveTo>
                  <a:pt x="12782" y="13738"/>
                </a:moveTo>
                <a:cubicBezTo>
                  <a:pt x="13091" y="13622"/>
                  <a:pt x="13356" y="13466"/>
                  <a:pt x="13621" y="13310"/>
                </a:cubicBezTo>
                <a:cubicBezTo>
                  <a:pt x="13886" y="13155"/>
                  <a:pt x="14151" y="12999"/>
                  <a:pt x="14416" y="12843"/>
                </a:cubicBezTo>
                <a:cubicBezTo>
                  <a:pt x="14416" y="12688"/>
                  <a:pt x="14416" y="12493"/>
                  <a:pt x="14416" y="12337"/>
                </a:cubicBezTo>
                <a:cubicBezTo>
                  <a:pt x="14460" y="12182"/>
                  <a:pt x="14460" y="11987"/>
                  <a:pt x="14460" y="11831"/>
                </a:cubicBezTo>
                <a:cubicBezTo>
                  <a:pt x="14460" y="11637"/>
                  <a:pt x="14460" y="11481"/>
                  <a:pt x="14460" y="11325"/>
                </a:cubicBezTo>
                <a:cubicBezTo>
                  <a:pt x="14460" y="11131"/>
                  <a:pt x="14460" y="10975"/>
                  <a:pt x="14460" y="10819"/>
                </a:cubicBezTo>
                <a:cubicBezTo>
                  <a:pt x="14460" y="10625"/>
                  <a:pt x="14460" y="10469"/>
                  <a:pt x="14460" y="10314"/>
                </a:cubicBezTo>
                <a:cubicBezTo>
                  <a:pt x="14460" y="10119"/>
                  <a:pt x="14460" y="9963"/>
                  <a:pt x="14460" y="9808"/>
                </a:cubicBezTo>
                <a:cubicBezTo>
                  <a:pt x="14460" y="9613"/>
                  <a:pt x="14460" y="9457"/>
                  <a:pt x="14416" y="9302"/>
                </a:cubicBezTo>
                <a:cubicBezTo>
                  <a:pt x="14416" y="9107"/>
                  <a:pt x="14416" y="8951"/>
                  <a:pt x="14416" y="8796"/>
                </a:cubicBezTo>
                <a:cubicBezTo>
                  <a:pt x="14151" y="8601"/>
                  <a:pt x="13886" y="8445"/>
                  <a:pt x="13621" y="8290"/>
                </a:cubicBezTo>
                <a:cubicBezTo>
                  <a:pt x="13356" y="8134"/>
                  <a:pt x="13091" y="8017"/>
                  <a:pt x="12782" y="7862"/>
                </a:cubicBezTo>
                <a:cubicBezTo>
                  <a:pt x="12649" y="7784"/>
                  <a:pt x="12473" y="7667"/>
                  <a:pt x="12296" y="7589"/>
                </a:cubicBezTo>
                <a:cubicBezTo>
                  <a:pt x="12119" y="7511"/>
                  <a:pt x="11987" y="7434"/>
                  <a:pt x="11810" y="7356"/>
                </a:cubicBezTo>
                <a:cubicBezTo>
                  <a:pt x="11633" y="7278"/>
                  <a:pt x="11457" y="7161"/>
                  <a:pt x="11280" y="7122"/>
                </a:cubicBezTo>
                <a:cubicBezTo>
                  <a:pt x="11147" y="7044"/>
                  <a:pt x="10971" y="6966"/>
                  <a:pt x="10794" y="6850"/>
                </a:cubicBezTo>
                <a:cubicBezTo>
                  <a:pt x="10617" y="6966"/>
                  <a:pt x="10485" y="7044"/>
                  <a:pt x="10308" y="7122"/>
                </a:cubicBezTo>
                <a:cubicBezTo>
                  <a:pt x="10132" y="7161"/>
                  <a:pt x="9955" y="7278"/>
                  <a:pt x="9734" y="7356"/>
                </a:cubicBezTo>
                <a:cubicBezTo>
                  <a:pt x="9601" y="7434"/>
                  <a:pt x="9425" y="7511"/>
                  <a:pt x="9248" y="7589"/>
                </a:cubicBezTo>
                <a:cubicBezTo>
                  <a:pt x="9071" y="7667"/>
                  <a:pt x="8939" y="7784"/>
                  <a:pt x="8762" y="7862"/>
                </a:cubicBezTo>
                <a:cubicBezTo>
                  <a:pt x="8585" y="7978"/>
                  <a:pt x="8409" y="8056"/>
                  <a:pt x="8232" y="8173"/>
                </a:cubicBezTo>
                <a:cubicBezTo>
                  <a:pt x="8055" y="8290"/>
                  <a:pt x="7879" y="8368"/>
                  <a:pt x="7746" y="8484"/>
                </a:cubicBezTo>
                <a:cubicBezTo>
                  <a:pt x="7525" y="8562"/>
                  <a:pt x="7349" y="8640"/>
                  <a:pt x="7216" y="8718"/>
                </a:cubicBezTo>
                <a:cubicBezTo>
                  <a:pt x="7039" y="8835"/>
                  <a:pt x="6907" y="8951"/>
                  <a:pt x="6774" y="9029"/>
                </a:cubicBezTo>
                <a:cubicBezTo>
                  <a:pt x="6730" y="9185"/>
                  <a:pt x="6686" y="9302"/>
                  <a:pt x="6686" y="9457"/>
                </a:cubicBezTo>
                <a:cubicBezTo>
                  <a:pt x="6686" y="9613"/>
                  <a:pt x="6686" y="9769"/>
                  <a:pt x="6686" y="9885"/>
                </a:cubicBezTo>
                <a:cubicBezTo>
                  <a:pt x="6686" y="10080"/>
                  <a:pt x="6686" y="10236"/>
                  <a:pt x="6686" y="10391"/>
                </a:cubicBezTo>
                <a:cubicBezTo>
                  <a:pt x="6642" y="10547"/>
                  <a:pt x="6642" y="10664"/>
                  <a:pt x="6642" y="10819"/>
                </a:cubicBezTo>
                <a:cubicBezTo>
                  <a:pt x="6642" y="10936"/>
                  <a:pt x="6642" y="11092"/>
                  <a:pt x="6686" y="11248"/>
                </a:cubicBezTo>
                <a:cubicBezTo>
                  <a:pt x="6686" y="11403"/>
                  <a:pt x="6686" y="11559"/>
                  <a:pt x="6686" y="11715"/>
                </a:cubicBezTo>
                <a:cubicBezTo>
                  <a:pt x="6686" y="11870"/>
                  <a:pt x="6686" y="11987"/>
                  <a:pt x="6686" y="12143"/>
                </a:cubicBezTo>
                <a:cubicBezTo>
                  <a:pt x="6686" y="12259"/>
                  <a:pt x="6730" y="12415"/>
                  <a:pt x="6774" y="12571"/>
                </a:cubicBezTo>
                <a:cubicBezTo>
                  <a:pt x="6907" y="12688"/>
                  <a:pt x="7039" y="12804"/>
                  <a:pt x="7216" y="12882"/>
                </a:cubicBezTo>
                <a:cubicBezTo>
                  <a:pt x="7349" y="12999"/>
                  <a:pt x="7525" y="13077"/>
                  <a:pt x="7746" y="13194"/>
                </a:cubicBezTo>
                <a:cubicBezTo>
                  <a:pt x="7879" y="13271"/>
                  <a:pt x="8055" y="13349"/>
                  <a:pt x="8232" y="13427"/>
                </a:cubicBezTo>
                <a:cubicBezTo>
                  <a:pt x="8409" y="13544"/>
                  <a:pt x="8585" y="13661"/>
                  <a:pt x="8762" y="13738"/>
                </a:cubicBezTo>
                <a:cubicBezTo>
                  <a:pt x="8939" y="13855"/>
                  <a:pt x="9071" y="13933"/>
                  <a:pt x="9248" y="14011"/>
                </a:cubicBezTo>
                <a:cubicBezTo>
                  <a:pt x="9425" y="14128"/>
                  <a:pt x="9601" y="14205"/>
                  <a:pt x="9734" y="14244"/>
                </a:cubicBezTo>
                <a:cubicBezTo>
                  <a:pt x="9955" y="14361"/>
                  <a:pt x="10132" y="14439"/>
                  <a:pt x="10308" y="14517"/>
                </a:cubicBezTo>
                <a:cubicBezTo>
                  <a:pt x="10485" y="14595"/>
                  <a:pt x="10617" y="14672"/>
                  <a:pt x="10794" y="14750"/>
                </a:cubicBezTo>
                <a:cubicBezTo>
                  <a:pt x="10971" y="14672"/>
                  <a:pt x="11147" y="14595"/>
                  <a:pt x="11280" y="14517"/>
                </a:cubicBezTo>
                <a:cubicBezTo>
                  <a:pt x="11457" y="14439"/>
                  <a:pt x="11633" y="14361"/>
                  <a:pt x="11810" y="14244"/>
                </a:cubicBezTo>
                <a:cubicBezTo>
                  <a:pt x="11987" y="14205"/>
                  <a:pt x="12119" y="14128"/>
                  <a:pt x="12296" y="14011"/>
                </a:cubicBezTo>
                <a:cubicBezTo>
                  <a:pt x="12473" y="13933"/>
                  <a:pt x="12649" y="13855"/>
                  <a:pt x="12782" y="13738"/>
                </a:cubicBezTo>
                <a:close/>
                <a:moveTo>
                  <a:pt x="6863" y="7939"/>
                </a:moveTo>
                <a:cubicBezTo>
                  <a:pt x="7039" y="7784"/>
                  <a:pt x="7260" y="7667"/>
                  <a:pt x="7525" y="7511"/>
                </a:cubicBezTo>
                <a:cubicBezTo>
                  <a:pt x="7790" y="7395"/>
                  <a:pt x="8011" y="7239"/>
                  <a:pt x="8232" y="7122"/>
                </a:cubicBezTo>
                <a:cubicBezTo>
                  <a:pt x="8497" y="7005"/>
                  <a:pt x="8718" y="6889"/>
                  <a:pt x="8983" y="6772"/>
                </a:cubicBezTo>
                <a:cubicBezTo>
                  <a:pt x="9204" y="6616"/>
                  <a:pt x="9469" y="6499"/>
                  <a:pt x="9690" y="6422"/>
                </a:cubicBezTo>
                <a:cubicBezTo>
                  <a:pt x="9513" y="6344"/>
                  <a:pt x="9292" y="6266"/>
                  <a:pt x="9071" y="6188"/>
                </a:cubicBezTo>
                <a:cubicBezTo>
                  <a:pt x="8851" y="6071"/>
                  <a:pt x="8674" y="6032"/>
                  <a:pt x="8497" y="5955"/>
                </a:cubicBezTo>
                <a:cubicBezTo>
                  <a:pt x="8276" y="5877"/>
                  <a:pt x="8100" y="5799"/>
                  <a:pt x="7879" y="5760"/>
                </a:cubicBezTo>
                <a:cubicBezTo>
                  <a:pt x="7658" y="5682"/>
                  <a:pt x="7481" y="5643"/>
                  <a:pt x="7260" y="5604"/>
                </a:cubicBezTo>
                <a:cubicBezTo>
                  <a:pt x="7216" y="5760"/>
                  <a:pt x="7172" y="5955"/>
                  <a:pt x="7172" y="6110"/>
                </a:cubicBezTo>
                <a:cubicBezTo>
                  <a:pt x="7128" y="6305"/>
                  <a:pt x="7084" y="6499"/>
                  <a:pt x="7039" y="6694"/>
                </a:cubicBezTo>
                <a:cubicBezTo>
                  <a:pt x="6995" y="6928"/>
                  <a:pt x="6951" y="7122"/>
                  <a:pt x="6907" y="7317"/>
                </a:cubicBezTo>
                <a:cubicBezTo>
                  <a:pt x="6907" y="7511"/>
                  <a:pt x="6863" y="7706"/>
                  <a:pt x="6863" y="7939"/>
                </a:cubicBezTo>
                <a:close/>
                <a:moveTo>
                  <a:pt x="9690" y="15217"/>
                </a:moveTo>
                <a:cubicBezTo>
                  <a:pt x="9469" y="15101"/>
                  <a:pt x="9204" y="14984"/>
                  <a:pt x="8983" y="14867"/>
                </a:cubicBezTo>
                <a:cubicBezTo>
                  <a:pt x="8718" y="14711"/>
                  <a:pt x="8497" y="14595"/>
                  <a:pt x="8232" y="14517"/>
                </a:cubicBezTo>
                <a:cubicBezTo>
                  <a:pt x="8011" y="14361"/>
                  <a:pt x="7790" y="14244"/>
                  <a:pt x="7525" y="14089"/>
                </a:cubicBezTo>
                <a:cubicBezTo>
                  <a:pt x="7260" y="13972"/>
                  <a:pt x="7039" y="13816"/>
                  <a:pt x="6863" y="13699"/>
                </a:cubicBezTo>
                <a:cubicBezTo>
                  <a:pt x="6863" y="13894"/>
                  <a:pt x="6907" y="14089"/>
                  <a:pt x="6907" y="14322"/>
                </a:cubicBezTo>
                <a:cubicBezTo>
                  <a:pt x="6951" y="14517"/>
                  <a:pt x="6995" y="14711"/>
                  <a:pt x="7039" y="14906"/>
                </a:cubicBezTo>
                <a:cubicBezTo>
                  <a:pt x="7084" y="15101"/>
                  <a:pt x="7128" y="15295"/>
                  <a:pt x="7172" y="15490"/>
                </a:cubicBezTo>
                <a:cubicBezTo>
                  <a:pt x="7172" y="15684"/>
                  <a:pt x="7216" y="15879"/>
                  <a:pt x="7260" y="16035"/>
                </a:cubicBezTo>
                <a:cubicBezTo>
                  <a:pt x="7481" y="15996"/>
                  <a:pt x="7658" y="15957"/>
                  <a:pt x="7879" y="15879"/>
                </a:cubicBezTo>
                <a:cubicBezTo>
                  <a:pt x="8100" y="15801"/>
                  <a:pt x="8276" y="15762"/>
                  <a:pt x="8497" y="15684"/>
                </a:cubicBezTo>
                <a:cubicBezTo>
                  <a:pt x="8674" y="15606"/>
                  <a:pt x="8851" y="15529"/>
                  <a:pt x="9071" y="15451"/>
                </a:cubicBezTo>
                <a:cubicBezTo>
                  <a:pt x="9292" y="15373"/>
                  <a:pt x="9513" y="15295"/>
                  <a:pt x="9690" y="15217"/>
                </a:cubicBezTo>
                <a:close/>
                <a:moveTo>
                  <a:pt x="10529" y="895"/>
                </a:moveTo>
                <a:cubicBezTo>
                  <a:pt x="10264" y="895"/>
                  <a:pt x="9999" y="973"/>
                  <a:pt x="9734" y="1129"/>
                </a:cubicBezTo>
                <a:cubicBezTo>
                  <a:pt x="9469" y="1284"/>
                  <a:pt x="9204" y="1557"/>
                  <a:pt x="8939" y="1907"/>
                </a:cubicBezTo>
                <a:cubicBezTo>
                  <a:pt x="8674" y="2218"/>
                  <a:pt x="8409" y="2646"/>
                  <a:pt x="8144" y="3114"/>
                </a:cubicBezTo>
                <a:cubicBezTo>
                  <a:pt x="7923" y="3581"/>
                  <a:pt x="7702" y="4125"/>
                  <a:pt x="7481" y="4748"/>
                </a:cubicBezTo>
                <a:cubicBezTo>
                  <a:pt x="7790" y="4787"/>
                  <a:pt x="8055" y="4865"/>
                  <a:pt x="8320" y="4943"/>
                </a:cubicBezTo>
                <a:cubicBezTo>
                  <a:pt x="8585" y="5059"/>
                  <a:pt x="8851" y="5137"/>
                  <a:pt x="9116" y="5254"/>
                </a:cubicBezTo>
                <a:cubicBezTo>
                  <a:pt x="9381" y="5332"/>
                  <a:pt x="9646" y="5449"/>
                  <a:pt x="9955" y="5565"/>
                </a:cubicBezTo>
                <a:cubicBezTo>
                  <a:pt x="10220" y="5682"/>
                  <a:pt x="10529" y="5799"/>
                  <a:pt x="10794" y="5877"/>
                </a:cubicBezTo>
                <a:cubicBezTo>
                  <a:pt x="11015" y="5799"/>
                  <a:pt x="11236" y="5682"/>
                  <a:pt x="11501" y="5604"/>
                </a:cubicBezTo>
                <a:cubicBezTo>
                  <a:pt x="11766" y="5488"/>
                  <a:pt x="11987" y="5410"/>
                  <a:pt x="12208" y="5332"/>
                </a:cubicBezTo>
                <a:cubicBezTo>
                  <a:pt x="12473" y="5254"/>
                  <a:pt x="12738" y="5137"/>
                  <a:pt x="12959" y="5059"/>
                </a:cubicBezTo>
                <a:cubicBezTo>
                  <a:pt x="13179" y="4982"/>
                  <a:pt x="13444" y="4904"/>
                  <a:pt x="13665" y="4826"/>
                </a:cubicBezTo>
                <a:cubicBezTo>
                  <a:pt x="13444" y="4242"/>
                  <a:pt x="13224" y="3658"/>
                  <a:pt x="13003" y="3191"/>
                </a:cubicBezTo>
                <a:cubicBezTo>
                  <a:pt x="12738" y="2685"/>
                  <a:pt x="12473" y="2296"/>
                  <a:pt x="12208" y="1946"/>
                </a:cubicBezTo>
                <a:cubicBezTo>
                  <a:pt x="11943" y="1596"/>
                  <a:pt x="11678" y="1362"/>
                  <a:pt x="11412" y="1168"/>
                </a:cubicBezTo>
                <a:cubicBezTo>
                  <a:pt x="11147" y="973"/>
                  <a:pt x="10838" y="895"/>
                  <a:pt x="10529" y="895"/>
                </a:cubicBezTo>
                <a:close/>
                <a:moveTo>
                  <a:pt x="10529" y="20744"/>
                </a:moveTo>
                <a:cubicBezTo>
                  <a:pt x="10838" y="20744"/>
                  <a:pt x="11147" y="20666"/>
                  <a:pt x="11412" y="20471"/>
                </a:cubicBezTo>
                <a:cubicBezTo>
                  <a:pt x="11678" y="20277"/>
                  <a:pt x="11943" y="20004"/>
                  <a:pt x="12208" y="19693"/>
                </a:cubicBezTo>
                <a:cubicBezTo>
                  <a:pt x="12473" y="19343"/>
                  <a:pt x="12738" y="18915"/>
                  <a:pt x="13003" y="18448"/>
                </a:cubicBezTo>
                <a:cubicBezTo>
                  <a:pt x="13224" y="17942"/>
                  <a:pt x="13444" y="17397"/>
                  <a:pt x="13665" y="16774"/>
                </a:cubicBezTo>
                <a:cubicBezTo>
                  <a:pt x="13444" y="16735"/>
                  <a:pt x="13179" y="16657"/>
                  <a:pt x="12959" y="16579"/>
                </a:cubicBezTo>
                <a:cubicBezTo>
                  <a:pt x="12738" y="16463"/>
                  <a:pt x="12473" y="16385"/>
                  <a:pt x="12208" y="16268"/>
                </a:cubicBezTo>
                <a:cubicBezTo>
                  <a:pt x="11987" y="16229"/>
                  <a:pt x="11766" y="16151"/>
                  <a:pt x="11501" y="16035"/>
                </a:cubicBezTo>
                <a:cubicBezTo>
                  <a:pt x="11236" y="15918"/>
                  <a:pt x="11015" y="15840"/>
                  <a:pt x="10794" y="15723"/>
                </a:cubicBezTo>
                <a:cubicBezTo>
                  <a:pt x="10529" y="15840"/>
                  <a:pt x="10220" y="15957"/>
                  <a:pt x="9955" y="16074"/>
                </a:cubicBezTo>
                <a:cubicBezTo>
                  <a:pt x="9646" y="16190"/>
                  <a:pt x="9381" y="16268"/>
                  <a:pt x="9116" y="16385"/>
                </a:cubicBezTo>
                <a:cubicBezTo>
                  <a:pt x="8851" y="16502"/>
                  <a:pt x="8585" y="16579"/>
                  <a:pt x="8320" y="16657"/>
                </a:cubicBezTo>
                <a:cubicBezTo>
                  <a:pt x="8055" y="16735"/>
                  <a:pt x="7790" y="16813"/>
                  <a:pt x="7481" y="16891"/>
                </a:cubicBezTo>
                <a:cubicBezTo>
                  <a:pt x="7702" y="17514"/>
                  <a:pt x="7923" y="18058"/>
                  <a:pt x="8144" y="18525"/>
                </a:cubicBezTo>
                <a:cubicBezTo>
                  <a:pt x="8409" y="18992"/>
                  <a:pt x="8674" y="19382"/>
                  <a:pt x="8939" y="19732"/>
                </a:cubicBezTo>
                <a:cubicBezTo>
                  <a:pt x="9204" y="20082"/>
                  <a:pt x="9469" y="20316"/>
                  <a:pt x="9734" y="20471"/>
                </a:cubicBezTo>
                <a:cubicBezTo>
                  <a:pt x="9999" y="20666"/>
                  <a:pt x="10264" y="20744"/>
                  <a:pt x="10529" y="20744"/>
                </a:cubicBezTo>
                <a:close/>
                <a:moveTo>
                  <a:pt x="11854" y="6422"/>
                </a:moveTo>
                <a:cubicBezTo>
                  <a:pt x="12119" y="6499"/>
                  <a:pt x="12384" y="6616"/>
                  <a:pt x="12605" y="6772"/>
                </a:cubicBezTo>
                <a:cubicBezTo>
                  <a:pt x="12870" y="6889"/>
                  <a:pt x="13091" y="7005"/>
                  <a:pt x="13312" y="7122"/>
                </a:cubicBezTo>
                <a:cubicBezTo>
                  <a:pt x="13444" y="7200"/>
                  <a:pt x="13621" y="7317"/>
                  <a:pt x="13798" y="7395"/>
                </a:cubicBezTo>
                <a:cubicBezTo>
                  <a:pt x="13974" y="7472"/>
                  <a:pt x="14151" y="7550"/>
                  <a:pt x="14284" y="7667"/>
                </a:cubicBezTo>
                <a:cubicBezTo>
                  <a:pt x="14239" y="7511"/>
                  <a:pt x="14195" y="7317"/>
                  <a:pt x="14151" y="7161"/>
                </a:cubicBezTo>
                <a:cubicBezTo>
                  <a:pt x="14151" y="7005"/>
                  <a:pt x="14107" y="6811"/>
                  <a:pt x="14107" y="6655"/>
                </a:cubicBezTo>
                <a:cubicBezTo>
                  <a:pt x="14063" y="6499"/>
                  <a:pt x="14019" y="6344"/>
                  <a:pt x="14019" y="6188"/>
                </a:cubicBezTo>
                <a:cubicBezTo>
                  <a:pt x="13974" y="6032"/>
                  <a:pt x="13930" y="5877"/>
                  <a:pt x="13886" y="5682"/>
                </a:cubicBezTo>
                <a:cubicBezTo>
                  <a:pt x="13754" y="5760"/>
                  <a:pt x="13577" y="5838"/>
                  <a:pt x="13400" y="5877"/>
                </a:cubicBezTo>
                <a:cubicBezTo>
                  <a:pt x="13224" y="5916"/>
                  <a:pt x="13047" y="5994"/>
                  <a:pt x="12914" y="6032"/>
                </a:cubicBezTo>
                <a:cubicBezTo>
                  <a:pt x="12738" y="6071"/>
                  <a:pt x="12605" y="6149"/>
                  <a:pt x="12428" y="6188"/>
                </a:cubicBezTo>
                <a:cubicBezTo>
                  <a:pt x="12252" y="6266"/>
                  <a:pt x="12075" y="6344"/>
                  <a:pt x="11854" y="6422"/>
                </a:cubicBezTo>
                <a:close/>
                <a:moveTo>
                  <a:pt x="14284" y="13972"/>
                </a:moveTo>
                <a:cubicBezTo>
                  <a:pt x="14151" y="14050"/>
                  <a:pt x="13974" y="14166"/>
                  <a:pt x="13798" y="14244"/>
                </a:cubicBezTo>
                <a:cubicBezTo>
                  <a:pt x="13621" y="14322"/>
                  <a:pt x="13444" y="14400"/>
                  <a:pt x="13312" y="14517"/>
                </a:cubicBezTo>
                <a:cubicBezTo>
                  <a:pt x="13091" y="14595"/>
                  <a:pt x="12870" y="14711"/>
                  <a:pt x="12605" y="14867"/>
                </a:cubicBezTo>
                <a:cubicBezTo>
                  <a:pt x="12384" y="14984"/>
                  <a:pt x="12119" y="15101"/>
                  <a:pt x="11854" y="15217"/>
                </a:cubicBezTo>
                <a:cubicBezTo>
                  <a:pt x="12075" y="15295"/>
                  <a:pt x="12252" y="15373"/>
                  <a:pt x="12428" y="15412"/>
                </a:cubicBezTo>
                <a:cubicBezTo>
                  <a:pt x="12605" y="15490"/>
                  <a:pt x="12738" y="15529"/>
                  <a:pt x="12914" y="15568"/>
                </a:cubicBezTo>
                <a:cubicBezTo>
                  <a:pt x="13047" y="15645"/>
                  <a:pt x="13224" y="15684"/>
                  <a:pt x="13400" y="15762"/>
                </a:cubicBezTo>
                <a:cubicBezTo>
                  <a:pt x="13577" y="15801"/>
                  <a:pt x="13754" y="15879"/>
                  <a:pt x="13886" y="15918"/>
                </a:cubicBezTo>
                <a:cubicBezTo>
                  <a:pt x="13930" y="15762"/>
                  <a:pt x="13974" y="15606"/>
                  <a:pt x="14019" y="15451"/>
                </a:cubicBezTo>
                <a:cubicBezTo>
                  <a:pt x="14019" y="15295"/>
                  <a:pt x="14063" y="15139"/>
                  <a:pt x="14107" y="14984"/>
                </a:cubicBezTo>
                <a:cubicBezTo>
                  <a:pt x="14107" y="14789"/>
                  <a:pt x="14151" y="14634"/>
                  <a:pt x="14151" y="14478"/>
                </a:cubicBezTo>
                <a:cubicBezTo>
                  <a:pt x="14195" y="14283"/>
                  <a:pt x="14239" y="14128"/>
                  <a:pt x="14284" y="13972"/>
                </a:cubicBezTo>
                <a:close/>
                <a:moveTo>
                  <a:pt x="18215" y="4943"/>
                </a:moveTo>
                <a:cubicBezTo>
                  <a:pt x="17950" y="4943"/>
                  <a:pt x="17685" y="4943"/>
                  <a:pt x="17420" y="4943"/>
                </a:cubicBezTo>
                <a:cubicBezTo>
                  <a:pt x="17155" y="4982"/>
                  <a:pt x="16890" y="4982"/>
                  <a:pt x="16581" y="5021"/>
                </a:cubicBezTo>
                <a:cubicBezTo>
                  <a:pt x="16316" y="5098"/>
                  <a:pt x="16051" y="5176"/>
                  <a:pt x="15741" y="5215"/>
                </a:cubicBezTo>
                <a:cubicBezTo>
                  <a:pt x="15432" y="5254"/>
                  <a:pt x="15123" y="5332"/>
                  <a:pt x="14814" y="5449"/>
                </a:cubicBezTo>
                <a:cubicBezTo>
                  <a:pt x="14902" y="5643"/>
                  <a:pt x="14946" y="5877"/>
                  <a:pt x="14990" y="6110"/>
                </a:cubicBezTo>
                <a:cubicBezTo>
                  <a:pt x="15035" y="6344"/>
                  <a:pt x="15035" y="6577"/>
                  <a:pt x="15079" y="6811"/>
                </a:cubicBezTo>
                <a:cubicBezTo>
                  <a:pt x="15167" y="7044"/>
                  <a:pt x="15211" y="7278"/>
                  <a:pt x="15255" y="7550"/>
                </a:cubicBezTo>
                <a:cubicBezTo>
                  <a:pt x="15255" y="7784"/>
                  <a:pt x="15300" y="8056"/>
                  <a:pt x="15344" y="8290"/>
                </a:cubicBezTo>
                <a:cubicBezTo>
                  <a:pt x="15565" y="8445"/>
                  <a:pt x="15785" y="8601"/>
                  <a:pt x="16051" y="8757"/>
                </a:cubicBezTo>
                <a:cubicBezTo>
                  <a:pt x="16271" y="8912"/>
                  <a:pt x="16492" y="9068"/>
                  <a:pt x="16713" y="9224"/>
                </a:cubicBezTo>
                <a:cubicBezTo>
                  <a:pt x="16934" y="9418"/>
                  <a:pt x="17155" y="9574"/>
                  <a:pt x="17376" y="9730"/>
                </a:cubicBezTo>
                <a:cubicBezTo>
                  <a:pt x="17597" y="9885"/>
                  <a:pt x="17773" y="10041"/>
                  <a:pt x="17950" y="10197"/>
                </a:cubicBezTo>
                <a:cubicBezTo>
                  <a:pt x="18524" y="9730"/>
                  <a:pt x="18966" y="9263"/>
                  <a:pt x="19363" y="8796"/>
                </a:cubicBezTo>
                <a:cubicBezTo>
                  <a:pt x="19717" y="8368"/>
                  <a:pt x="20026" y="7939"/>
                  <a:pt x="20203" y="7511"/>
                </a:cubicBezTo>
                <a:cubicBezTo>
                  <a:pt x="20424" y="7161"/>
                  <a:pt x="20556" y="6811"/>
                  <a:pt x="20600" y="6461"/>
                </a:cubicBezTo>
                <a:cubicBezTo>
                  <a:pt x="20644" y="6149"/>
                  <a:pt x="20600" y="5877"/>
                  <a:pt x="20424" y="5643"/>
                </a:cubicBezTo>
                <a:cubicBezTo>
                  <a:pt x="20335" y="5526"/>
                  <a:pt x="20203" y="5371"/>
                  <a:pt x="20026" y="5293"/>
                </a:cubicBezTo>
                <a:cubicBezTo>
                  <a:pt x="19849" y="5176"/>
                  <a:pt x="19673" y="5098"/>
                  <a:pt x="19452" y="5021"/>
                </a:cubicBezTo>
                <a:cubicBezTo>
                  <a:pt x="19231" y="4982"/>
                  <a:pt x="19010" y="4982"/>
                  <a:pt x="18789" y="4943"/>
                </a:cubicBezTo>
                <a:cubicBezTo>
                  <a:pt x="18612" y="4943"/>
                  <a:pt x="18392" y="4943"/>
                  <a:pt x="18215" y="4943"/>
                </a:cubicBezTo>
                <a:close/>
                <a:moveTo>
                  <a:pt x="20424" y="15996"/>
                </a:moveTo>
                <a:cubicBezTo>
                  <a:pt x="20600" y="15762"/>
                  <a:pt x="20644" y="15490"/>
                  <a:pt x="20600" y="15178"/>
                </a:cubicBezTo>
                <a:cubicBezTo>
                  <a:pt x="20556" y="14867"/>
                  <a:pt x="20424" y="14517"/>
                  <a:pt x="20203" y="14089"/>
                </a:cubicBezTo>
                <a:cubicBezTo>
                  <a:pt x="20026" y="13699"/>
                  <a:pt x="19717" y="13271"/>
                  <a:pt x="19363" y="12804"/>
                </a:cubicBezTo>
                <a:cubicBezTo>
                  <a:pt x="18966" y="12376"/>
                  <a:pt x="18524" y="11909"/>
                  <a:pt x="17950" y="11403"/>
                </a:cubicBezTo>
                <a:cubicBezTo>
                  <a:pt x="17773" y="11598"/>
                  <a:pt x="17597" y="11754"/>
                  <a:pt x="17376" y="11909"/>
                </a:cubicBezTo>
                <a:cubicBezTo>
                  <a:pt x="17155" y="12065"/>
                  <a:pt x="16934" y="12221"/>
                  <a:pt x="16713" y="12376"/>
                </a:cubicBezTo>
                <a:cubicBezTo>
                  <a:pt x="16492" y="12571"/>
                  <a:pt x="16271" y="12726"/>
                  <a:pt x="16051" y="12882"/>
                </a:cubicBezTo>
                <a:cubicBezTo>
                  <a:pt x="15785" y="12999"/>
                  <a:pt x="15565" y="13194"/>
                  <a:pt x="15344" y="13349"/>
                </a:cubicBezTo>
                <a:cubicBezTo>
                  <a:pt x="15300" y="13583"/>
                  <a:pt x="15255" y="13816"/>
                  <a:pt x="15255" y="14089"/>
                </a:cubicBezTo>
                <a:cubicBezTo>
                  <a:pt x="15211" y="14322"/>
                  <a:pt x="15167" y="14595"/>
                  <a:pt x="15079" y="14828"/>
                </a:cubicBezTo>
                <a:cubicBezTo>
                  <a:pt x="15035" y="15062"/>
                  <a:pt x="15035" y="15295"/>
                  <a:pt x="14990" y="15529"/>
                </a:cubicBezTo>
                <a:cubicBezTo>
                  <a:pt x="14946" y="15762"/>
                  <a:pt x="14902" y="15996"/>
                  <a:pt x="14814" y="16190"/>
                </a:cubicBezTo>
                <a:cubicBezTo>
                  <a:pt x="15123" y="16268"/>
                  <a:pt x="15432" y="16346"/>
                  <a:pt x="15741" y="16424"/>
                </a:cubicBezTo>
                <a:cubicBezTo>
                  <a:pt x="16051" y="16463"/>
                  <a:pt x="16316" y="16502"/>
                  <a:pt x="16581" y="16579"/>
                </a:cubicBezTo>
                <a:cubicBezTo>
                  <a:pt x="16890" y="16618"/>
                  <a:pt x="17155" y="16657"/>
                  <a:pt x="17420" y="16657"/>
                </a:cubicBezTo>
                <a:cubicBezTo>
                  <a:pt x="17685" y="16696"/>
                  <a:pt x="17950" y="16696"/>
                  <a:pt x="18215" y="16696"/>
                </a:cubicBezTo>
                <a:cubicBezTo>
                  <a:pt x="18392" y="16696"/>
                  <a:pt x="18612" y="16696"/>
                  <a:pt x="18789" y="16657"/>
                </a:cubicBezTo>
                <a:cubicBezTo>
                  <a:pt x="19010" y="16657"/>
                  <a:pt x="19231" y="16618"/>
                  <a:pt x="19452" y="16579"/>
                </a:cubicBezTo>
                <a:cubicBezTo>
                  <a:pt x="19673" y="16502"/>
                  <a:pt x="19849" y="16424"/>
                  <a:pt x="20026" y="16346"/>
                </a:cubicBezTo>
                <a:cubicBezTo>
                  <a:pt x="20203" y="16229"/>
                  <a:pt x="20335" y="16112"/>
                  <a:pt x="20424" y="15996"/>
                </a:cubicBezTo>
                <a:close/>
                <a:moveTo>
                  <a:pt x="15432" y="9457"/>
                </a:moveTo>
                <a:cubicBezTo>
                  <a:pt x="15432" y="9691"/>
                  <a:pt x="15432" y="9924"/>
                  <a:pt x="15432" y="10119"/>
                </a:cubicBezTo>
                <a:cubicBezTo>
                  <a:pt x="15432" y="10352"/>
                  <a:pt x="15432" y="10586"/>
                  <a:pt x="15432" y="10819"/>
                </a:cubicBezTo>
                <a:cubicBezTo>
                  <a:pt x="15432" y="11053"/>
                  <a:pt x="15432" y="11286"/>
                  <a:pt x="15432" y="11481"/>
                </a:cubicBezTo>
                <a:cubicBezTo>
                  <a:pt x="15432" y="11715"/>
                  <a:pt x="15432" y="11948"/>
                  <a:pt x="15432" y="12182"/>
                </a:cubicBezTo>
                <a:cubicBezTo>
                  <a:pt x="15609" y="12065"/>
                  <a:pt x="15741" y="11987"/>
                  <a:pt x="15918" y="11831"/>
                </a:cubicBezTo>
                <a:cubicBezTo>
                  <a:pt x="16095" y="11715"/>
                  <a:pt x="16271" y="11637"/>
                  <a:pt x="16404" y="11520"/>
                </a:cubicBezTo>
                <a:cubicBezTo>
                  <a:pt x="16581" y="11403"/>
                  <a:pt x="16713" y="11248"/>
                  <a:pt x="16846" y="11131"/>
                </a:cubicBezTo>
                <a:cubicBezTo>
                  <a:pt x="16978" y="11014"/>
                  <a:pt x="17111" y="10897"/>
                  <a:pt x="17287" y="10819"/>
                </a:cubicBezTo>
                <a:cubicBezTo>
                  <a:pt x="17111" y="10703"/>
                  <a:pt x="16978" y="10586"/>
                  <a:pt x="16846" y="10469"/>
                </a:cubicBezTo>
                <a:cubicBezTo>
                  <a:pt x="16713" y="10352"/>
                  <a:pt x="16581" y="10236"/>
                  <a:pt x="16404" y="10119"/>
                </a:cubicBezTo>
                <a:cubicBezTo>
                  <a:pt x="16271" y="10002"/>
                  <a:pt x="16095" y="9885"/>
                  <a:pt x="15918" y="9769"/>
                </a:cubicBezTo>
                <a:cubicBezTo>
                  <a:pt x="15741" y="9652"/>
                  <a:pt x="15609" y="9535"/>
                  <a:pt x="15432" y="945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1621171" y="2367735"/>
            <a:ext cx="263961" cy="236569"/>
          </a:xfrm>
          <a:custGeom>
            <a:rect b="b" l="l" r="r" t="t"/>
            <a:pathLst>
              <a:path extrusionOk="0" h="21600" w="21600">
                <a:moveTo>
                  <a:pt x="15568" y="0"/>
                </a:moveTo>
                <a:cubicBezTo>
                  <a:pt x="16424" y="0"/>
                  <a:pt x="17202" y="173"/>
                  <a:pt x="17942" y="564"/>
                </a:cubicBezTo>
                <a:cubicBezTo>
                  <a:pt x="18642" y="911"/>
                  <a:pt x="19304" y="1388"/>
                  <a:pt x="19810" y="1995"/>
                </a:cubicBezTo>
                <a:cubicBezTo>
                  <a:pt x="20394" y="2602"/>
                  <a:pt x="20822" y="3296"/>
                  <a:pt x="21133" y="4120"/>
                </a:cubicBezTo>
                <a:cubicBezTo>
                  <a:pt x="21444" y="4901"/>
                  <a:pt x="21600" y="5812"/>
                  <a:pt x="21600" y="6723"/>
                </a:cubicBezTo>
                <a:cubicBezTo>
                  <a:pt x="21600" y="7200"/>
                  <a:pt x="21561" y="7634"/>
                  <a:pt x="21483" y="8067"/>
                </a:cubicBezTo>
                <a:cubicBezTo>
                  <a:pt x="21405" y="8545"/>
                  <a:pt x="21289" y="8978"/>
                  <a:pt x="21133" y="9369"/>
                </a:cubicBezTo>
                <a:cubicBezTo>
                  <a:pt x="20977" y="9759"/>
                  <a:pt x="20783" y="10149"/>
                  <a:pt x="20549" y="10496"/>
                </a:cubicBezTo>
                <a:cubicBezTo>
                  <a:pt x="20355" y="10887"/>
                  <a:pt x="20082" y="11234"/>
                  <a:pt x="19771" y="11537"/>
                </a:cubicBezTo>
                <a:cubicBezTo>
                  <a:pt x="10819" y="21600"/>
                  <a:pt x="10819" y="21600"/>
                  <a:pt x="10819" y="21600"/>
                </a:cubicBezTo>
                <a:cubicBezTo>
                  <a:pt x="1674" y="11364"/>
                  <a:pt x="1674" y="11364"/>
                  <a:pt x="1674" y="11364"/>
                </a:cubicBezTo>
                <a:cubicBezTo>
                  <a:pt x="1401" y="11060"/>
                  <a:pt x="1168" y="10713"/>
                  <a:pt x="973" y="10366"/>
                </a:cubicBezTo>
                <a:cubicBezTo>
                  <a:pt x="778" y="10019"/>
                  <a:pt x="584" y="9629"/>
                  <a:pt x="428" y="9239"/>
                </a:cubicBezTo>
                <a:cubicBezTo>
                  <a:pt x="272" y="8848"/>
                  <a:pt x="195" y="8458"/>
                  <a:pt x="117" y="8024"/>
                </a:cubicBezTo>
                <a:cubicBezTo>
                  <a:pt x="39" y="7590"/>
                  <a:pt x="0" y="7157"/>
                  <a:pt x="0" y="6723"/>
                </a:cubicBezTo>
                <a:cubicBezTo>
                  <a:pt x="0" y="5812"/>
                  <a:pt x="156" y="4901"/>
                  <a:pt x="467" y="4120"/>
                </a:cubicBezTo>
                <a:cubicBezTo>
                  <a:pt x="778" y="3296"/>
                  <a:pt x="1206" y="2602"/>
                  <a:pt x="1790" y="1995"/>
                </a:cubicBezTo>
                <a:cubicBezTo>
                  <a:pt x="2335" y="1388"/>
                  <a:pt x="2958" y="911"/>
                  <a:pt x="3697" y="564"/>
                </a:cubicBezTo>
                <a:cubicBezTo>
                  <a:pt x="4398" y="173"/>
                  <a:pt x="5215" y="0"/>
                  <a:pt x="6032" y="0"/>
                </a:cubicBezTo>
                <a:cubicBezTo>
                  <a:pt x="6499" y="0"/>
                  <a:pt x="6966" y="87"/>
                  <a:pt x="7434" y="173"/>
                </a:cubicBezTo>
                <a:cubicBezTo>
                  <a:pt x="7901" y="304"/>
                  <a:pt x="8329" y="477"/>
                  <a:pt x="8718" y="694"/>
                </a:cubicBezTo>
                <a:cubicBezTo>
                  <a:pt x="9146" y="911"/>
                  <a:pt x="9496" y="1171"/>
                  <a:pt x="9885" y="1518"/>
                </a:cubicBezTo>
                <a:cubicBezTo>
                  <a:pt x="10236" y="1822"/>
                  <a:pt x="10547" y="2212"/>
                  <a:pt x="10819" y="2602"/>
                </a:cubicBezTo>
                <a:cubicBezTo>
                  <a:pt x="11092" y="2212"/>
                  <a:pt x="11403" y="1822"/>
                  <a:pt x="11754" y="1518"/>
                </a:cubicBezTo>
                <a:cubicBezTo>
                  <a:pt x="12104" y="1171"/>
                  <a:pt x="12493" y="911"/>
                  <a:pt x="12882" y="694"/>
                </a:cubicBezTo>
                <a:cubicBezTo>
                  <a:pt x="13271" y="477"/>
                  <a:pt x="13738" y="304"/>
                  <a:pt x="14166" y="173"/>
                </a:cubicBezTo>
                <a:cubicBezTo>
                  <a:pt x="14634" y="87"/>
                  <a:pt x="15101" y="0"/>
                  <a:pt x="15568" y="0"/>
                </a:cubicBezTo>
                <a:close/>
                <a:moveTo>
                  <a:pt x="15568" y="954"/>
                </a:moveTo>
                <a:cubicBezTo>
                  <a:pt x="15023" y="954"/>
                  <a:pt x="14517" y="1041"/>
                  <a:pt x="14011" y="1214"/>
                </a:cubicBezTo>
                <a:cubicBezTo>
                  <a:pt x="13544" y="1388"/>
                  <a:pt x="13077" y="1648"/>
                  <a:pt x="12688" y="1952"/>
                </a:cubicBezTo>
                <a:cubicBezTo>
                  <a:pt x="12259" y="2255"/>
                  <a:pt x="11909" y="2646"/>
                  <a:pt x="11598" y="3080"/>
                </a:cubicBezTo>
                <a:cubicBezTo>
                  <a:pt x="11286" y="3513"/>
                  <a:pt x="11014" y="3990"/>
                  <a:pt x="10819" y="4511"/>
                </a:cubicBezTo>
                <a:cubicBezTo>
                  <a:pt x="10586" y="3990"/>
                  <a:pt x="10352" y="3513"/>
                  <a:pt x="10002" y="3080"/>
                </a:cubicBezTo>
                <a:cubicBezTo>
                  <a:pt x="9691" y="2646"/>
                  <a:pt x="9341" y="2255"/>
                  <a:pt x="8912" y="1952"/>
                </a:cubicBezTo>
                <a:cubicBezTo>
                  <a:pt x="8523" y="1648"/>
                  <a:pt x="8095" y="1388"/>
                  <a:pt x="7589" y="1214"/>
                </a:cubicBezTo>
                <a:cubicBezTo>
                  <a:pt x="7083" y="1041"/>
                  <a:pt x="6577" y="954"/>
                  <a:pt x="6032" y="954"/>
                </a:cubicBezTo>
                <a:cubicBezTo>
                  <a:pt x="5332" y="954"/>
                  <a:pt x="4670" y="1128"/>
                  <a:pt x="4048" y="1431"/>
                </a:cubicBezTo>
                <a:cubicBezTo>
                  <a:pt x="3425" y="1735"/>
                  <a:pt x="2880" y="2125"/>
                  <a:pt x="2413" y="2646"/>
                </a:cubicBezTo>
                <a:cubicBezTo>
                  <a:pt x="1907" y="3210"/>
                  <a:pt x="1557" y="3817"/>
                  <a:pt x="1284" y="4511"/>
                </a:cubicBezTo>
                <a:cubicBezTo>
                  <a:pt x="1012" y="5205"/>
                  <a:pt x="856" y="5942"/>
                  <a:pt x="856" y="6723"/>
                </a:cubicBezTo>
                <a:cubicBezTo>
                  <a:pt x="856" y="7113"/>
                  <a:pt x="895" y="7504"/>
                  <a:pt x="973" y="7851"/>
                </a:cubicBezTo>
                <a:cubicBezTo>
                  <a:pt x="1051" y="8241"/>
                  <a:pt x="1129" y="8588"/>
                  <a:pt x="1245" y="8935"/>
                </a:cubicBezTo>
                <a:cubicBezTo>
                  <a:pt x="1362" y="9282"/>
                  <a:pt x="1518" y="9586"/>
                  <a:pt x="1712" y="9889"/>
                </a:cubicBezTo>
                <a:cubicBezTo>
                  <a:pt x="1907" y="10193"/>
                  <a:pt x="2102" y="10453"/>
                  <a:pt x="2296" y="10670"/>
                </a:cubicBezTo>
                <a:cubicBezTo>
                  <a:pt x="10819" y="20212"/>
                  <a:pt x="10819" y="20212"/>
                  <a:pt x="10819" y="20212"/>
                </a:cubicBezTo>
                <a:cubicBezTo>
                  <a:pt x="19187" y="10843"/>
                  <a:pt x="19187" y="10843"/>
                  <a:pt x="19187" y="10843"/>
                </a:cubicBezTo>
                <a:cubicBezTo>
                  <a:pt x="19421" y="10583"/>
                  <a:pt x="19615" y="10323"/>
                  <a:pt x="19810" y="10019"/>
                </a:cubicBezTo>
                <a:cubicBezTo>
                  <a:pt x="20043" y="9716"/>
                  <a:pt x="20199" y="9369"/>
                  <a:pt x="20316" y="9065"/>
                </a:cubicBezTo>
                <a:cubicBezTo>
                  <a:pt x="20471" y="8675"/>
                  <a:pt x="20588" y="8284"/>
                  <a:pt x="20627" y="7937"/>
                </a:cubicBezTo>
                <a:cubicBezTo>
                  <a:pt x="20705" y="7547"/>
                  <a:pt x="20744" y="7157"/>
                  <a:pt x="20744" y="6723"/>
                </a:cubicBezTo>
                <a:cubicBezTo>
                  <a:pt x="20744" y="5942"/>
                  <a:pt x="20588" y="5205"/>
                  <a:pt x="20316" y="4511"/>
                </a:cubicBezTo>
                <a:cubicBezTo>
                  <a:pt x="20082" y="3817"/>
                  <a:pt x="19693" y="3210"/>
                  <a:pt x="19226" y="2646"/>
                </a:cubicBezTo>
                <a:cubicBezTo>
                  <a:pt x="18759" y="2125"/>
                  <a:pt x="18214" y="1735"/>
                  <a:pt x="17552" y="1431"/>
                </a:cubicBezTo>
                <a:cubicBezTo>
                  <a:pt x="16930" y="1128"/>
                  <a:pt x="16268" y="954"/>
                  <a:pt x="15568" y="95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https://lh4.googleusercontent.com/peWDJqZtedQWmqjS1CFwHmxgVv3liGNyxxcnMig4cwmJd2KczYPGdqou-aqy-URFr6WnGiuiAJwNS7sJ7h0Pcu-lnfyrjKxEmjHsy0b5-kPUOamvzenCL8hPNrQ4hmOUG7FRMB78RNBa4bUqG8or7Q" id="177" name="Google Shape;177;p6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27895" r="27895" t="0"/>
          <a:stretch/>
        </p:blipFill>
        <p:spPr>
          <a:xfrm>
            <a:off x="9672996" y="3613115"/>
            <a:ext cx="2217737" cy="2823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6IDRXVjOQ89DqEbP8lnYgBdnF-dam-TBr6_LLeUk_60DWClw27Ingam0JA-AcQxJE2K8dWYDHn0KeoB-3wUWnaRT-dqgfSOOXpLWNfPssdK_Q7WDRVbNLeyG6kqiyLxyWXB7JcEIK8FH4cJYDuLmTg" id="178" name="Google Shape;178;p6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9495" l="0" r="0" t="9496"/>
          <a:stretch/>
        </p:blipFill>
        <p:spPr>
          <a:xfrm>
            <a:off x="8703717" y="165589"/>
            <a:ext cx="2217737" cy="3175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6496239" y="1163745"/>
            <a:ext cx="3337560" cy="5335708"/>
          </a:xfrm>
          <a:prstGeom prst="rect">
            <a:avLst/>
          </a:prstGeom>
          <a:gradFill>
            <a:gsLst>
              <a:gs pos="0">
                <a:srgbClr val="0BD0D9">
                  <a:alpha val="3921"/>
                </a:srgbClr>
              </a:gs>
              <a:gs pos="1000">
                <a:srgbClr val="0BD0D9">
                  <a:alpha val="3921"/>
                </a:srgbClr>
              </a:gs>
              <a:gs pos="57000">
                <a:srgbClr val="0BD0D9">
                  <a:alpha val="88627"/>
                </a:srgbClr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  <a:effectLst>
            <a:outerShdw blurRad="889000" sx="101000" rotWithShape="0" algn="ctr" dir="16200000" dist="254000" sy="101000">
              <a:srgbClr val="595959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7"/>
          <p:cNvSpPr/>
          <p:nvPr/>
        </p:nvSpPr>
        <p:spPr>
          <a:xfrm rot="5400000">
            <a:off x="141206" y="155995"/>
            <a:ext cx="514956" cy="514956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https://lh6.googleusercontent.com/6IDRXVjOQ89DqEbP8lnYgBdnF-dam-TBr6_LLeUk_60DWClw27Ingam0JA-AcQxJE2K8dWYDHn0KeoB-3wUWnaRT-dqgfSOOXpLWNfPssdK_Q7WDRVbNLeyG6kqiyLxyWXB7JcEIK8FH4cJYDuLmTg" id="185" name="Google Shape;185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495" l="0" r="0" t="9496"/>
          <a:stretch/>
        </p:blipFill>
        <p:spPr>
          <a:xfrm>
            <a:off x="9624091" y="80204"/>
            <a:ext cx="2217737" cy="3175837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graphicFrame>
        <p:nvGraphicFramePr>
          <p:cNvPr id="186" name="Google Shape;186;p7"/>
          <p:cNvGraphicFramePr/>
          <p:nvPr/>
        </p:nvGraphicFramePr>
        <p:xfrm>
          <a:off x="263679" y="11772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{199A03E3-E136-4B81-8B72-3F1980CEDAF3}</a:tableStyleId>
              </a:tblPr>
              <a:tblGrid>
                <a:gridCol w="779075"/>
                <a:gridCol w="779075"/>
                <a:gridCol w="779075"/>
                <a:gridCol w="779075"/>
                <a:gridCol w="779075"/>
                <a:gridCol w="779075"/>
                <a:gridCol w="779075"/>
                <a:gridCol w="779075"/>
              </a:tblGrid>
              <a:tr h="8889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В комнате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0 мин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10 мин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20 мин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30 мин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40 мин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50 мин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60 мин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</a:tr>
              <a:tr h="5590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T,C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27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27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27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27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27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27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27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</a:tr>
              <a:tr h="5590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U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5.32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5.39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5.49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5.60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5.65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5.77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5.83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graphicFrame>
        <p:nvGraphicFramePr>
          <p:cNvPr id="187" name="Google Shape;187;p7"/>
          <p:cNvGraphicFramePr/>
          <p:nvPr/>
        </p:nvGraphicFramePr>
        <p:xfrm>
          <a:off x="263679" y="40027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{9C63AD4E-C159-4C87-8EB8-70E3A2E484A9}</a:tableStyleId>
              </a:tblPr>
              <a:tblGrid>
                <a:gridCol w="779075"/>
                <a:gridCol w="779075"/>
                <a:gridCol w="779075"/>
                <a:gridCol w="779075"/>
                <a:gridCol w="779075"/>
                <a:gridCol w="779075"/>
                <a:gridCol w="779075"/>
                <a:gridCol w="779075"/>
              </a:tblGrid>
              <a:tr h="6656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На улице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0 мин 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10 мин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20 мин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25 мин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30 мин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35 мин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40 мин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</a:tr>
              <a:tr h="598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T,C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-26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-26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-26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-25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-25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-26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-26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</a:tr>
              <a:tr h="598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U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6.01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2.269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2.491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2.29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2.35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2.5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2.5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88" name="Google Shape;188;p7"/>
          <p:cNvSpPr/>
          <p:nvPr/>
        </p:nvSpPr>
        <p:spPr>
          <a:xfrm>
            <a:off x="791179" y="413475"/>
            <a:ext cx="6752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1 ЭКСПЕРИМЕНТ</a:t>
            </a:r>
            <a:endParaRPr b="1" sz="4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791176" y="3239575"/>
            <a:ext cx="5319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2 ЭКСПЕРИМЕНТ</a:t>
            </a:r>
            <a:endParaRPr b="1" sz="4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6576571" y="1141067"/>
            <a:ext cx="3047520" cy="196287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  <a:t> Y=0,5 - класс точности прибора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  <a:t>Uмах = 40 В - верхний предел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  <a:t>U0 = 5,83 В - замеры эксперимента при комнатной температуре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  <a:t>C= 0,01 В - цена деления прибора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  <a:t>      Uпр = Uмах*Y / 100 = 0,2 - погрешность прибора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  <a:t>U = Uпр + C/2= 0,2+0,01/2=0,2 - абсолютная погрешность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  <a:t>Eu= U/U0 = 0,2/5,83 =0,03*100%=3% - относительная погрешность</a:t>
            </a:r>
            <a:endParaRPr sz="1400">
              <a:solidFill>
                <a:srgbClr val="1C1E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6576571" y="4051445"/>
            <a:ext cx="3047520" cy="196287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r>
              <a:rPr lang="ru-RU" sz="140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  <a:t>Y=0,5 - класс точности прибора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  <a:t>Uмах = 40 В - верхний предел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  <a:t>U0 = 2,5 В - замеры эксперимента при отрицательных температурах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  <a:t>C= 0,001 В - цена деления прибора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  <a:t>      Uпр = Uмах*Y / 100 = 0,2 - погрешность прибора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  <a:t>U = Uпр + C/2= 0,2+0,01/2=0,2 - абсолютная погрешность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  <a:t>Eu= U/U0 = 0,2/2,5=0,08*100%=8% - относительная погрешность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05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ru-RU" sz="120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ru-RU" sz="105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141206" y="6169153"/>
            <a:ext cx="514956" cy="514956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:\Users\AeroCool\AppData\Local\Microsoft\Windows\INetCache\Content.Word\ix.jpg" id="193" name="Google Shape;193;p7"/>
          <p:cNvPicPr preferRelativeResize="0"/>
          <p:nvPr>
            <p:ph idx="4" type="pic"/>
          </p:nvPr>
        </p:nvPicPr>
        <p:blipFill rotWithShape="1">
          <a:blip r:embed="rId4">
            <a:alphaModFix/>
          </a:blip>
          <a:srcRect b="1283" l="0" r="0" t="1284"/>
          <a:stretch/>
        </p:blipFill>
        <p:spPr>
          <a:xfrm>
            <a:off x="9862292" y="3802398"/>
            <a:ext cx="2171700" cy="28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/>
          <p:nvPr/>
        </p:nvSpPr>
        <p:spPr>
          <a:xfrm>
            <a:off x="0" y="595115"/>
            <a:ext cx="4709382" cy="6262885"/>
          </a:xfrm>
          <a:custGeom>
            <a:rect b="b" l="l" r="r" t="t"/>
            <a:pathLst>
              <a:path extrusionOk="0" h="6262885" w="4709382">
                <a:moveTo>
                  <a:pt x="1" y="0"/>
                </a:moveTo>
                <a:cubicBezTo>
                  <a:pt x="2600920" y="0"/>
                  <a:pt x="4709382" y="2108462"/>
                  <a:pt x="4709382" y="4709381"/>
                </a:cubicBezTo>
                <a:cubicBezTo>
                  <a:pt x="4709382" y="5197054"/>
                  <a:pt x="4635257" y="5667413"/>
                  <a:pt x="4497658" y="6109807"/>
                </a:cubicBezTo>
                <a:lnTo>
                  <a:pt x="4445862" y="6262885"/>
                </a:lnTo>
                <a:lnTo>
                  <a:pt x="0" y="6262885"/>
                </a:lnTo>
                <a:lnTo>
                  <a:pt x="0" y="0"/>
                </a:lnTo>
                <a:close/>
              </a:path>
            </a:pathLst>
          </a:custGeom>
          <a:solidFill>
            <a:srgbClr val="C8F9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5114389" y="767922"/>
            <a:ext cx="4568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Водородный Топливный</a:t>
            </a:r>
            <a:endParaRPr b="1" sz="4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Элемент</a:t>
            </a:r>
            <a:endParaRPr b="1" sz="4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4993850" y="2707425"/>
            <a:ext cx="6983700" cy="18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Водородный топливный элемент представляет собой электрохимическое устройство вроде батарейки, которое вырабатывает электричество посредством химической реакции между водородом и кислородом, а продуктом химической реакции является чистая вода, тогда как при сжигании например природного газа образуется экологически вредный углекислый газ.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1" name="Google Shape;201;p8"/>
          <p:cNvSpPr txBox="1"/>
          <p:nvPr/>
        </p:nvSpPr>
        <p:spPr>
          <a:xfrm rot="-5400000">
            <a:off x="2900107" y="2652852"/>
            <a:ext cx="309353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ВТЭ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1265453" y="2616507"/>
            <a:ext cx="2819615" cy="3117443"/>
          </a:xfrm>
          <a:prstGeom prst="rect">
            <a:avLst/>
          </a:prstGeom>
          <a:gradFill>
            <a:gsLst>
              <a:gs pos="0">
                <a:srgbClr val="0BD0D9">
                  <a:alpha val="3921"/>
                </a:srgbClr>
              </a:gs>
              <a:gs pos="57000">
                <a:srgbClr val="0BD0D9">
                  <a:alpha val="88627"/>
                </a:srgb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  <a:effectLst>
            <a:outerShdw blurRad="889000" sx="101000" rotWithShape="0" algn="ctr" dir="4800000" dist="254000" sy="101000">
              <a:srgbClr val="000000">
                <a:alpha val="4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1224896" y="4175611"/>
            <a:ext cx="286017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Hi! I’m the CEO presentation template</a:t>
            </a:r>
            <a:endParaRPr/>
          </a:p>
        </p:txBody>
      </p:sp>
      <p:pic>
        <p:nvPicPr>
          <p:cNvPr descr="Вместо бензина - водород, вместо дыма - вода. Водородные топливные элементы  | Молекулы | Дзен" id="204" name="Google Shape;204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8997" r="28997" t="0"/>
          <a:stretch/>
        </p:blipFill>
        <p:spPr>
          <a:xfrm>
            <a:off x="1265453" y="1280161"/>
            <a:ext cx="2835378" cy="429768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graphicFrame>
        <p:nvGraphicFramePr>
          <p:cNvPr id="205" name="Google Shape;205;p8"/>
          <p:cNvGraphicFramePr/>
          <p:nvPr/>
        </p:nvGraphicFramePr>
        <p:xfrm>
          <a:off x="4657886" y="42746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{F17F5D10-A985-4846-A6AB-C213F5BC4C4B}</a:tableStyleId>
              </a:tblPr>
              <a:tblGrid>
                <a:gridCol w="3707100"/>
                <a:gridCol w="37071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Плюсы 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Минусы 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Высокий КПД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Дорогие катализаторы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Экологичность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Сложность добычи водорода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Быстро развивающееся технологии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ru-RU" sz="1800" u="none" cap="none" strike="noStrike"/>
                      </a:br>
                      <a:endParaRPr sz="1800" u="none" cap="none" strike="noStrike"/>
                    </a:p>
                  </a:txBody>
                  <a:tcPr marT="63500" marB="635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Отличная работоспособность при долгом нахождении при отрицательных температурах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ru-RU" sz="1800" u="none" cap="none" strike="noStrike"/>
                      </a:br>
                      <a:endParaRPr sz="1800" u="none" cap="none" strike="noStrike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206" name="Google Shape;206;p8"/>
          <p:cNvSpPr/>
          <p:nvPr/>
        </p:nvSpPr>
        <p:spPr>
          <a:xfrm rot="5400000">
            <a:off x="315378" y="190830"/>
            <a:ext cx="514956" cy="514956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13" l="0" r="0" t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12" name="Google Shape;212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2036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1918100" y="453600"/>
            <a:ext cx="9202200" cy="16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Степень ожога в зависимости от температуры и времени воздействия, примерно. Таблица составлена для воды.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4133298" y="2094925"/>
            <a:ext cx="453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American Journal of Public Health</a:t>
            </a:r>
            <a:endParaRPr b="1"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 rot="-5400000">
            <a:off x="-474112" y="2932341"/>
            <a:ext cx="309353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Углеволокно</a:t>
            </a:r>
            <a:endParaRPr b="1"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972626" y="0"/>
            <a:ext cx="200056" cy="1959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17" name="Google Shape;217;p10"/>
          <p:cNvGraphicFramePr/>
          <p:nvPr/>
        </p:nvGraphicFramePr>
        <p:xfrm>
          <a:off x="2031998" y="25753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{F17F5D10-A985-4846-A6AB-C213F5BC4C4B}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Температура °C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Температура °F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Ожог I степени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Ожог II степени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Ожог III степени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37° С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100° F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безопасная температура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45° С 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113° F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 час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 часа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 часа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47° С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116.6° F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35 мин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20 мин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45 мин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48° С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118.4° F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10 мин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15 мин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20 мин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49° С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*120° F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1-2 мин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8 мин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10 мин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51° С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124° F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 мин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 мин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4.2 мин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55° С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131° F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5 секунд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17 секунд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30 секунд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60° С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140° F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 секунды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 секунд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5 секунд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68° С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154° F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мгновенно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 секунда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08" l="0" r="0" t="780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23" name="Google Shape;223;p1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B2036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11"/>
          <p:cNvSpPr txBox="1"/>
          <p:nvPr/>
        </p:nvSpPr>
        <p:spPr>
          <a:xfrm rot="-5400000">
            <a:off x="-474112" y="2932341"/>
            <a:ext cx="309353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Углеволокно</a:t>
            </a:r>
            <a:endParaRPr b="1"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11"/>
          <p:cNvSpPr/>
          <p:nvPr/>
        </p:nvSpPr>
        <p:spPr>
          <a:xfrm>
            <a:off x="972626" y="0"/>
            <a:ext cx="200056" cy="1959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11"/>
          <p:cNvSpPr txBox="1"/>
          <p:nvPr/>
        </p:nvSpPr>
        <p:spPr>
          <a:xfrm>
            <a:off x="1309200" y="221550"/>
            <a:ext cx="10601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AF8FC"/>
                </a:solidFill>
                <a:latin typeface="Montserrat"/>
                <a:ea typeface="Montserrat"/>
                <a:cs typeface="Montserrat"/>
                <a:sym typeface="Montserrat"/>
              </a:rPr>
              <a:t>Зависимость нагрева </a:t>
            </a:r>
            <a:r>
              <a:rPr b="1" lang="ru-RU" sz="2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углеволокна</a:t>
            </a:r>
            <a:r>
              <a:rPr b="1" lang="ru-RU" sz="2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ru-RU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от подаваемого напряжения и </a:t>
            </a:r>
            <a:r>
              <a:rPr b="1" lang="ru-RU" sz="2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силы</a:t>
            </a:r>
            <a:r>
              <a:rPr b="1" lang="ru-RU" sz="2800">
                <a:solidFill>
                  <a:srgbClr val="FAF8FC"/>
                </a:solidFill>
                <a:latin typeface="Montserrat"/>
                <a:ea typeface="Montserrat"/>
                <a:cs typeface="Montserrat"/>
                <a:sym typeface="Montserrat"/>
              </a:rPr>
              <a:t> тока</a:t>
            </a:r>
            <a:endParaRPr b="1" sz="2800">
              <a:solidFill>
                <a:srgbClr val="FAF8F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27" name="Google Shape;227;p11"/>
          <p:cNvGraphicFramePr/>
          <p:nvPr/>
        </p:nvGraphicFramePr>
        <p:xfrm>
          <a:off x="1309190" y="19874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{F17F5D10-A985-4846-A6AB-C213F5BC4C4B}</a:tableStyleId>
              </a:tblPr>
              <a:tblGrid>
                <a:gridCol w="611700"/>
                <a:gridCol w="611700"/>
                <a:gridCol w="611700"/>
                <a:gridCol w="611700"/>
                <a:gridCol w="611700"/>
                <a:gridCol w="611700"/>
                <a:gridCol w="611700"/>
                <a:gridCol w="611700"/>
                <a:gridCol w="611700"/>
                <a:gridCol w="611700"/>
                <a:gridCol w="6117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t. C°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28.4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30.1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31.9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30.6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30.5 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30.1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31.4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31.9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32.4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31.5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Time, мин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50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60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70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80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90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100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graphicFrame>
        <p:nvGraphicFramePr>
          <p:cNvPr id="228" name="Google Shape;228;p11"/>
          <p:cNvGraphicFramePr/>
          <p:nvPr/>
        </p:nvGraphicFramePr>
        <p:xfrm>
          <a:off x="1309186" y="38688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{F17F5D10-A985-4846-A6AB-C213F5BC4C4B}</a:tableStyleId>
              </a:tblPr>
              <a:tblGrid>
                <a:gridCol w="611700"/>
                <a:gridCol w="611700"/>
                <a:gridCol w="611700"/>
                <a:gridCol w="613675"/>
                <a:gridCol w="609750"/>
                <a:gridCol w="611700"/>
                <a:gridCol w="611700"/>
                <a:gridCol w="611700"/>
                <a:gridCol w="611700"/>
                <a:gridCol w="611700"/>
                <a:gridCol w="6117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t. C°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36.5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36.2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36.6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36.9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37.2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37.6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36.5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37.0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37.4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37.2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Time, мин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10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20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30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40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50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60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70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80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90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100</a:t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graphicFrame>
        <p:nvGraphicFramePr>
          <p:cNvPr id="229" name="Google Shape;229;p11"/>
          <p:cNvGraphicFramePr/>
          <p:nvPr/>
        </p:nvGraphicFramePr>
        <p:xfrm>
          <a:off x="1309188" y="55168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{F17F5D10-A985-4846-A6AB-C213F5BC4C4B}</a:tableStyleId>
              </a:tblPr>
              <a:tblGrid>
                <a:gridCol w="611700"/>
                <a:gridCol w="611700"/>
                <a:gridCol w="611700"/>
                <a:gridCol w="611700"/>
                <a:gridCol w="611700"/>
                <a:gridCol w="611700"/>
                <a:gridCol w="611700"/>
                <a:gridCol w="611700"/>
                <a:gridCol w="611700"/>
                <a:gridCol w="611700"/>
                <a:gridCol w="6117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t. C°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40.6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42.2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41.2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43.2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44.6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42.0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45.4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46.8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46.0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46.2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Time, мин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10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20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30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40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50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60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70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80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90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100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230" name="Google Shape;230;p11"/>
          <p:cNvSpPr txBox="1"/>
          <p:nvPr/>
        </p:nvSpPr>
        <p:spPr>
          <a:xfrm>
            <a:off x="1309175" y="1447100"/>
            <a:ext cx="665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Низкий уровень подачи </a:t>
            </a:r>
            <a:r>
              <a:rPr b="1"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напряжения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1237649" y="3391350"/>
            <a:ext cx="665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Средняя уровень подачи </a:t>
            </a:r>
            <a:r>
              <a:rPr b="1"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напряжения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1242223" y="5069300"/>
            <a:ext cx="665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Высокий уровень подачи </a:t>
            </a:r>
            <a:r>
              <a:rPr b="1"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напряжения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8249917" y="1250194"/>
            <a:ext cx="3730200" cy="19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V=4.5В I=0.3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Y=0.5 - класс точности прибора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tмах = 400° С - верхний предел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C= 0,01° С - цена деления прибора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      tпр = tмах*Y / 100 = 400 * 0.5/100 = 2 - погрешность прибора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      t = tпр + C/2= 2+0.01/2=2 - абсолютная погрешность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 cp= t1+t2+t3+t4+t5+t6+t7+t8+t9+t10/10=31.18+-2 - средняя арифметическая температура измерений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05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8249614" y="3213073"/>
            <a:ext cx="3833227" cy="196287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V=6В I=0.4А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Y=0,5 - класс точности прибора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tмах = 400° С - верхний предел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C= 0,01° С - цена деления прибора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      tпр = tмах*Y / 100 = 400 * 0.5/100 = 2 - погрешность прибора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      t = tпр + C/2= 2+0,01/2=2 - абсолютная погрешность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 cp= t1+t2+t3+t4+t5+t6+t7+t8+t9+t10/10=36.9+-2 - средняя арифмитическая температура измерений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05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11"/>
          <p:cNvSpPr/>
          <p:nvPr/>
        </p:nvSpPr>
        <p:spPr>
          <a:xfrm>
            <a:off x="8249613" y="4993101"/>
            <a:ext cx="3730780" cy="196287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V=7В I=0.5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Y=0,5 - класс точности прибора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tмах = 400° С - верхний предел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C= 0.01° С - цена деления прибора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      tпр = tмах*Y / 100 = 400 * 0.5/100 = 2 - погрешность прибора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      t = tпр + C/2= 2+0.01/2=2 - абсолютная погрешность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 cp= t1+t2+t3+t4+t5+t6+t7+t8+t9+t10/10=43.8+-2 - средняя арифметическая температура измерений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050">
                <a:solidFill>
                  <a:srgbClr val="1C1E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ru-RU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05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6" name="Google Shape;236;p11"/>
          <p:cNvCxnSpPr/>
          <p:nvPr/>
        </p:nvCxnSpPr>
        <p:spPr>
          <a:xfrm>
            <a:off x="9882388" y="3099082"/>
            <a:ext cx="596462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1"/>
          <p:cNvCxnSpPr/>
          <p:nvPr/>
        </p:nvCxnSpPr>
        <p:spPr>
          <a:xfrm>
            <a:off x="9882388" y="4893048"/>
            <a:ext cx="596462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Custom 26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0B0F6"/>
      </a:accent1>
      <a:accent2>
        <a:srgbClr val="0BD0D9"/>
      </a:accent2>
      <a:accent3>
        <a:srgbClr val="10C696"/>
      </a:accent3>
      <a:accent4>
        <a:srgbClr val="00CC66"/>
      </a:accent4>
      <a:accent5>
        <a:srgbClr val="10C696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2019-06-29T20:03:45Z</dcterms:created>
  <dc:creator>Partha Pratim Chanda</dc:creator>
</cp:coreProperties>
</file>