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0" r:id="rId4"/>
    <p:sldId id="260" r:id="rId5"/>
    <p:sldId id="288" r:id="rId6"/>
    <p:sldId id="261" r:id="rId7"/>
    <p:sldId id="289" r:id="rId8"/>
    <p:sldId id="262" r:id="rId9"/>
    <p:sldId id="273" r:id="rId10"/>
    <p:sldId id="268" r:id="rId11"/>
    <p:sldId id="274" r:id="rId12"/>
    <p:sldId id="263" r:id="rId13"/>
    <p:sldId id="264" r:id="rId14"/>
    <p:sldId id="265" r:id="rId15"/>
    <p:sldId id="266" r:id="rId16"/>
    <p:sldId id="285" r:id="rId17"/>
    <p:sldId id="283" r:id="rId18"/>
    <p:sldId id="28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4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5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8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4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1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9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22C8-B84F-445B-BB46-DB9CEE2F3F4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F065-8032-47E4-BAB6-B0EEEDDB7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5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20.png"/><Relationship Id="rId7" Type="http://schemas.openxmlformats.org/officeDocument/2006/relationships/image" Target="../media/image2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/rybalke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shb.ru/AKDiL/0033a/base/k009.shtm" TargetMode="External"/><Relationship Id="rId4" Type="http://schemas.openxmlformats.org/officeDocument/2006/relationships/hyperlink" Target="http://www./biofile.ru/bio/2237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3599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анализ рыб местности Балтай и озера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Улахан-Кюель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Анабарского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978" y="4877047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Дьяконов Николай, ученик  7 класса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Дьяконова Майя Алексеевна, учитель математики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Легойская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с УИОП»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Усть-Алданский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улус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4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023" y="662009"/>
            <a:ext cx="5705104" cy="4341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Определение возраста рыбы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7" y="1523677"/>
            <a:ext cx="5046757" cy="4437736"/>
          </a:xfrm>
          <a:prstGeom prst="rect">
            <a:avLst/>
          </a:prstGeom>
        </p:spPr>
      </p:pic>
      <p:pic>
        <p:nvPicPr>
          <p:cNvPr id="1026" name="Picture 2" descr="Фото - Схема измерения карповых рыб - фотография, картин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/>
          <a:stretch/>
        </p:blipFill>
        <p:spPr bwMode="auto">
          <a:xfrm>
            <a:off x="6095999" y="1793174"/>
            <a:ext cx="5561732" cy="39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5999" y="1031487"/>
            <a:ext cx="5705104" cy="434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Схема измерения рыбы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473" y="146184"/>
            <a:ext cx="10515600" cy="6136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Параметры исследования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021153"/>
              </p:ext>
            </p:extLst>
          </p:nvPr>
        </p:nvGraphicFramePr>
        <p:xfrm>
          <a:off x="915473" y="759853"/>
          <a:ext cx="4460875" cy="600208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46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Вес рыбы, 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Возраст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всей рыбы (</a:t>
                      </a:r>
                      <a:r>
                        <a:rPr lang="en-US" sz="1300" dirty="0">
                          <a:effectLst/>
                        </a:rPr>
                        <a:t>ab</a:t>
                      </a:r>
                      <a:r>
                        <a:rPr lang="ru-RU" sz="1300" dirty="0">
                          <a:effectLst/>
                        </a:rPr>
                        <a:t> или </a:t>
                      </a:r>
                      <a:r>
                        <a:rPr lang="en-US" sz="1300" dirty="0">
                          <a:effectLst/>
                        </a:rPr>
                        <a:t>L</a:t>
                      </a:r>
                      <a:r>
                        <a:rPr lang="ru-RU" sz="1300" dirty="0">
                          <a:effectLst/>
                        </a:rPr>
                        <a:t>), см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по </a:t>
                      </a:r>
                      <a:r>
                        <a:rPr lang="ru-RU" sz="1300" dirty="0" err="1">
                          <a:effectLst/>
                        </a:rPr>
                        <a:t>Смитту</a:t>
                      </a:r>
                      <a:r>
                        <a:rPr lang="ru-RU" sz="1300" dirty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ac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всей рыбы без С (</a:t>
                      </a:r>
                      <a:r>
                        <a:rPr lang="en-US" sz="1300" dirty="0">
                          <a:effectLst/>
                        </a:rPr>
                        <a:t>ad</a:t>
                      </a:r>
                      <a:r>
                        <a:rPr lang="ru-RU" sz="1300" dirty="0">
                          <a:effectLst/>
                        </a:rPr>
                        <a:t> или </a:t>
                      </a:r>
                      <a:r>
                        <a:rPr lang="en-US" sz="1300" dirty="0">
                          <a:effectLst/>
                        </a:rPr>
                        <a:t>L</a:t>
                      </a:r>
                      <a:r>
                        <a:rPr lang="ru-RU" sz="1300" dirty="0">
                          <a:effectLst/>
                        </a:rPr>
                        <a:t> 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туловища (</a:t>
                      </a:r>
                      <a:r>
                        <a:rPr lang="en-US" sz="1300" dirty="0">
                          <a:effectLst/>
                        </a:rPr>
                        <a:t>od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Формула боковой линии </a:t>
                      </a:r>
                      <a:r>
                        <a:rPr lang="en-US" sz="1300" dirty="0" err="1">
                          <a:effectLst/>
                        </a:rPr>
                        <a:t>zl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Лучей в </a:t>
                      </a:r>
                      <a:r>
                        <a:rPr lang="en-US" sz="1300" dirty="0">
                          <a:effectLst/>
                        </a:rPr>
                        <a:t>D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Лучей в 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Тычинок в первой жаберной дуге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жаберной дуги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Пилорических придатков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Позвонков (отдельно туловищных и хвостовых)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Ось тела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рыла (а</a:t>
                      </a:r>
                      <a:r>
                        <a:rPr lang="en-US" sz="1300" dirty="0">
                          <a:effectLst/>
                        </a:rPr>
                        <a:t>n)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Диаметр глаза (горизонт.) (</a:t>
                      </a:r>
                      <a:r>
                        <a:rPr lang="en-US" sz="1300" dirty="0">
                          <a:effectLst/>
                        </a:rPr>
                        <a:t>nr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Заглазничный</a:t>
                      </a:r>
                      <a:r>
                        <a:rPr lang="ru-RU" sz="1300" dirty="0">
                          <a:effectLst/>
                        </a:rPr>
                        <a:t> отдел головы (</a:t>
                      </a:r>
                      <a:r>
                        <a:rPr lang="ru-RU" sz="1300" dirty="0" err="1">
                          <a:effectLst/>
                        </a:rPr>
                        <a:t>ро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средней части головы ( 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9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головы (</a:t>
                      </a:r>
                      <a:r>
                        <a:rPr lang="en-US" sz="1300" dirty="0" err="1">
                          <a:effectLst/>
                        </a:rPr>
                        <a:t>ao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566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Высота головы у затылка (</a:t>
                      </a:r>
                      <a:r>
                        <a:rPr lang="en-US" sz="1300" dirty="0">
                          <a:effectLst/>
                        </a:rPr>
                        <a:t>lm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279500"/>
              </p:ext>
            </p:extLst>
          </p:nvPr>
        </p:nvGraphicFramePr>
        <p:xfrm>
          <a:off x="6915955" y="759853"/>
          <a:ext cx="4275786" cy="62407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7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Ширина лба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верхнечелюстной кости ( )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Ширина верхнечелюстной кости ( 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Длина нижней челюсти ( 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Ширина рыльной площадки ( 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Высота рыльной площадки ( 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Наибольшая высота тела (</a:t>
                      </a:r>
                      <a:r>
                        <a:rPr lang="en-US" sz="1300">
                          <a:effectLst/>
                        </a:rPr>
                        <a:t>gn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Наименьшая высота тела (</a:t>
                      </a:r>
                      <a:r>
                        <a:rPr lang="en-US" sz="1300" dirty="0" err="1">
                          <a:effectLst/>
                        </a:rPr>
                        <a:t>ik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Антедорсальное</a:t>
                      </a:r>
                      <a:r>
                        <a:rPr lang="ru-RU" sz="1300" dirty="0">
                          <a:effectLst/>
                        </a:rPr>
                        <a:t> расстояние (</a:t>
                      </a:r>
                      <a:r>
                        <a:rPr lang="en-US" sz="1300" dirty="0" err="1">
                          <a:effectLst/>
                        </a:rPr>
                        <a:t>aq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Постдорсальное расстояние (</a:t>
                      </a:r>
                      <a:r>
                        <a:rPr lang="en-US" sz="1300">
                          <a:effectLst/>
                        </a:rPr>
                        <a:t>rd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Антевентральное</a:t>
                      </a:r>
                      <a:r>
                        <a:rPr lang="ru-RU" sz="1300" dirty="0">
                          <a:effectLst/>
                        </a:rPr>
                        <a:t> расстояние (</a:t>
                      </a:r>
                      <a:r>
                        <a:rPr lang="en-US" sz="1300" dirty="0" err="1">
                          <a:effectLst/>
                        </a:rPr>
                        <a:t>az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Антеанальное расстояние (</a:t>
                      </a:r>
                      <a:r>
                        <a:rPr lang="en-US" sz="1300">
                          <a:effectLst/>
                        </a:rPr>
                        <a:t>ay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хвостового стебля (</a:t>
                      </a:r>
                      <a:r>
                        <a:rPr lang="en-US" sz="1300" dirty="0" err="1">
                          <a:effectLst/>
                        </a:rPr>
                        <a:t>fd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Длина основания </a:t>
                      </a:r>
                      <a:r>
                        <a:rPr lang="en-US" sz="1300">
                          <a:effectLst/>
                        </a:rPr>
                        <a:t>D (qs)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Наибольшая высота </a:t>
                      </a:r>
                      <a:r>
                        <a:rPr lang="en-US" sz="1300" dirty="0">
                          <a:effectLst/>
                        </a:rPr>
                        <a:t>D (</a:t>
                      </a:r>
                      <a:r>
                        <a:rPr lang="en-US" sz="1300" dirty="0" err="1">
                          <a:effectLst/>
                        </a:rPr>
                        <a:t>tu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Длина основания А ( 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Наибольшая высота А </a:t>
                      </a:r>
                      <a:r>
                        <a:rPr lang="en-US" sz="1300" dirty="0">
                          <a:effectLst/>
                        </a:rPr>
                        <a:t>(</a:t>
                      </a:r>
                      <a:r>
                        <a:rPr lang="en-US" sz="1300" dirty="0" err="1">
                          <a:effectLst/>
                        </a:rPr>
                        <a:t>ei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Р (</a:t>
                      </a:r>
                      <a:r>
                        <a:rPr lang="en-US" sz="1300" dirty="0" err="1">
                          <a:effectLst/>
                        </a:rPr>
                        <a:t>vx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Длина </a:t>
                      </a:r>
                      <a:r>
                        <a:rPr lang="en-US" sz="1300" dirty="0">
                          <a:effectLst/>
                        </a:rPr>
                        <a:t>V</a:t>
                      </a:r>
                      <a:r>
                        <a:rPr lang="ru-RU" sz="1300" dirty="0">
                          <a:effectLst/>
                        </a:rPr>
                        <a:t> ( 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Расстояние между </a:t>
                      </a:r>
                      <a:r>
                        <a:rPr lang="en-US" sz="1300">
                          <a:effectLst/>
                        </a:rPr>
                        <a:t>P</a:t>
                      </a:r>
                      <a:r>
                        <a:rPr lang="ru-RU" sz="1300">
                          <a:effectLst/>
                        </a:rPr>
                        <a:t> и </a:t>
                      </a:r>
                      <a:r>
                        <a:rPr lang="en-US" sz="1300">
                          <a:effectLst/>
                        </a:rPr>
                        <a:t>V</a:t>
                      </a:r>
                      <a:r>
                        <a:rPr lang="ru-RU" sz="1300">
                          <a:effectLst/>
                        </a:rPr>
                        <a:t> (</a:t>
                      </a:r>
                      <a:r>
                        <a:rPr lang="en-US" sz="1300">
                          <a:effectLst/>
                        </a:rPr>
                        <a:t>vz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290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Расстояние между </a:t>
                      </a:r>
                      <a:r>
                        <a:rPr lang="en-US" sz="1300" dirty="0">
                          <a:effectLst/>
                        </a:rPr>
                        <a:t>V</a:t>
                      </a:r>
                      <a:r>
                        <a:rPr lang="ru-RU" sz="1300" dirty="0">
                          <a:effectLst/>
                        </a:rPr>
                        <a:t> и </a:t>
                      </a:r>
                      <a:r>
                        <a:rPr lang="en-US" sz="1300" dirty="0">
                          <a:effectLst/>
                        </a:rPr>
                        <a:t>A</a:t>
                      </a:r>
                      <a:r>
                        <a:rPr lang="ru-RU" sz="1300" dirty="0">
                          <a:effectLst/>
                        </a:rPr>
                        <a:t> (</a:t>
                      </a:r>
                      <a:r>
                        <a:rPr lang="en-US" sz="1300" dirty="0" err="1">
                          <a:effectLst/>
                        </a:rPr>
                        <a:t>zy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742" marR="22742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0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639575"/>
                  </p:ext>
                </p:extLst>
              </p:nvPr>
            </p:nvGraphicFramePr>
            <p:xfrm>
              <a:off x="1855304" y="106001"/>
              <a:ext cx="8309113" cy="72076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18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178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56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319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348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426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0299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86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Признаки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Чир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Ряпушка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Пеледь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Галец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Налим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6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Пол и стадия зрелости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6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Вес рыбы, г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289,95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452,20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Возраст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всей рыбы (</a:t>
                          </a:r>
                          <a:r>
                            <a:rPr lang="en-US" sz="800">
                              <a:effectLst/>
                            </a:rPr>
                            <a:t>ab</a:t>
                          </a:r>
                          <a:r>
                            <a:rPr lang="ru-RU" sz="800">
                              <a:effectLst/>
                            </a:rPr>
                            <a:t> или </a:t>
                          </a:r>
                          <a:r>
                            <a:rPr lang="en-US" sz="800">
                              <a:effectLst/>
                            </a:rPr>
                            <a:t>L</a:t>
                          </a:r>
                          <a:r>
                            <a:rPr lang="ru-RU" sz="800">
                              <a:effectLst/>
                            </a:rPr>
                            <a:t>), см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33,7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51,8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65,2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6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по Смитту (</a:t>
                          </a:r>
                          <a:r>
                            <a:rPr lang="en-US" sz="800">
                              <a:effectLst/>
                            </a:rPr>
                            <a:t>ac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28,7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30,9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48,2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всей рыбы без С (</a:t>
                          </a:r>
                          <a:r>
                            <a:rPr lang="en-US" sz="800">
                              <a:effectLst/>
                            </a:rPr>
                            <a:t>ad</a:t>
                          </a:r>
                          <a:r>
                            <a:rPr lang="ru-RU" sz="800">
                              <a:effectLst/>
                            </a:rPr>
                            <a:t> или </a:t>
                          </a:r>
                          <a:r>
                            <a:rPr lang="en-US" sz="800">
                              <a:effectLst/>
                            </a:rPr>
                            <a:t>L</a:t>
                          </a:r>
                          <a:r>
                            <a:rPr lang="ru-RU" sz="800">
                              <a:effectLst/>
                            </a:rPr>
                            <a:t> 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29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59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6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туловища (</a:t>
                          </a:r>
                          <a:r>
                            <a:rPr lang="en-US" sz="800">
                              <a:effectLst/>
                            </a:rPr>
                            <a:t>od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39,1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24,2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47,2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222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Формула боковой линии </a:t>
                          </a:r>
                          <a:r>
                            <a:rPr lang="en-US" sz="800">
                              <a:effectLst/>
                            </a:rPr>
                            <a:t>zl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LE=</a:t>
                          </a:r>
                          <a:r>
                            <a:rPr lang="ru-RU" sz="800">
                              <a:effectLst/>
                            </a:rPr>
                            <a:t>95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10−11</m:t>
                                  </m:r>
                                </m:num>
                                <m:den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11−12</m:t>
                                  </m:r>
                                </m:den>
                              </m:f>
                              <m:r>
                                <a:rPr lang="ru-RU" sz="800">
                                  <a:effectLst/>
                                  <a:latin typeface="Cambria Math" panose="02040503050406030204" pitchFamily="18" charset="0"/>
                                </a:rPr>
                                <m:t>97</m:t>
                              </m:r>
                            </m:oMath>
                          </a14:m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LE=89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10−12</m:t>
                                  </m:r>
                                </m:num>
                                <m:den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10−11</m:t>
                                  </m:r>
                                </m:den>
                              </m:f>
                              <m:r>
                                <a:rPr lang="en-US" sz="800">
                                  <a:effectLst/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oMath>
                          </a14:m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LE=</a:t>
                          </a:r>
                          <a14:m>
                            <m:oMath xmlns:m="http://schemas.openxmlformats.org/officeDocument/2006/math">
                              <m:r>
                                <a:rPr lang="en-US" sz="800">
                                  <a:effectLst/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  <m:f>
                                <m:f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11−12</m:t>
                                  </m:r>
                                </m:num>
                                <m:den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10−11</m:t>
                                  </m:r>
                                </m:den>
                              </m:f>
                              <m:r>
                                <a:rPr lang="en-US" sz="800">
                                  <a:effectLst/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</m:oMath>
                          </a14:m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LE=214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31−33</m:t>
                                  </m:r>
                                </m:num>
                                <m:den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34−37</m:t>
                                  </m:r>
                                </m:den>
                              </m:f>
                              <m:r>
                                <a:rPr lang="en-US" sz="800">
                                  <a:effectLst/>
                                  <a:latin typeface="Cambria Math" panose="02040503050406030204" pitchFamily="18" charset="0"/>
                                </a:rPr>
                                <m:t>218</m:t>
                              </m:r>
                            </m:oMath>
                          </a14:m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860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Лучей в </a:t>
                          </a:r>
                          <a:r>
                            <a:rPr lang="en-US" sz="800">
                              <a:effectLst/>
                            </a:rPr>
                            <a:t>D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Лучей в 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Тычинок в первой жаберной дуге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жаберной дуги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9,8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7Ю,1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Пилорических придатков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Позвонков (отдельно туловищных и хвостовых)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Ось тела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Длина рыла (а</a:t>
                          </a:r>
                          <a:r>
                            <a:rPr lang="en-US" sz="800" dirty="0">
                              <a:effectLst/>
                            </a:rPr>
                            <a:t>n)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Диаметр глаза (горизонт.) (</a:t>
                          </a:r>
                          <a:r>
                            <a:rPr lang="en-US" sz="800">
                              <a:effectLst/>
                            </a:rPr>
                            <a:t>nr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Заглазничный отдел головы (ро)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средней части головы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головы (</a:t>
                          </a:r>
                          <a:r>
                            <a:rPr lang="en-US" sz="800">
                              <a:effectLst/>
                            </a:rPr>
                            <a:t>ao)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8</a:t>
                          </a:r>
                          <a:r>
                            <a:rPr lang="ru-RU" sz="800">
                              <a:effectLst/>
                            </a:rPr>
                            <a:t>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9,1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Высота головы у затылка (</a:t>
                          </a:r>
                          <a:r>
                            <a:rPr lang="en-US" sz="800">
                              <a:effectLst/>
                            </a:rPr>
                            <a:t>lm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3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.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.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1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Ширина лба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2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верхнечелюстной кости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800">
                              <a:effectLst/>
                            </a:rPr>
                            <a:t>) 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3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Ширина верхнечелюстной кости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4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нижней челюсти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3</a:t>
                          </a:r>
                          <a:r>
                            <a:rPr lang="ru-RU" sz="800">
                              <a:effectLst/>
                            </a:rPr>
                            <a:t>.</a:t>
                          </a:r>
                          <a:r>
                            <a:rPr lang="en-US" sz="800">
                              <a:effectLst/>
                            </a:rPr>
                            <a:t>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3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5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Ширина рыльной площадки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6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Высота рыльной площадки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7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Наибольшая высота тела (</a:t>
                          </a:r>
                          <a:r>
                            <a:rPr lang="en-US" sz="800">
                              <a:effectLst/>
                            </a:rPr>
                            <a:t>gn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19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12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12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21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20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8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Наименьшая высота тела (</a:t>
                          </a:r>
                          <a:r>
                            <a:rPr lang="en-US" sz="800">
                              <a:effectLst/>
                            </a:rPr>
                            <a:t>ik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29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Антедорсальное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aq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21,1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14,3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24,6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0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Постдорсальное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rd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11,8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12,7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17,4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1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Антевентральное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az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14,1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26,4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2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Антеанальное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ay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36,7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20,6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36,8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3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хвостового стебля (</a:t>
                          </a:r>
                          <a:r>
                            <a:rPr lang="en-US" sz="800">
                              <a:effectLst/>
                            </a:rPr>
                            <a:t>fd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4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основания </a:t>
                          </a:r>
                          <a:r>
                            <a:rPr lang="en-US" sz="800">
                              <a:effectLst/>
                            </a:rPr>
                            <a:t>D (qs)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5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Наибольшая высота </a:t>
                          </a:r>
                          <a:r>
                            <a:rPr lang="en-US" sz="800">
                              <a:effectLst/>
                            </a:rPr>
                            <a:t>D (tu)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6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основания А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e>
                                <m:sub>
                                  <m:r>
                                    <a:rPr lang="ru-RU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7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Наибольшая высота А </a:t>
                          </a:r>
                          <a:r>
                            <a:rPr lang="en-US" sz="800">
                              <a:effectLst/>
                            </a:rPr>
                            <a:t>(ei)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6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25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8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Р (</a:t>
                          </a:r>
                          <a:r>
                            <a:rPr lang="en-US" sz="800">
                              <a:effectLst/>
                            </a:rPr>
                            <a:t>vx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39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</a:t>
                          </a:r>
                          <a:r>
                            <a:rPr lang="en-US" sz="800">
                              <a:effectLst/>
                            </a:rPr>
                            <a:t>V</a:t>
                          </a:r>
                          <a:r>
                            <a:rPr lang="ru-RU" sz="800">
                              <a:effectLst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e>
                                <m:sub>
                                  <m:r>
                                    <a:rPr lang="en-US" sz="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40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Расстояние между </a:t>
                          </a:r>
                          <a:r>
                            <a:rPr lang="en-US" sz="800">
                              <a:effectLst/>
                            </a:rPr>
                            <a:t>P </a:t>
                          </a:r>
                          <a:r>
                            <a:rPr lang="ru-RU" sz="800">
                              <a:effectLst/>
                            </a:rPr>
                            <a:t>и </a:t>
                          </a:r>
                          <a:r>
                            <a:rPr lang="en-US" sz="800">
                              <a:effectLst/>
                            </a:rPr>
                            <a:t>V</a:t>
                          </a:r>
                          <a:r>
                            <a:rPr lang="ru-RU" sz="800">
                              <a:effectLst/>
                            </a:rPr>
                            <a:t> (</a:t>
                          </a:r>
                          <a:r>
                            <a:rPr lang="en-US" sz="800">
                              <a:effectLst/>
                            </a:rPr>
                            <a:t>vz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9,6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18,2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41"/>
                      </a:ext>
                    </a:extLst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Расстояние между </a:t>
                          </a:r>
                          <a:r>
                            <a:rPr lang="en-US" sz="800">
                              <a:effectLst/>
                            </a:rPr>
                            <a:t>V </a:t>
                          </a:r>
                          <a:r>
                            <a:rPr lang="ru-RU" sz="800">
                              <a:effectLst/>
                            </a:rPr>
                            <a:t>и </a:t>
                          </a:r>
                          <a:r>
                            <a:rPr lang="en-US" sz="800">
                              <a:effectLst/>
                            </a:rPr>
                            <a:t>A</a:t>
                          </a:r>
                          <a:r>
                            <a:rPr lang="ru-RU" sz="800">
                              <a:effectLst/>
                            </a:rPr>
                            <a:t> (</a:t>
                          </a:r>
                          <a:r>
                            <a:rPr lang="en-US" sz="800">
                              <a:effectLst/>
                            </a:rPr>
                            <a:t>zy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12</a:t>
                          </a:r>
                          <a:r>
                            <a:rPr lang="ru-RU" sz="800">
                              <a:effectLst/>
                            </a:rPr>
                            <a:t>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extLst>
                      <a:ext uri="{0D108BD9-81ED-4DB2-BD59-A6C34878D82A}">
                        <a16:rowId xmlns:a16="http://schemas.microsoft.com/office/drawing/2014/main" val="10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639575"/>
                  </p:ext>
                </p:extLst>
              </p:nvPr>
            </p:nvGraphicFramePr>
            <p:xfrm>
              <a:off x="1855304" y="106001"/>
              <a:ext cx="8309113" cy="71537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1889"/>
                    <a:gridCol w="2217874"/>
                    <a:gridCol w="1155670"/>
                    <a:gridCol w="1123197"/>
                    <a:gridCol w="1234882"/>
                    <a:gridCol w="1342608"/>
                    <a:gridCol w="902993"/>
                  </a:tblGrid>
                  <a:tr h="132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Признаки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Чир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Ряпушка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Пеледь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Галец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Налим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32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Пол и стадия зрелости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32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Вес рыбы, г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289,95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452,20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32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Возраст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всей рыбы (</a:t>
                          </a:r>
                          <a:r>
                            <a:rPr lang="en-US" sz="800">
                              <a:effectLst/>
                            </a:rPr>
                            <a:t>ab</a:t>
                          </a:r>
                          <a:r>
                            <a:rPr lang="ru-RU" sz="800">
                              <a:effectLst/>
                            </a:rPr>
                            <a:t> или </a:t>
                          </a:r>
                          <a:r>
                            <a:rPr lang="en-US" sz="800">
                              <a:effectLst/>
                            </a:rPr>
                            <a:t>L</a:t>
                          </a:r>
                          <a:r>
                            <a:rPr lang="ru-RU" sz="800">
                              <a:effectLst/>
                            </a:rPr>
                            <a:t>), см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33,7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51,8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65,2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32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по Смитту (</a:t>
                          </a:r>
                          <a:r>
                            <a:rPr lang="en-US" sz="800">
                              <a:effectLst/>
                            </a:rPr>
                            <a:t>ac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28,7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30,9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48,2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всей рыбы без С (</a:t>
                          </a:r>
                          <a:r>
                            <a:rPr lang="en-US" sz="800">
                              <a:effectLst/>
                            </a:rPr>
                            <a:t>ad</a:t>
                          </a:r>
                          <a:r>
                            <a:rPr lang="ru-RU" sz="800">
                              <a:effectLst/>
                            </a:rPr>
                            <a:t> или </a:t>
                          </a:r>
                          <a:r>
                            <a:rPr lang="en-US" sz="800">
                              <a:effectLst/>
                            </a:rPr>
                            <a:t>L</a:t>
                          </a:r>
                          <a:r>
                            <a:rPr lang="ru-RU" sz="800">
                              <a:effectLst/>
                            </a:rPr>
                            <a:t> 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29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59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32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туловища (</a:t>
                          </a:r>
                          <a:r>
                            <a:rPr lang="en-US" sz="800">
                              <a:effectLst/>
                            </a:rPr>
                            <a:t>od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39,1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24,2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47,2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2025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Формула боковой линии </a:t>
                          </a:r>
                          <a:r>
                            <a:rPr lang="en-US" sz="800">
                              <a:effectLst/>
                            </a:rPr>
                            <a:t>zl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222222" t="-575758" r="-402116" b="-29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329189" t="-575758" r="-310811" b="-29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393069" t="-575758" r="-184653" b="-29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450679" t="-575758" r="-68778" b="-29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320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Лучей в </a:t>
                          </a:r>
                          <a:r>
                            <a:rPr lang="en-US" sz="800">
                              <a:effectLst/>
                            </a:rPr>
                            <a:t>D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Лучей в 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Тычинок в первой жаберной дуге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жаберной дуги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9,8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7Ю,1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Пилорических придатков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Позвонков (отдельно туловищных и хвостовых)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Ось тела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рыла (а</a:t>
                          </a:r>
                          <a:r>
                            <a:rPr lang="en-US" sz="800">
                              <a:effectLst/>
                            </a:rPr>
                            <a:t>n)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Диаметр глаза (горизонт.) (</a:t>
                          </a:r>
                          <a:r>
                            <a:rPr lang="en-US" sz="800">
                              <a:effectLst/>
                            </a:rPr>
                            <a:t>nr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Заглазничный отдел головы (ро)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1782143" r="-260000" b="-2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головы (</a:t>
                          </a:r>
                          <a:r>
                            <a:rPr lang="en-US" sz="800">
                              <a:effectLst/>
                            </a:rPr>
                            <a:t>ao)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8</a:t>
                          </a:r>
                          <a:r>
                            <a:rPr lang="ru-RU" sz="800">
                              <a:effectLst/>
                            </a:rPr>
                            <a:t>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9,1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Высота головы у затылка (</a:t>
                          </a:r>
                          <a:r>
                            <a:rPr lang="en-US" sz="800">
                              <a:effectLst/>
                            </a:rPr>
                            <a:t>lm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3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.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.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Ширина лба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2185714" r="-260000" b="-19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2285714" r="-260000" b="-18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2303448" r="-260000" b="-16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3</a:t>
                          </a:r>
                          <a:r>
                            <a:rPr lang="ru-RU" sz="800">
                              <a:effectLst/>
                            </a:rPr>
                            <a:t>.</a:t>
                          </a:r>
                          <a:r>
                            <a:rPr lang="en-US" sz="800">
                              <a:effectLst/>
                            </a:rPr>
                            <a:t>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3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2489286" r="-260000" b="-16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2589286" r="-260000" b="-1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Наибольшая высота тела (</a:t>
                          </a:r>
                          <a:r>
                            <a:rPr lang="en-US" sz="800">
                              <a:effectLst/>
                            </a:rPr>
                            <a:t>gn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19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12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12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21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20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Наименьшая высота тела (</a:t>
                          </a:r>
                          <a:r>
                            <a:rPr lang="en-US" sz="800">
                              <a:effectLst/>
                            </a:rPr>
                            <a:t>ik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Антедорсальное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aq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21,1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14,3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24,6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Постдорсальное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rd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11,8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12,7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17,4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Антевентральное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az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14,1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26,4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13,8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Антеанальное расстояние (</a:t>
                          </a:r>
                          <a:r>
                            <a:rPr lang="en-US" sz="800">
                              <a:effectLst/>
                            </a:rPr>
                            <a:t>ay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36,7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20,6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36,8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хвостового стебля (</a:t>
                          </a:r>
                          <a:r>
                            <a:rPr lang="en-US" sz="800">
                              <a:effectLst/>
                            </a:rPr>
                            <a:t>fd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основания </a:t>
                          </a:r>
                          <a:r>
                            <a:rPr lang="en-US" sz="800">
                              <a:effectLst/>
                            </a:rPr>
                            <a:t>D (qs)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Наибольшая высота </a:t>
                          </a:r>
                          <a:r>
                            <a:rPr lang="en-US" sz="800">
                              <a:effectLst/>
                            </a:rPr>
                            <a:t>D (tu)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3472414" r="-26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Наибольшая высота А </a:t>
                          </a:r>
                          <a:r>
                            <a:rPr lang="en-US" sz="800">
                              <a:effectLst/>
                            </a:rPr>
                            <a:t>(ei)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7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6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25</a:t>
                          </a:r>
                          <a:r>
                            <a:rPr lang="ru-RU" sz="800">
                              <a:effectLst/>
                            </a:rPr>
                            <a:t>,</a:t>
                          </a:r>
                          <a:r>
                            <a:rPr lang="en-US" sz="800">
                              <a:effectLst/>
                            </a:rPr>
                            <a:t>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Длина Р (</a:t>
                          </a:r>
                          <a:r>
                            <a:rPr lang="en-US" sz="800">
                              <a:effectLst/>
                            </a:rPr>
                            <a:t>vx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40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1712" marR="21712" marT="0" marB="0">
                        <a:blipFill rotWithShape="0">
                          <a:blip r:embed="rId3"/>
                          <a:stretch>
                            <a:fillRect l="-15068" t="-3900000" r="-260000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6,7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4,5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5,3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41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Расстояние между </a:t>
                          </a:r>
                          <a:r>
                            <a:rPr lang="en-US" sz="800">
                              <a:effectLst/>
                            </a:rPr>
                            <a:t>P </a:t>
                          </a:r>
                          <a:r>
                            <a:rPr lang="ru-RU" sz="800">
                              <a:effectLst/>
                            </a:rPr>
                            <a:t>и </a:t>
                          </a:r>
                          <a:r>
                            <a:rPr lang="en-US" sz="800">
                              <a:effectLst/>
                            </a:rPr>
                            <a:t>V</a:t>
                          </a:r>
                          <a:r>
                            <a:rPr lang="ru-RU" sz="800">
                              <a:effectLst/>
                            </a:rPr>
                            <a:t> (</a:t>
                          </a:r>
                          <a:r>
                            <a:rPr lang="en-US" sz="800">
                              <a:effectLst/>
                            </a:rPr>
                            <a:t>vz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9,6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18,2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  <a:tr h="172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Расстояние между </a:t>
                          </a:r>
                          <a:r>
                            <a:rPr lang="en-US" sz="800">
                              <a:effectLst/>
                            </a:rPr>
                            <a:t>V </a:t>
                          </a:r>
                          <a:r>
                            <a:rPr lang="ru-RU" sz="800">
                              <a:effectLst/>
                            </a:rPr>
                            <a:t>и </a:t>
                          </a:r>
                          <a:r>
                            <a:rPr lang="en-US" sz="800">
                              <a:effectLst/>
                            </a:rPr>
                            <a:t>A</a:t>
                          </a:r>
                          <a:r>
                            <a:rPr lang="ru-RU" sz="800">
                              <a:effectLst/>
                            </a:rPr>
                            <a:t> (</a:t>
                          </a:r>
                          <a:r>
                            <a:rPr lang="en-US" sz="800">
                              <a:effectLst/>
                            </a:rPr>
                            <a:t>zy</a:t>
                          </a:r>
                          <a:r>
                            <a:rPr lang="ru-RU" sz="800">
                              <a:effectLst/>
                            </a:rPr>
                            <a:t>)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12</a:t>
                          </a:r>
                          <a:r>
                            <a:rPr lang="ru-RU" sz="800">
                              <a:effectLst/>
                            </a:rPr>
                            <a:t>,8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7,4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8,2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10,9</a:t>
                          </a:r>
                          <a:endParaRPr lang="ru-RU" sz="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 dirty="0">
                              <a:effectLst/>
                            </a:rPr>
                            <a:t> </a:t>
                          </a:r>
                          <a:endParaRPr lang="ru-RU" sz="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1712" marR="21712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2979" y="362035"/>
            <a:ext cx="830997" cy="61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промеров рыб семейства лососевых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45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103537"/>
            <a:ext cx="9144000" cy="45480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биологические показатели рыб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61985"/>
              </p:ext>
            </p:extLst>
          </p:nvPr>
        </p:nvGraphicFramePr>
        <p:xfrm>
          <a:off x="3133859" y="1768994"/>
          <a:ext cx="6010141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ЧИР 10+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2005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Длина, мм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490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540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Вес, г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1835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2120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РЯПУШКА 7+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</a:rPr>
                        <a:t>2005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Длина, мм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Вес, г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289,95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ПЕЛЕДЬ 6+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</a:rPr>
                        <a:t>2005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Длина, мм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303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337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Вес, г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416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452,20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1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4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морфологические признаки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рыб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32418"/>
              </p:ext>
            </p:extLst>
          </p:nvPr>
        </p:nvGraphicFramePr>
        <p:xfrm>
          <a:off x="638757" y="1409344"/>
          <a:ext cx="4514357" cy="488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Признаки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за 2007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за </a:t>
                      </a: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Отличия (мм)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%  длины тела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Длина головы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15,18±0,22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Высота головы у затылка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12,32±0,20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Наибольшая высота тела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20,24±0,23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Наименьшая высота тела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7,11±0,16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% длины головы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 верхнечелюстной кости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20,00±0,33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нижней челюсти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34,68±0,48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18504" y="947679"/>
            <a:ext cx="2999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ЧИР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50028"/>
              </p:ext>
            </p:extLst>
          </p:nvPr>
        </p:nvGraphicFramePr>
        <p:xfrm>
          <a:off x="6271286" y="1409344"/>
          <a:ext cx="5435609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Признаки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Данные за 2007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Данные за </a:t>
                      </a:r>
                      <a:r>
                        <a:rPr lang="ru-RU" sz="1600" dirty="0" smtClean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Отличия (мм)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8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% длины тела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Наибольшая высота тела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14,4-19,0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Антедорсальное расстояние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34.0-42,3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Антеанальное расстояние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64.0-71,6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Норма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Постдорсальное расстояние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40,3-49,5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Длина основания </a:t>
                      </a:r>
                      <a:r>
                        <a:rPr lang="en-US" sz="1600">
                          <a:effectLst/>
                        </a:rPr>
                        <a:t>D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8,7-12.8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Норма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Высота</a:t>
                      </a:r>
                      <a:r>
                        <a:rPr lang="en-US" sz="1600">
                          <a:effectLst/>
                        </a:rPr>
                        <a:t> D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14,8-20,2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Длина основания 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10,8-14,8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Норма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Высота 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9,1-12,8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Длина 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12,1-18,1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Норма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Длина </a:t>
                      </a:r>
                      <a:r>
                        <a:rPr lang="en-US" sz="1600">
                          <a:effectLst/>
                        </a:rPr>
                        <a:t>V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14.2-18,9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Норма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58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% длины головы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Длина рыла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20,6-26,0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Норма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Горизонтальный диаметр глаз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22,3-28.5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Заглазничный отдел головы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43,4-54,8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55,2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48977" y="987829"/>
            <a:ext cx="2999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РЯПУШКА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975046"/>
              </p:ext>
            </p:extLst>
          </p:nvPr>
        </p:nvGraphicFramePr>
        <p:xfrm>
          <a:off x="2343954" y="1416680"/>
          <a:ext cx="7392473" cy="5147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Признаки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Данные за 2007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Данные за </a:t>
                      </a:r>
                      <a:r>
                        <a:rPr lang="ru-RU" sz="2000" dirty="0" smtClean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Отличия (мм)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% длины тела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Длина головы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18,40+0,16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Наибольшая высота тела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19,86+0,38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Наименьшая высота тела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6,73+0,11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Высота </a:t>
                      </a:r>
                      <a:r>
                        <a:rPr lang="en-US" sz="2000">
                          <a:effectLst/>
                        </a:rPr>
                        <a:t>D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14,90=0,26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Высота 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9,34+0,12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8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% длины головы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Длина рыла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23,76+0,24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Горизонтальный диаметр глаза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22,00+0,55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Длина верхнечелюстной кости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26,97+0,25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52,4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Длина нижней челюсти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42,07+0,60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52,4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17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морфологические признаки рыб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96147" y="816873"/>
            <a:ext cx="2999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ПЕЛЯДЬ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4" y="3966875"/>
            <a:ext cx="3775228" cy="2510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89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Мы за работой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6" y="914401"/>
            <a:ext cx="3990184" cy="26530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914402"/>
            <a:ext cx="4021814" cy="2674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6" y="3966875"/>
            <a:ext cx="3678378" cy="2445730"/>
          </a:xfrm>
          <a:prstGeom prst="rect">
            <a:avLst/>
          </a:prstGeom>
        </p:spPr>
      </p:pic>
      <p:pic>
        <p:nvPicPr>
          <p:cNvPr id="3074" name="Picture 2" descr="C:\Users\Mатематика\Desktop\Ник рыба\IMG_20210113_22093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8"/>
          <a:stretch/>
        </p:blipFill>
        <p:spPr bwMode="auto">
          <a:xfrm>
            <a:off x="4168237" y="1937809"/>
            <a:ext cx="3535217" cy="38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120427"/>
            <a:ext cx="5735783" cy="378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Средние показатели исследований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50435"/>
              </p:ext>
            </p:extLst>
          </p:nvPr>
        </p:nvGraphicFramePr>
        <p:xfrm>
          <a:off x="540913" y="582505"/>
          <a:ext cx="3104881" cy="621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Признаки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Пол и стадия зрелости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Вес рыбы, 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Возраст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всей рыбы (</a:t>
                      </a:r>
                      <a:r>
                        <a:rPr lang="ru-RU" sz="1200" u="none" strike="noStrike" dirty="0" err="1">
                          <a:effectLst/>
                        </a:rPr>
                        <a:t>ad</a:t>
                      </a:r>
                      <a:r>
                        <a:rPr lang="ru-RU" sz="1200" u="none" strike="noStrike" dirty="0">
                          <a:effectLst/>
                        </a:rPr>
                        <a:t> или L), см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по </a:t>
                      </a:r>
                      <a:r>
                        <a:rPr lang="ru-RU" sz="1200" u="none" strike="noStrike" dirty="0" err="1">
                          <a:effectLst/>
                        </a:rPr>
                        <a:t>Смитту</a:t>
                      </a:r>
                      <a:r>
                        <a:rPr lang="ru-RU" sz="1200" u="none" strike="noStrike" dirty="0">
                          <a:effectLst/>
                        </a:rPr>
                        <a:t> (</a:t>
                      </a:r>
                      <a:r>
                        <a:rPr lang="en-US" sz="1200" u="none" strike="noStrike" dirty="0">
                          <a:effectLst/>
                        </a:rPr>
                        <a:t>ac)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всей рыбы без С (</a:t>
                      </a:r>
                      <a:r>
                        <a:rPr lang="ru-RU" sz="1200" u="none" strike="noStrike" dirty="0" err="1">
                          <a:effectLst/>
                        </a:rPr>
                        <a:t>ad</a:t>
                      </a:r>
                      <a:r>
                        <a:rPr lang="ru-RU" sz="1200" u="none" strike="noStrike" dirty="0">
                          <a:effectLst/>
                        </a:rPr>
                        <a:t> или L)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туловища (</a:t>
                      </a:r>
                      <a:r>
                        <a:rPr lang="en-US" sz="1200" u="none" strike="noStrike" dirty="0">
                          <a:effectLst/>
                        </a:rPr>
                        <a:t>od)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жаберной дуги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рыла (</a:t>
                      </a:r>
                      <a:r>
                        <a:rPr lang="en-US" sz="1200" u="none" strike="noStrike" dirty="0">
                          <a:effectLst/>
                        </a:rPr>
                        <a:t>an)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Диаметр глаза (горизонт.) (</a:t>
                      </a:r>
                      <a:r>
                        <a:rPr lang="en-US" sz="1200" u="none" strike="noStrike">
                          <a:effectLst/>
                        </a:rPr>
                        <a:t>nr)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Заглазничный</a:t>
                      </a:r>
                      <a:r>
                        <a:rPr lang="ru-RU" sz="1200" u="none" strike="noStrike" dirty="0">
                          <a:effectLst/>
                        </a:rPr>
                        <a:t> отдел головы (</a:t>
                      </a:r>
                      <a:r>
                        <a:rPr lang="en-US" sz="1200" u="none" strike="noStrike" dirty="0" err="1">
                          <a:effectLst/>
                        </a:rPr>
                        <a:t>po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средней части головы (        </a:t>
                      </a:r>
                      <a:r>
                        <a:rPr lang="ru-RU" sz="1200" u="none" strike="noStrike" dirty="0" smtClean="0">
                          <a:effectLst/>
                        </a:rPr>
                        <a:t>     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Длина головы (</a:t>
                      </a:r>
                      <a:r>
                        <a:rPr lang="en-US" sz="1200" u="none" strike="noStrike">
                          <a:effectLst/>
                        </a:rPr>
                        <a:t>ao)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Высота головы у затылка (</a:t>
                      </a:r>
                      <a:r>
                        <a:rPr lang="ru-RU" sz="1200" u="none" strike="noStrike" dirty="0" err="1">
                          <a:effectLst/>
                        </a:rPr>
                        <a:t>lm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Ширина лба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верхнечелюстной кости (        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Ширина верхнечелюстной кости (         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Длина нижней челюсти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Наибольшая высота тела (</a:t>
                      </a:r>
                      <a:r>
                        <a:rPr lang="en-US" sz="1200" u="none" strike="noStrike" dirty="0" err="1">
                          <a:effectLst/>
                        </a:rPr>
                        <a:t>gn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Наименьшая высота тела (</a:t>
                      </a:r>
                      <a:r>
                        <a:rPr lang="en-US" sz="1200" u="none" strike="noStrike" dirty="0" err="1">
                          <a:effectLst/>
                        </a:rPr>
                        <a:t>ik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Антедорсальное</a:t>
                      </a:r>
                      <a:r>
                        <a:rPr lang="ru-RU" sz="1200" u="none" strike="noStrike" dirty="0">
                          <a:effectLst/>
                        </a:rPr>
                        <a:t> расстояние (</a:t>
                      </a:r>
                      <a:r>
                        <a:rPr lang="en-US" sz="1200" u="none" strike="noStrike" dirty="0" err="1">
                          <a:effectLst/>
                        </a:rPr>
                        <a:t>aq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Постдорсальное расстояние (</a:t>
                      </a:r>
                      <a:r>
                        <a:rPr lang="en-US" sz="1200" u="none" strike="noStrike" dirty="0" err="1">
                          <a:effectLst/>
                        </a:rPr>
                        <a:t>rd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Антевентральное</a:t>
                      </a:r>
                      <a:r>
                        <a:rPr lang="ru-RU" sz="1200" u="none" strike="noStrike" dirty="0">
                          <a:effectLst/>
                        </a:rPr>
                        <a:t> расстояние (</a:t>
                      </a:r>
                      <a:r>
                        <a:rPr lang="en-US" sz="1200" u="none" strike="noStrike" dirty="0" err="1">
                          <a:effectLst/>
                        </a:rPr>
                        <a:t>az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Антеанальное</a:t>
                      </a:r>
                      <a:r>
                        <a:rPr lang="ru-RU" sz="1200" u="none" strike="noStrike" dirty="0">
                          <a:effectLst/>
                        </a:rPr>
                        <a:t> расстояние (</a:t>
                      </a:r>
                      <a:r>
                        <a:rPr lang="en-US" sz="1200" u="none" strike="noStrike" dirty="0">
                          <a:effectLst/>
                        </a:rPr>
                        <a:t>ay)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Длина хвостового стебля (</a:t>
                      </a:r>
                      <a:r>
                        <a:rPr lang="en-US" sz="1200" u="none" strike="noStrike">
                          <a:effectLst/>
                        </a:rPr>
                        <a:t>fd)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основания </a:t>
                      </a:r>
                      <a:r>
                        <a:rPr lang="en-US" sz="1200" u="none" strike="noStrike" dirty="0">
                          <a:effectLst/>
                        </a:rPr>
                        <a:t>D (</a:t>
                      </a:r>
                      <a:r>
                        <a:rPr lang="en-US" sz="1200" u="none" strike="noStrike" dirty="0" err="1">
                          <a:effectLst/>
                        </a:rPr>
                        <a:t>qs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Наибольшая высота </a:t>
                      </a:r>
                      <a:r>
                        <a:rPr lang="en-US" sz="1200" u="none" strike="noStrike" dirty="0">
                          <a:effectLst/>
                        </a:rPr>
                        <a:t>D (</a:t>
                      </a:r>
                      <a:r>
                        <a:rPr lang="en-US" sz="1200" u="none" strike="noStrike" dirty="0" err="1">
                          <a:effectLst/>
                        </a:rPr>
                        <a:t>tu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основания 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Наибольшая высота А (</a:t>
                      </a:r>
                      <a:r>
                        <a:rPr lang="en-US" sz="1200" u="none" strike="noStrike">
                          <a:effectLst/>
                        </a:rPr>
                        <a:t>ei)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Р (</a:t>
                      </a:r>
                      <a:r>
                        <a:rPr lang="en-US" sz="1200" u="none" strike="noStrike" dirty="0" err="1">
                          <a:effectLst/>
                        </a:rPr>
                        <a:t>vx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Длина </a:t>
                      </a:r>
                      <a:r>
                        <a:rPr lang="en-US" sz="1200" u="none" strike="noStrike" dirty="0">
                          <a:effectLst/>
                        </a:rPr>
                        <a:t>V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Расстояние между Р и V (</a:t>
                      </a:r>
                      <a:r>
                        <a:rPr lang="ru-RU" sz="1200" u="none" strike="noStrike" dirty="0" err="1">
                          <a:effectLst/>
                        </a:rPr>
                        <a:t>vz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1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Расстояние между V и А (</a:t>
                      </a:r>
                      <a:r>
                        <a:rPr lang="ru-RU" sz="1200" u="none" strike="noStrike" dirty="0" err="1">
                          <a:effectLst/>
                        </a:rPr>
                        <a:t>zy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"/>
              <p:cNvSpPr txBox="1"/>
              <p:nvPr/>
            </p:nvSpPr>
            <p:spPr>
              <a:xfrm>
                <a:off x="1514475" y="4529138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𝑎𝑎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1100"/>
              </a:p>
            </p:txBody>
          </p:sp>
        </mc:Choice>
        <mc:Fallback xmlns="">
          <p:sp>
            <p:nvSpPr>
              <p:cNvPr id="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5" y="4529138"/>
                <a:ext cx="914400" cy="265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/>
              <p:cNvSpPr txBox="1"/>
              <p:nvPr/>
            </p:nvSpPr>
            <p:spPr>
              <a:xfrm>
                <a:off x="1647825" y="5310188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𝑎𝑎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ru-RU" sz="1100"/>
              </a:p>
            </p:txBody>
          </p:sp>
        </mc:Choice>
        <mc:Fallback xmlns="">
          <p:sp>
            <p:nvSpPr>
              <p:cNvPr id="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5310188"/>
                <a:ext cx="914400" cy="265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1752600" y="5481638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𝑛𝑚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481638"/>
                <a:ext cx="914400" cy="265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/>
              <p:cNvSpPr txBox="1"/>
              <p:nvPr/>
            </p:nvSpPr>
            <p:spPr>
              <a:xfrm>
                <a:off x="1219200" y="5662613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(</m:t>
                          </m:r>
                          <m:r>
                            <a:rPr lang="en-US" sz="1100" b="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1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100"/>
              </a:p>
            </p:txBody>
          </p:sp>
        </mc:Choice>
        <mc:Fallback xmlns="">
          <p:sp>
            <p:nvSpPr>
              <p:cNvPr id="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662613"/>
                <a:ext cx="914400" cy="265112"/>
              </a:xfrm>
              <a:prstGeom prst="rect">
                <a:avLst/>
              </a:prstGeom>
              <a:blipFill rotWithShape="0"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/>
              <p:cNvSpPr txBox="1"/>
              <p:nvPr/>
            </p:nvSpPr>
            <p:spPr>
              <a:xfrm>
                <a:off x="1524000" y="5872163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(</m:t>
                          </m:r>
                          <m:r>
                            <a:rPr lang="en-US" sz="1100" b="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1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100"/>
              </a:p>
            </p:txBody>
          </p:sp>
        </mc:Choice>
        <mc:Fallback xmlns="">
          <p:sp>
            <p:nvSpPr>
              <p:cNvPr id="1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72163"/>
                <a:ext cx="914400" cy="265112"/>
              </a:xfrm>
              <a:prstGeom prst="rect">
                <a:avLst/>
              </a:prstGeom>
              <a:blipFill rotWithShape="0"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/>
              <p:cNvSpPr txBox="1"/>
              <p:nvPr/>
            </p:nvSpPr>
            <p:spPr>
              <a:xfrm>
                <a:off x="1438275" y="6053138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(</m:t>
                          </m:r>
                          <m:r>
                            <a:rPr lang="en-US" sz="1100" b="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1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1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6053138"/>
                <a:ext cx="914400" cy="265112"/>
              </a:xfrm>
              <a:prstGeom prst="rect">
                <a:avLst/>
              </a:prstGeom>
              <a:blipFill rotWithShape="0"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/>
              <p:cNvSpPr txBox="1"/>
              <p:nvPr/>
            </p:nvSpPr>
            <p:spPr>
              <a:xfrm>
                <a:off x="933450" y="7948613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(</m:t>
                          </m:r>
                          <m:r>
                            <a:rPr lang="en-US" sz="1100" b="0" i="1">
                              <a:latin typeface="Cambria Math"/>
                            </a:rPr>
                            <m:t>𝑦𝑦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1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100"/>
              </a:p>
            </p:txBody>
          </p:sp>
        </mc:Choice>
        <mc:Fallback xmlns="">
          <p:sp>
            <p:nvSpPr>
              <p:cNvPr id="12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7948613"/>
                <a:ext cx="914400" cy="265112"/>
              </a:xfrm>
              <a:prstGeom prst="rect">
                <a:avLst/>
              </a:prstGeom>
              <a:blipFill rotWithShape="0">
                <a:blip r:embed="rId9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257175" y="8529638"/>
                <a:ext cx="914400" cy="2651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/>
                            </a:rPr>
                            <m:t>(</m:t>
                          </m:r>
                          <m:r>
                            <a:rPr lang="en-US" sz="1100" b="0" i="1">
                              <a:latin typeface="Cambria Math"/>
                            </a:rPr>
                            <m:t>𝑧𝑧</m:t>
                          </m:r>
                        </m:e>
                        <m:sub>
                          <m:r>
                            <a:rPr lang="en-US" sz="11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1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100"/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8529638"/>
                <a:ext cx="914400" cy="265112"/>
              </a:xfrm>
              <a:prstGeom prst="rect">
                <a:avLst/>
              </a:prstGeom>
              <a:blipFill rotWithShape="0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54434"/>
              </p:ext>
            </p:extLst>
          </p:nvPr>
        </p:nvGraphicFramePr>
        <p:xfrm>
          <a:off x="3610709" y="592000"/>
          <a:ext cx="2047740" cy="6179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среднее </a:t>
                      </a:r>
                      <a:r>
                        <a:rPr lang="ru-RU" sz="1150" u="none" strike="noStrike" dirty="0" smtClean="0">
                          <a:effectLst/>
                        </a:rPr>
                        <a:t> местности</a:t>
                      </a:r>
                      <a:r>
                        <a:rPr lang="ru-RU" sz="1150" u="none" strike="noStrike" baseline="0" dirty="0" smtClean="0">
                          <a:effectLst/>
                        </a:rPr>
                        <a:t> Балтай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 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 </a:t>
                      </a:r>
                      <a:r>
                        <a:rPr lang="en-US" sz="1150" u="none" strike="noStrike" dirty="0" smtClean="0">
                          <a:effectLst/>
                        </a:rPr>
                        <a:t>1,728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 </a:t>
                      </a:r>
                      <a:r>
                        <a:rPr lang="en-US" sz="1150" u="none" strike="noStrike" dirty="0" smtClean="0">
                          <a:effectLst/>
                        </a:rPr>
                        <a:t>8,7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50,90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48,25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45,43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39,00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9,80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2,30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1,32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>
                          <a:effectLst/>
                        </a:rPr>
                        <a:t>5,00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5,10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>
                          <a:effectLst/>
                        </a:rPr>
                        <a:t>8,15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7,66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>
                          <a:effectLst/>
                        </a:rPr>
                        <a:t> 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3,36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 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3,59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16,10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4,34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21,13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20,44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23,15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35,45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 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5,79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5,75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5,45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6,01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6,61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5,83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15,51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1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dirty="0">
                          <a:effectLst/>
                        </a:rPr>
                        <a:t>14,09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2" marR="4922" marT="49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28581"/>
              </p:ext>
            </p:extLst>
          </p:nvPr>
        </p:nvGraphicFramePr>
        <p:xfrm>
          <a:off x="5676362" y="562806"/>
          <a:ext cx="2112136" cy="621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Среднее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озера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Улахан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</a:rPr>
                        <a:t>Кюель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1,930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48,50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45,48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38,30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7,85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3,74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4,15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22,24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22,22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36,07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5,55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14,70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9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8078"/>
            <a:ext cx="10515600" cy="50588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Изучил литературный обзор по данной теме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сравнительном анализе данных видно, что биологические данные ученых  2007 </a:t>
            </a:r>
            <a:r>
              <a:rPr lang="ru-RU" dirty="0" smtClean="0"/>
              <a:t>г. и 2019 г. </a:t>
            </a:r>
            <a:r>
              <a:rPr lang="ru-RU" dirty="0"/>
              <a:t>незначительно изменились. </a:t>
            </a:r>
            <a:r>
              <a:rPr lang="ru-RU" dirty="0" smtClean="0"/>
              <a:t>Для </a:t>
            </a:r>
            <a:r>
              <a:rPr lang="ru-RU" dirty="0"/>
              <a:t>глубокого анализа </a:t>
            </a:r>
            <a:r>
              <a:rPr lang="ru-RU" dirty="0" smtClean="0"/>
              <a:t>биологических изменений </a:t>
            </a:r>
            <a:r>
              <a:rPr lang="ru-RU" dirty="0"/>
              <a:t>рыб надо произвести более глубокие лабораторные исследования. </a:t>
            </a:r>
            <a:endParaRPr lang="ru-RU" dirty="0" smtClean="0"/>
          </a:p>
          <a:p>
            <a:pPr algn="just"/>
            <a:r>
              <a:rPr lang="ru-RU" dirty="0" smtClean="0"/>
              <a:t>Небольшие </a:t>
            </a:r>
            <a:r>
              <a:rPr lang="ru-RU" dirty="0"/>
              <a:t>расхождения есть в диаметре глаз (больше в озере), но длина головы и высота головы у этих рыб меньше, чем в местности Балтай (погрешность 0,3-0,54см.).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Улахан-Кюеле</a:t>
            </a:r>
            <a:r>
              <a:rPr lang="ru-RU" dirty="0" smtClean="0"/>
              <a:t> </a:t>
            </a:r>
            <a:r>
              <a:rPr lang="ru-RU" dirty="0"/>
              <a:t>наибольшая высота рыб больше в среднем на полсантиметра, а наименьшая высота наоборот меньше на 0,2 см.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местности Балтай верхние плавники длиннее и длиннее в основании, а анальные плавники наоборот.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других морфологических </a:t>
            </a:r>
            <a:r>
              <a:rPr lang="ru-RU" dirty="0"/>
              <a:t>показателях отличие только на 1-2 мм. </a:t>
            </a:r>
          </a:p>
        </p:txBody>
      </p:sp>
    </p:spTree>
    <p:extLst>
      <p:ext uri="{BB962C8B-B14F-4D97-AF65-F5344CB8AC3E}">
        <p14:creationId xmlns:p14="http://schemas.microsoft.com/office/powerpoint/2010/main" val="34305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Литература: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67958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реки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Анабар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А.Ф.Кириллов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В.В.Ходулов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И.Г.Собакина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ИПЭС АН РС(Я).-Якутск: Изд-во ЯНЦ СО РАН, 2007. – 224с.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Байанай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(2014-2016г.г.) / ООО ИД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Илгэ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Якутск. – 98с.</a:t>
            </a:r>
          </a:p>
          <a:p>
            <a:pPr lvl="0"/>
            <a:r>
              <a:rPr lang="ru-RU" dirty="0"/>
              <a:t>Как узнать возраст рыбы. - Ресурс доступа:</a:t>
            </a:r>
            <a:r>
              <a:rPr lang="en-US" dirty="0">
                <a:hlinkClick r:id="rId3"/>
              </a:rPr>
              <a:t>www.//rybalke.net</a:t>
            </a:r>
            <a:r>
              <a:rPr lang="ru-RU" dirty="0"/>
              <a:t>. Определение возраста рыб по чешуе и костям. - Ресурс доступа: </a:t>
            </a:r>
            <a:r>
              <a:rPr lang="en-US" dirty="0">
                <a:hlinkClick r:id="rId4"/>
              </a:rPr>
              <a:t>www.//biofile.ru/bio/2237.html</a:t>
            </a:r>
            <a:r>
              <a:rPr lang="ru-RU" dirty="0"/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Сельско-хозяйственная электронная библиотека знаний. – Ресурс доступа: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http://www.cnshb.ru/AKDiL/0033a/base/k009.shtm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4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4511"/>
          </a:xfrm>
          <a:prstGeom prst="rect">
            <a:avLst/>
          </a:prstGeom>
        </p:spPr>
      </p:pic>
      <p:pic>
        <p:nvPicPr>
          <p:cNvPr id="1032" name="Picture 8" descr="Картинки по запросу картина на экологи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19" y="9666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32435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Экология, мутация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картина на экологию вод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5"/>
          <a:stretch/>
        </p:blipFill>
        <p:spPr bwMode="auto">
          <a:xfrm>
            <a:off x="761999" y="3602038"/>
            <a:ext cx="3437630" cy="24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а на экологию вод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07" y="3480408"/>
            <a:ext cx="3310204" cy="24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мутация ры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7" y="1122363"/>
            <a:ext cx="3476267" cy="165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мутация ры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97" y="1122363"/>
            <a:ext cx="2845202" cy="194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мутация ры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54" y="4164238"/>
            <a:ext cx="3098928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boi-na.ru/files/2009/05/02/Kagaya%20Art/kagaya_art_celestial_exploring_infinity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79" y="476672"/>
            <a:ext cx="11101589" cy="654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Анабарский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национальный (</a:t>
            </a:r>
            <a:r>
              <a:rPr lang="ru-RU" sz="3200" b="1" dirty="0" err="1" smtClean="0">
                <a:solidFill>
                  <a:srgbClr val="C00000"/>
                </a:solidFill>
              </a:rPr>
              <a:t>долгано</a:t>
            </a:r>
            <a:r>
              <a:rPr lang="ru-RU" sz="3200" b="1" dirty="0" smtClean="0">
                <a:solidFill>
                  <a:srgbClr val="C00000"/>
                </a:solidFill>
              </a:rPr>
              <a:t>-эвенкийский</a:t>
            </a:r>
            <a:r>
              <a:rPr lang="ru-RU" sz="3200" b="1" dirty="0">
                <a:solidFill>
                  <a:srgbClr val="C00000"/>
                </a:solidFill>
              </a:rPr>
              <a:t>) улус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2023" y="1275098"/>
            <a:ext cx="5678207" cy="225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72 </a:t>
            </a:r>
            <a:r>
              <a:rPr lang="ru-RU" b="1" dirty="0" err="1" smtClean="0">
                <a:solidFill>
                  <a:srgbClr val="002060"/>
                </a:solidFill>
              </a:rPr>
              <a:t>град.с.ш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55,6 тыс.кв.км.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bitum-ufa.ru/img/map/yakutiy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57" y="1275098"/>
            <a:ext cx="5310066" cy="49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1600766" y="2715659"/>
            <a:ext cx="2056224" cy="1946493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АО «Алмазы Анабара», входящее в Группу АЛРОСА, выплатит рекордную сумму  дивидендов по итогам 2020 года — Yakutia-Daily.ru — свежие новости Якутии и  Якутска – все важное и интересно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66" y="3655787"/>
            <a:ext cx="3292698" cy="16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лмазы Анабара» открыли промывочный сезон 2019 года — ЯСИ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10" y="3655787"/>
            <a:ext cx="2476952" cy="16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мазы Анабара - партнер НПК «Механобр-техника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12" y="5498310"/>
            <a:ext cx="2358104" cy="117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3794"/>
            <a:ext cx="9144000" cy="13265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исследований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Анабара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7730" y="2009104"/>
            <a:ext cx="7513122" cy="450760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1948г. - отрядом </a:t>
            </a:r>
            <a:r>
              <a:rPr lang="ru-RU" sz="2800" dirty="0">
                <a:solidFill>
                  <a:srgbClr val="002060"/>
                </a:solidFill>
              </a:rPr>
              <a:t>ЯО ВНИОРХ под руководством </a:t>
            </a:r>
            <a:r>
              <a:rPr lang="ru-RU" sz="2800" dirty="0" err="1" smtClean="0">
                <a:solidFill>
                  <a:srgbClr val="002060"/>
                </a:solidFill>
              </a:rPr>
              <a:t>Б.К.Москаленко</a:t>
            </a:r>
            <a:r>
              <a:rPr lang="ru-RU" sz="2800" dirty="0" smtClean="0">
                <a:solidFill>
                  <a:srgbClr val="002060"/>
                </a:solidFill>
              </a:rPr>
              <a:t> -  первое исследование ихтиофауны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1967г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- под руководством </a:t>
            </a:r>
            <a:r>
              <a:rPr lang="ru-RU" sz="2800" dirty="0" err="1" smtClean="0">
                <a:solidFill>
                  <a:srgbClr val="002060"/>
                </a:solidFill>
              </a:rPr>
              <a:t>А.Ф.Кирилловым</a:t>
            </a:r>
            <a:r>
              <a:rPr lang="ru-RU" sz="2800" dirty="0" smtClean="0">
                <a:solidFill>
                  <a:srgbClr val="002060"/>
                </a:solidFill>
              </a:rPr>
              <a:t>  - изучение фауны </a:t>
            </a:r>
            <a:r>
              <a:rPr lang="ru-RU" sz="2800" dirty="0">
                <a:solidFill>
                  <a:srgbClr val="002060"/>
                </a:solidFill>
              </a:rPr>
              <a:t>рыб и беспозвоночных всего течения реки </a:t>
            </a:r>
            <a:r>
              <a:rPr lang="ru-RU" sz="2800" dirty="0" err="1">
                <a:solidFill>
                  <a:srgbClr val="002060"/>
                </a:solidFill>
              </a:rPr>
              <a:t>Анабар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1984г. - сотрудниками </a:t>
            </a:r>
            <a:r>
              <a:rPr lang="ru-RU" sz="2800" dirty="0">
                <a:solidFill>
                  <a:srgbClr val="002060"/>
                </a:solidFill>
              </a:rPr>
              <a:t>ЯО </a:t>
            </a:r>
            <a:r>
              <a:rPr lang="ru-RU" sz="2800" dirty="0" err="1">
                <a:solidFill>
                  <a:srgbClr val="002060"/>
                </a:solidFill>
              </a:rPr>
              <a:t>Востсибрыбниипроекта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– исследование участка в среднем течении реки.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С 2000г. – изучение бассейна реки </a:t>
            </a:r>
            <a:r>
              <a:rPr lang="ru-RU" sz="2800" dirty="0" err="1" smtClean="0">
                <a:solidFill>
                  <a:srgbClr val="002060"/>
                </a:solidFill>
              </a:rPr>
              <a:t>Анабар</a:t>
            </a:r>
            <a:r>
              <a:rPr lang="ru-RU" sz="2800" dirty="0" smtClean="0">
                <a:solidFill>
                  <a:srgbClr val="002060"/>
                </a:solidFill>
              </a:rPr>
              <a:t> лаборатория </a:t>
            </a:r>
            <a:r>
              <a:rPr lang="ru-RU" sz="2800" dirty="0">
                <a:solidFill>
                  <a:srgbClr val="002060"/>
                </a:solidFill>
              </a:rPr>
              <a:t>водных экосистем Института прикладной экологии Севера АН РС(Я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2007 </a:t>
            </a:r>
            <a:r>
              <a:rPr lang="ru-RU" sz="2800" dirty="0" smtClean="0">
                <a:solidFill>
                  <a:srgbClr val="002060"/>
                </a:solidFill>
              </a:rPr>
              <a:t>г. - </a:t>
            </a:r>
            <a:r>
              <a:rPr lang="ru-RU" sz="2800" dirty="0">
                <a:solidFill>
                  <a:srgbClr val="002060"/>
                </a:solidFill>
              </a:rPr>
              <a:t>гидрохимия, зоопланктон, зообентос и ихтиология местности</a:t>
            </a:r>
          </a:p>
        </p:txBody>
      </p:sp>
      <p:pic>
        <p:nvPicPr>
          <p:cNvPr id="1026" name="Picture 2" descr="Бурозубки (Sorex, Mammalia) низовьев р. Анабар (Северо-Западная Якутия)  &lt;br&gt;Shrews (Sorex, Mammalia) of the lower Anabar river, North-West of  Yaku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29" y="1802595"/>
            <a:ext cx="28575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рыбалке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атематика\Desktop\Ник рыб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1" y="1119116"/>
            <a:ext cx="5513794" cy="41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атематика\Desktop\Ник рыба\Рисунок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6326023" y="1192828"/>
            <a:ext cx="5415574" cy="39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атематика\Desktop\Ник рыба\IMG_20200209_152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79" y="4102345"/>
            <a:ext cx="3414840" cy="25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31" y="401146"/>
            <a:ext cx="2751786" cy="102840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71" y="1429555"/>
            <a:ext cx="9144000" cy="1499636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ознакомление с порядком выполнения полного биологического </a:t>
            </a:r>
            <a:r>
              <a:rPr lang="ru-RU" dirty="0" smtClean="0">
                <a:solidFill>
                  <a:srgbClr val="002060"/>
                </a:solidFill>
              </a:rPr>
              <a:t>анализа </a:t>
            </a:r>
            <a:r>
              <a:rPr lang="ru-RU" dirty="0">
                <a:solidFill>
                  <a:srgbClr val="002060"/>
                </a:solidFill>
              </a:rPr>
              <a:t>рыб </a:t>
            </a:r>
            <a:r>
              <a:rPr lang="ru-RU" dirty="0" smtClean="0">
                <a:solidFill>
                  <a:srgbClr val="002060"/>
                </a:solidFill>
              </a:rPr>
              <a:t>местности Балтай и озера </a:t>
            </a:r>
            <a:r>
              <a:rPr lang="ru-RU" dirty="0" err="1" smtClean="0">
                <a:solidFill>
                  <a:srgbClr val="002060"/>
                </a:solidFill>
              </a:rPr>
              <a:t>Улахан-Кюель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Анабарского</a:t>
            </a:r>
            <a:r>
              <a:rPr lang="ru-RU" dirty="0" smtClean="0">
                <a:solidFill>
                  <a:srgbClr val="002060"/>
                </a:solidFill>
              </a:rPr>
              <a:t> улуса </a:t>
            </a:r>
            <a:r>
              <a:rPr lang="ru-RU" dirty="0">
                <a:solidFill>
                  <a:srgbClr val="002060"/>
                </a:solidFill>
              </a:rPr>
              <a:t>и сравнение полученных результатов с результатами исследования рыб 2005 и 2007 </a:t>
            </a:r>
            <a:r>
              <a:rPr lang="ru-RU" dirty="0" smtClean="0">
                <a:solidFill>
                  <a:srgbClr val="002060"/>
                </a:solidFill>
              </a:rPr>
              <a:t>годов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2631" y="2537138"/>
            <a:ext cx="2751786" cy="10284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67687" y="3644721"/>
            <a:ext cx="9144000" cy="2524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Изучить литературы и научные издания по видам рыб реки </a:t>
            </a:r>
            <a:r>
              <a:rPr lang="ru-RU" dirty="0" err="1">
                <a:solidFill>
                  <a:srgbClr val="002060"/>
                </a:solidFill>
              </a:rPr>
              <a:t>Анабар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Научиться выполнять биологический анализ некоторых видов рыб реки </a:t>
            </a:r>
            <a:r>
              <a:rPr lang="ru-RU" dirty="0" err="1">
                <a:solidFill>
                  <a:srgbClr val="002060"/>
                </a:solidFill>
              </a:rPr>
              <a:t>Анабар</a:t>
            </a:r>
            <a:r>
              <a:rPr lang="ru-RU" dirty="0">
                <a:solidFill>
                  <a:srgbClr val="002060"/>
                </a:solidFill>
              </a:rPr>
              <a:t> в лабораторных условиях </a:t>
            </a:r>
            <a:r>
              <a:rPr lang="ru-RU" dirty="0" smtClean="0">
                <a:solidFill>
                  <a:srgbClr val="002060"/>
                </a:solidFill>
              </a:rPr>
              <a:t>АГАТУ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выполнить биологический анализ </a:t>
            </a:r>
            <a:r>
              <a:rPr lang="ru-RU" dirty="0" smtClean="0">
                <a:solidFill>
                  <a:srgbClr val="002060"/>
                </a:solidFill>
              </a:rPr>
              <a:t>43</a:t>
            </a:r>
            <a:r>
              <a:rPr lang="ru-RU" dirty="0" smtClean="0">
                <a:solidFill>
                  <a:srgbClr val="002060"/>
                </a:solidFill>
              </a:rPr>
              <a:t> рыб </a:t>
            </a:r>
            <a:r>
              <a:rPr lang="ru-RU" dirty="0" smtClean="0">
                <a:solidFill>
                  <a:srgbClr val="002060"/>
                </a:solidFill>
              </a:rPr>
              <a:t>местности Балтай и озера </a:t>
            </a:r>
            <a:r>
              <a:rPr lang="ru-RU" dirty="0" err="1" smtClean="0">
                <a:solidFill>
                  <a:srgbClr val="002060"/>
                </a:solidFill>
              </a:rPr>
              <a:t>Улахан-Кюель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сопоставить полученные результаты исследования с результатами исследования ученых прошлых лет;</a:t>
            </a:r>
          </a:p>
          <a:p>
            <a:pPr lvl="0" algn="l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8768"/>
            <a:ext cx="10515600" cy="5848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Предмет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биологический анализ рыбы озер </a:t>
            </a:r>
            <a:r>
              <a:rPr lang="ru-RU" dirty="0" err="1" smtClean="0">
                <a:solidFill>
                  <a:srgbClr val="002060"/>
                </a:solidFill>
              </a:rPr>
              <a:t>Анабарского</a:t>
            </a:r>
            <a:r>
              <a:rPr lang="ru-RU" dirty="0" smtClean="0">
                <a:solidFill>
                  <a:srgbClr val="002060"/>
                </a:solidFill>
              </a:rPr>
              <a:t> улуса.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Объект:</a:t>
            </a:r>
            <a:r>
              <a:rPr lang="ru-RU" dirty="0">
                <a:solidFill>
                  <a:srgbClr val="002060"/>
                </a:solidFill>
              </a:rPr>
              <a:t> северная </a:t>
            </a:r>
            <a:r>
              <a:rPr lang="ru-RU" dirty="0" smtClean="0">
                <a:solidFill>
                  <a:srgbClr val="002060"/>
                </a:solidFill>
              </a:rPr>
              <a:t>рыба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Методы </a:t>
            </a:r>
            <a:r>
              <a:rPr lang="ru-RU" b="1" dirty="0">
                <a:solidFill>
                  <a:srgbClr val="002060"/>
                </a:solidFill>
              </a:rPr>
              <a:t>исследования: </a:t>
            </a:r>
            <a:r>
              <a:rPr lang="ru-RU" dirty="0">
                <a:solidFill>
                  <a:srgbClr val="002060"/>
                </a:solidFill>
              </a:rPr>
              <a:t>поиск информации, промер рыб, исследование и анализ рыб в лаборатории, эксперимент, сравнение результатов.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Научность: </a:t>
            </a:r>
            <a:r>
              <a:rPr lang="ru-RU" dirty="0">
                <a:solidFill>
                  <a:srgbClr val="002060"/>
                </a:solidFill>
              </a:rPr>
              <a:t>исследование проводилось со специалистами лаборатории  </a:t>
            </a:r>
            <a:r>
              <a:rPr lang="ru-RU" dirty="0" smtClean="0">
                <a:solidFill>
                  <a:srgbClr val="002060"/>
                </a:solidFill>
              </a:rPr>
              <a:t>АГАТУ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 сравнивалось с результатами исследований ученых Института прикладной экологии Севера АН РС(Я).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Практическая часть: </a:t>
            </a:r>
            <a:r>
              <a:rPr lang="ru-RU" dirty="0">
                <a:solidFill>
                  <a:srgbClr val="002060"/>
                </a:solidFill>
              </a:rPr>
              <a:t>исследование проводилось в условиях лаборатории под руководством специалистов.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Гипотеза: </a:t>
            </a:r>
            <a:r>
              <a:rPr lang="ru-RU" dirty="0">
                <a:solidFill>
                  <a:srgbClr val="002060"/>
                </a:solidFill>
              </a:rPr>
              <a:t>отличие </a:t>
            </a:r>
            <a:r>
              <a:rPr lang="ru-RU" dirty="0" smtClean="0">
                <a:solidFill>
                  <a:srgbClr val="002060"/>
                </a:solidFill>
              </a:rPr>
              <a:t>результатов </a:t>
            </a:r>
            <a:r>
              <a:rPr lang="ru-RU" dirty="0">
                <a:solidFill>
                  <a:srgbClr val="002060"/>
                </a:solidFill>
              </a:rPr>
              <a:t>исследования должны быть минимальные.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1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7512" y="388267"/>
            <a:ext cx="11257807" cy="6549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В </a:t>
            </a:r>
            <a:r>
              <a:rPr lang="ru-RU" sz="2700" b="1" dirty="0">
                <a:solidFill>
                  <a:srgbClr val="002060"/>
                </a:solidFill>
              </a:rPr>
              <a:t>лаборатории </a:t>
            </a:r>
            <a:r>
              <a:rPr lang="ru-RU" sz="2700" b="1" dirty="0" smtClean="0">
                <a:solidFill>
                  <a:srgbClr val="002060"/>
                </a:solidFill>
              </a:rPr>
              <a:t>Арктического государственного агротехнологического университета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4482" y="6090336"/>
            <a:ext cx="5181599" cy="4793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Измерение длины жаберной дуги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" y="1300766"/>
            <a:ext cx="3834684" cy="2556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7"/>
          <a:stretch/>
        </p:blipFill>
        <p:spPr>
          <a:xfrm rot="16200000">
            <a:off x="4891292" y="2544982"/>
            <a:ext cx="2440140" cy="3856466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-321436" y="4018238"/>
            <a:ext cx="5181599" cy="47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Измерение длины рыбы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836534" y="3852929"/>
            <a:ext cx="5181599" cy="479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</a:rPr>
              <a:t>Измерение длины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хвостового стебля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Mатематика\Desktop\Ник рыба\IMG_20210113_2208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17058"/>
          <a:stretch/>
        </p:blipFill>
        <p:spPr bwMode="auto">
          <a:xfrm>
            <a:off x="7802089" y="1279140"/>
            <a:ext cx="2909454" cy="25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4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Рыбы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37" y="1422401"/>
            <a:ext cx="3629091" cy="1491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9859" y="2714573"/>
            <a:ext cx="20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налим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19" y="1373746"/>
            <a:ext cx="299085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7557" y="2714573"/>
            <a:ext cx="1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пелядь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459" y="1422400"/>
            <a:ext cx="3333750" cy="1475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6194" y="2714573"/>
            <a:ext cx="208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ряпушка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638" y="3955020"/>
            <a:ext cx="4366945" cy="1552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0121" y="5344141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сиг</a:t>
            </a:r>
            <a:endParaRPr lang="ru-RU" sz="3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897" y="3955020"/>
            <a:ext cx="3975481" cy="1548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1888" y="5344141"/>
            <a:ext cx="217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голец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12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1717</Words>
  <Application>Microsoft Office PowerPoint</Application>
  <PresentationFormat>Широкоэкранный</PresentationFormat>
  <Paragraphs>680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 Office</vt:lpstr>
      <vt:lpstr>Биологический анализ рыб местности Балтай и озера Улахан-Кюель Анабарского улуса</vt:lpstr>
      <vt:lpstr>Экология, мутация</vt:lpstr>
      <vt:lpstr>Анабарский национальный (долгано-эвенкийский) улус</vt:lpstr>
      <vt:lpstr>Хронология исследований  рек Анабара</vt:lpstr>
      <vt:lpstr>На рыбалке</vt:lpstr>
      <vt:lpstr>Цель:</vt:lpstr>
      <vt:lpstr>Презентация PowerPoint</vt:lpstr>
      <vt:lpstr>В лаборатории Арктического государственного агротехнологического университета </vt:lpstr>
      <vt:lpstr>Рыбы </vt:lpstr>
      <vt:lpstr>Определение возраста рыбы</vt:lpstr>
      <vt:lpstr>Параметры исследования </vt:lpstr>
      <vt:lpstr>Презентация PowerPoint</vt:lpstr>
      <vt:lpstr>Презентация PowerPoint</vt:lpstr>
      <vt:lpstr>морфологические признаки рыб</vt:lpstr>
      <vt:lpstr>Презентация PowerPoint</vt:lpstr>
      <vt:lpstr>Мы за работой</vt:lpstr>
      <vt:lpstr>Средние показатели исследований:</vt:lpstr>
      <vt:lpstr>Заключение: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73</cp:revision>
  <dcterms:created xsi:type="dcterms:W3CDTF">2016-11-24T03:06:48Z</dcterms:created>
  <dcterms:modified xsi:type="dcterms:W3CDTF">2023-03-23T07:24:43Z</dcterms:modified>
</cp:coreProperties>
</file>