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5" r:id="rId5"/>
    <p:sldId id="276" r:id="rId6"/>
    <p:sldId id="277" r:id="rId7"/>
    <p:sldId id="261" r:id="rId8"/>
    <p:sldId id="278" r:id="rId9"/>
    <p:sldId id="279" r:id="rId10"/>
    <p:sldId id="280" r:id="rId11"/>
    <p:sldId id="27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7BA4A"/>
    <a:srgbClr val="9BC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3" d="100"/>
          <a:sy n="103" d="100"/>
        </p:scale>
        <p:origin x="86" y="29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71</c:v>
                </c:pt>
                <c:pt idx="2">
                  <c:v>35</c:v>
                </c:pt>
                <c:pt idx="3">
                  <c:v>47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E-484E-A293-26027A5008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69E-484E-A293-26027A5008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69E-484E-A293-26027A500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</c:v>
                </c:pt>
                <c:pt idx="1">
                  <c:v>42</c:v>
                </c:pt>
                <c:pt idx="2">
                  <c:v>26</c:v>
                </c:pt>
                <c:pt idx="3">
                  <c:v>61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E-460E-9364-E560586211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7BE-460E-9364-E560586211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7BE-460E-9364-E56058621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56</c:v>
                </c:pt>
                <c:pt idx="2">
                  <c:v>33</c:v>
                </c:pt>
                <c:pt idx="3">
                  <c:v>22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74-4679-962D-AC38F0DD1F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8874-4679-962D-AC38F0DD1F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8874-4679-962D-AC38F0DD1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71</c:v>
                </c:pt>
                <c:pt idx="2">
                  <c:v>35</c:v>
                </c:pt>
                <c:pt idx="3">
                  <c:v>47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C-4D93-9C8F-62B59E1669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168C-4D93-9C8F-62B59E1669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168C-4D93-9C8F-62B59E166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82</c:v>
                </c:pt>
                <c:pt idx="2">
                  <c:v>54</c:v>
                </c:pt>
                <c:pt idx="3">
                  <c:v>45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A-4031-8DD6-9A15CC624D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E3A-4031-8DD6-9A15CC624D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E3A-4031-8DD6-9A15CC624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71</c:v>
                </c:pt>
                <c:pt idx="2">
                  <c:v>35</c:v>
                </c:pt>
                <c:pt idx="3">
                  <c:v>47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1-4BE4-9B9A-13CFDFBC19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A81-4BE4-9B9A-13CFDFBC199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КР</c:v>
                </c:pt>
                <c:pt idx="1">
                  <c:v>ЗР</c:v>
                </c:pt>
                <c:pt idx="2">
                  <c:v>В</c:v>
                </c:pt>
                <c:pt idx="3">
                  <c:v>СР</c:v>
                </c:pt>
                <c:pt idx="4">
                  <c:v>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A81-4BE4-9B9A-13CFDFBC1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1795716960"/>
        <c:axId val="1795727360"/>
      </c:barChart>
      <c:catAx>
        <c:axId val="17957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"/>
          </a:p>
        </c:txPr>
        <c:crossAx val="1795727360"/>
        <c:crosses val="autoZero"/>
        <c:auto val="1"/>
        <c:lblAlgn val="ctr"/>
        <c:lblOffset val="100"/>
        <c:noMultiLvlLbl val="0"/>
      </c:catAx>
      <c:valAx>
        <c:axId val="179572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571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4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8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9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44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1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5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8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5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0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 /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99642"/>
            <a:ext cx="7772400" cy="1102519"/>
          </a:xfrm>
        </p:spPr>
        <p:txBody>
          <a:bodyPr anchor="ctr">
            <a:noAutofit/>
          </a:bodyPr>
          <a:lstStyle/>
          <a:p>
            <a:r>
              <a:rPr lang="sah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эго-состояний на качество успеваемости старшеклассников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99792" y="2571750"/>
            <a:ext cx="6264696" cy="2160240"/>
          </a:xfrm>
          <a:noFill/>
        </p:spPr>
        <p:txBody>
          <a:bodyPr anchor="b" anchorCtr="1">
            <a:noAutofit/>
          </a:bodyPr>
          <a:lstStyle/>
          <a:p>
            <a:pPr algn="r"/>
            <a:r>
              <a:rPr lang="sah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Парфенова Милена Александровна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чени</a:t>
            </a:r>
            <a:r>
              <a:rPr lang="sah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 10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класса МБОУ «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Бердигестяхская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им. Семена Данилова</a:t>
            </a:r>
          </a:p>
          <a:p>
            <a:pPr algn="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</a:t>
            </a:r>
            <a:r>
              <a:rPr lang="sah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Васильева Анна Руслановна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русского языка и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66898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«МОЯ СУПЕРСИЛА»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378718"/>
            <a:ext cx="2304995" cy="3262312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55" y="1378718"/>
            <a:ext cx="2304490" cy="3261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58" y="1378718"/>
            <a:ext cx="2304492" cy="32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18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75606"/>
            <a:ext cx="8640960" cy="3672408"/>
          </a:xfrm>
        </p:spPr>
        <p:txBody>
          <a:bodyPr>
            <a:normAutofit fontScale="92500" lnSpcReduction="10000"/>
          </a:bodyPr>
          <a:lstStyle/>
          <a:p>
            <a:r>
              <a:rPr lang="sah-RU" dirty="0">
                <a:latin typeface="Times New Roman" pitchFamily="18" charset="0"/>
                <a:cs typeface="Times New Roman" pitchFamily="18" charset="0"/>
              </a:rPr>
              <a:t>Мы сделали вывод, что в тех классах, где качество успеваемости высокое, преобладает сочетание эго-состояний “Взрослый” и “Свободный ребёнок”. Эго-состояние “Взрослый”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учебной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</a:t>
            </a:r>
            <a:r>
              <a:rPr lang="sah-RU" dirty="0">
                <a:latin typeface="Times New Roman" pitchFamily="18" charset="0"/>
                <a:cs typeface="Times New Roman" pitchFamily="18" charset="0"/>
              </a:rPr>
              <a:t>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преуспевает с помощью таких личных качеств как </a:t>
            </a:r>
            <a:r>
              <a:rPr lang="sah-RU" dirty="0">
                <a:latin typeface="Times New Roman" pitchFamily="18" charset="0"/>
                <a:cs typeface="Times New Roman" pitchFamily="18" charset="0"/>
              </a:rPr>
              <a:t>ответственность, дисциплиннированность, умение планировать, ставить цели и достигать их. А “Свободный ребёнок” помогает обрести уверенность в себе, реализовывать творческий потенциал.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sah-RU" dirty="0">
                <a:latin typeface="Times New Roman" pitchFamily="18" charset="0"/>
                <a:cs typeface="Times New Roman" pitchFamily="18" charset="0"/>
              </a:rPr>
              <a:t>А в тех классах, где показатель”Взрослого” низок, качество успеваемости ниже среднего. Преобладающее эго-состояние “Адаптивного ребёнка” негативно влияет на качество успеваемости.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ah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рекомендации мы разработали рабочую тетрадь-гайд «Моя суперсила» для старшеклассников. Эта рабочая тетрадь-гайд поможет развить эго-состояния «Взрослый» и «Свободный ребёнок», и как мы предполагаем, повысит качество успеваемости. Внедрение данной рабочей тетради-гайда в психологическую работу со старшеклассниками планируется в следующем учебном году.</a:t>
            </a:r>
            <a:endParaRPr lang="sah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h-RU" sz="44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29612"/>
            <a:ext cx="8229600" cy="340237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Проблема низкого качества успеваемости лежит в психологическом состоянии каждого учащегося. Успеваемость старшеклассника зависит от множества факторов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уровня мотивации к учёбе, самооценки, запаса знаний и свойств темперамента. Чтобы устранить эту проблему, необходимо учитывать эго-состояния, так как индивидуализация процесса обучения является главным требованием федерального государственного образовательного стандарта. В МБОУ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Бердигестяхская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СОШ им. С. П. Данилова» результаты экзаменов за 2021-2022 учебные годы были хуже по сравнению с предыдущими годами.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Эрик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Бёрн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основоположник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трансактного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анализа. Согласно этому анализу, у каждого есть три эго-состояния: «Родитель», «Взрослый» и «Ребёнок». Как правило, в разные моменты жизни у человека то или иное эго-состояние преобладает и определяет его поведение.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В нашем исследовании мы предполагаем, что эго-состояния влияют на мотивацию к учебной деятельности и успеваемость.</a:t>
            </a:r>
          </a:p>
        </p:txBody>
      </p:sp>
    </p:spTree>
    <p:extLst>
      <p:ext uri="{BB962C8B-B14F-4D97-AF65-F5344CB8AC3E}">
        <p14:creationId xmlns:p14="http://schemas.microsoft.com/office/powerpoint/2010/main" val="260322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7534"/>
            <a:ext cx="8373616" cy="4248472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Гипотеза: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преобладающим эго-состоянием «Взрослый» демонстрируют высокие показатели качества успеваемости. Учащиеся с преобладающим «Адаптивным ребёнком» демонстрируют низкие показатели качества успеваемости.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исследования: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влияние преобладающих эго-состояний на качество успеваемости старшеклассников.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теоретическую базу по эго-состояниям.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тестирование на выявление эго-состояний по Эрику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Бёрну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эго-состояния по полученным результатам и проанализировать их.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Сопоставить эго-состояния с качеством успеваемости обучающихся.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рабочую тетрадь-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развитию эго-состояний «Взрослый» и «Свободный ребёнок».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5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– контроль. Контролирует не только себя, но и других. Копирует модели поведения родителей или авторитетов. Обращает внимание на ошибки других людей, подчёркивая своё превосходство.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ЗАБОТЛИВЫЙ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Мягкий, опекающий и поддерживающий. Проявляется в добром отношении к себе и окружающим. Он покровительствует, подбадривает и утешает.</a:t>
            </a:r>
          </a:p>
        </p:txBody>
      </p:sp>
    </p:spTree>
    <p:extLst>
      <p:ext uri="{BB962C8B-B14F-4D97-AF65-F5344CB8AC3E}">
        <p14:creationId xmlns:p14="http://schemas.microsoft.com/office/powerpoint/2010/main" val="135340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здравого смысла, разумное и адекватное взаимодействие. В этом состоянии человек рассматривает ситуации и события с точки зрения удобства и выгоды, пользы для себя и других. Это та часть личности, которая умеет строить планы, ставить цели и добиваться их. </a:t>
            </a:r>
          </a:p>
        </p:txBody>
      </p:sp>
    </p:spTree>
    <p:extLst>
      <p:ext uri="{BB962C8B-B14F-4D97-AF65-F5344CB8AC3E}">
        <p14:creationId xmlns:p14="http://schemas.microsoft.com/office/powerpoint/2010/main" val="92643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АДАПТИВНЫЙ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состоянии человек пребывает в постоянных сомнениях и неуверенности. «Адаптивный ребёнок» проявляется в нежелании брать ответственность за свою жизнь, свои поступки и решения.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«Свободная» часть личности, при котором свойственно реагировать на всё с любопытством, детской непосредственностью, радостью и наслаждением. Пребывая в этом эго-состоянии, человек способен опираться на свои импульсы и желания.</a:t>
            </a:r>
          </a:p>
        </p:txBody>
      </p:sp>
    </p:spTree>
    <p:extLst>
      <p:ext uri="{BB962C8B-B14F-4D97-AF65-F5344CB8AC3E}">
        <p14:creationId xmlns:p14="http://schemas.microsoft.com/office/powerpoint/2010/main" val="195799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«А»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«Б»</a:t>
            </a:r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27237655"/>
              </p:ext>
            </p:extLst>
          </p:nvPr>
        </p:nvGraphicFramePr>
        <p:xfrm>
          <a:off x="611188" y="1878013"/>
          <a:ext cx="3887787" cy="276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72828532"/>
              </p:ext>
            </p:extLst>
          </p:nvPr>
        </p:nvGraphicFramePr>
        <p:xfrm>
          <a:off x="4629150" y="1878013"/>
          <a:ext cx="3887788" cy="276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31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9842" y="1061863"/>
            <a:ext cx="3868340" cy="617934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«В»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29150" y="1061863"/>
            <a:ext cx="3887391" cy="617934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«А»</a:t>
            </a:r>
          </a:p>
        </p:txBody>
      </p:sp>
      <p:graphicFrame>
        <p:nvGraphicFramePr>
          <p:cNvPr id="10" name="Объект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9088625"/>
              </p:ext>
            </p:extLst>
          </p:nvPr>
        </p:nvGraphicFramePr>
        <p:xfrm>
          <a:off x="630238" y="1680120"/>
          <a:ext cx="3868737" cy="27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85343341"/>
              </p:ext>
            </p:extLst>
          </p:nvPr>
        </p:nvGraphicFramePr>
        <p:xfrm>
          <a:off x="4629150" y="1680120"/>
          <a:ext cx="3887788" cy="27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295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061863"/>
            <a:ext cx="3868340" cy="617934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«Б»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61863"/>
            <a:ext cx="3887391" cy="617934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graphicFrame>
        <p:nvGraphicFramePr>
          <p:cNvPr id="7" name="Объект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8536675"/>
              </p:ext>
            </p:extLst>
          </p:nvPr>
        </p:nvGraphicFramePr>
        <p:xfrm>
          <a:off x="630238" y="1680120"/>
          <a:ext cx="3868737" cy="27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9678701"/>
              </p:ext>
            </p:extLst>
          </p:nvPr>
        </p:nvGraphicFramePr>
        <p:xfrm>
          <a:off x="4629150" y="1680120"/>
          <a:ext cx="3887788" cy="27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5161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222A35"/>
      </a:dk1>
      <a:lt1>
        <a:srgbClr val="B4CFE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353</Words>
  <Application>Microsoft Office PowerPoint</Application>
  <PresentationFormat>Экран (16:9)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Влияние эго-состояний на качество успеваемости старшеклассников</vt:lpstr>
      <vt:lpstr>АКТУАЛЬНОСТЬ</vt:lpstr>
      <vt:lpstr>Презентация PowerPoint</vt:lpstr>
      <vt:lpstr>РОДИТЕЛЬ</vt:lpstr>
      <vt:lpstr>ВЗРОСЛЫЙ</vt:lpstr>
      <vt:lpstr>РЕБЁНОК</vt:lpstr>
      <vt:lpstr>РЕЗУЛЬТАТЫ</vt:lpstr>
      <vt:lpstr>Презентация PowerPoint</vt:lpstr>
      <vt:lpstr>Презентация PowerPoint</vt:lpstr>
      <vt:lpstr>«МОЯ СУПЕРСИЛА»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эго-состояний на качество образования старшеклассников</dc:title>
  <dc:creator>Пользователь</dc:creator>
  <cp:lastModifiedBy>Милена Джугашвили</cp:lastModifiedBy>
  <cp:revision>35</cp:revision>
  <dcterms:created xsi:type="dcterms:W3CDTF">2022-11-30T05:44:28Z</dcterms:created>
  <dcterms:modified xsi:type="dcterms:W3CDTF">2023-03-23T23:26:35Z</dcterms:modified>
</cp:coreProperties>
</file>