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5" r:id="rId2"/>
    <p:sldId id="287" r:id="rId3"/>
    <p:sldId id="289" r:id="rId4"/>
    <p:sldId id="267" r:id="rId5"/>
    <p:sldId id="291" r:id="rId6"/>
    <p:sldId id="297" r:id="rId7"/>
    <p:sldId id="295" r:id="rId8"/>
    <p:sldId id="298" r:id="rId9"/>
    <p:sldId id="273" r:id="rId10"/>
    <p:sldId id="304" r:id="rId11"/>
    <p:sldId id="279" r:id="rId12"/>
    <p:sldId id="301" r:id="rId13"/>
    <p:sldId id="302" r:id="rId14"/>
    <p:sldId id="300" r:id="rId15"/>
    <p:sldId id="30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569" autoAdjust="0"/>
  </p:normalViewPr>
  <p:slideViewPr>
    <p:cSldViewPr>
      <p:cViewPr varScale="1">
        <p:scale>
          <a:sx n="109" d="100"/>
          <a:sy n="109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98645571737494E-2"/>
          <c:y val="4.9432638797709476E-2"/>
          <c:w val="0.75748588984618315"/>
          <c:h val="0.683083012421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мои результаты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говядина</c:v>
                </c:pt>
                <c:pt idx="1">
                  <c:v>конина</c:v>
                </c:pt>
                <c:pt idx="2">
                  <c:v>курица</c:v>
                </c:pt>
                <c:pt idx="3">
                  <c:v>печень гов</c:v>
                </c:pt>
                <c:pt idx="4">
                  <c:v>печень кон</c:v>
                </c:pt>
                <c:pt idx="5">
                  <c:v>печень кур</c:v>
                </c:pt>
                <c:pt idx="6">
                  <c:v>язык говяжий</c:v>
                </c:pt>
                <c:pt idx="7">
                  <c:v>сердце гов</c:v>
                </c:pt>
                <c:pt idx="8">
                  <c:v>капуста</c:v>
                </c:pt>
                <c:pt idx="9">
                  <c:v>свекла</c:v>
                </c:pt>
                <c:pt idx="10">
                  <c:v>желток кур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20</c:v>
                </c:pt>
                <c:pt idx="4">
                  <c:v>20</c:v>
                </c:pt>
                <c:pt idx="5">
                  <c:v>15</c:v>
                </c:pt>
                <c:pt idx="6">
                  <c:v>5</c:v>
                </c:pt>
                <c:pt idx="7">
                  <c:v>10</c:v>
                </c:pt>
                <c:pt idx="8">
                  <c:v>1</c:v>
                </c:pt>
                <c:pt idx="9">
                  <c:v>1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3-449A-AC5F-C31C97A0B8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результаты из табл. данных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говядина</c:v>
                </c:pt>
                <c:pt idx="1">
                  <c:v>конина</c:v>
                </c:pt>
                <c:pt idx="2">
                  <c:v>курица</c:v>
                </c:pt>
                <c:pt idx="3">
                  <c:v>печень гов</c:v>
                </c:pt>
                <c:pt idx="4">
                  <c:v>печень кон</c:v>
                </c:pt>
                <c:pt idx="5">
                  <c:v>печень кур</c:v>
                </c:pt>
                <c:pt idx="6">
                  <c:v>язык говяжий</c:v>
                </c:pt>
                <c:pt idx="7">
                  <c:v>сердце гов</c:v>
                </c:pt>
                <c:pt idx="8">
                  <c:v>капуста</c:v>
                </c:pt>
                <c:pt idx="9">
                  <c:v>свекла</c:v>
                </c:pt>
                <c:pt idx="10">
                  <c:v>желток кур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2.8</c:v>
                </c:pt>
                <c:pt idx="1">
                  <c:v>5</c:v>
                </c:pt>
                <c:pt idx="2">
                  <c:v>2.5</c:v>
                </c:pt>
                <c:pt idx="3">
                  <c:v>9</c:v>
                </c:pt>
                <c:pt idx="4">
                  <c:v>6.8</c:v>
                </c:pt>
                <c:pt idx="5">
                  <c:v>17.5</c:v>
                </c:pt>
                <c:pt idx="6">
                  <c:v>5</c:v>
                </c:pt>
                <c:pt idx="7">
                  <c:v>6.3</c:v>
                </c:pt>
                <c:pt idx="8" formatCode="dd/mmm">
                  <c:v>1.2</c:v>
                </c:pt>
                <c:pt idx="9">
                  <c:v>1.4</c:v>
                </c:pt>
                <c:pt idx="1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93-449A-AC5F-C31C97A0B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346880"/>
        <c:axId val="180348416"/>
      </c:barChart>
      <c:catAx>
        <c:axId val="18034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348416"/>
        <c:crosses val="autoZero"/>
        <c:auto val="1"/>
        <c:lblAlgn val="ctr"/>
        <c:lblOffset val="100"/>
        <c:noMultiLvlLbl val="0"/>
      </c:catAx>
      <c:valAx>
        <c:axId val="18034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034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25142169728821"/>
          <c:y val="4.8824520852696632E-2"/>
          <c:w val="0.23874857830271221"/>
          <c:h val="0.261399139932961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0.08791</cdr:x>
      <cdr:y>0.58442</cdr:y>
    </cdr:from>
    <cdr:to>
      <cdr:x>0.14286</cdr:x>
      <cdr:y>0.62338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3240360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3-2,8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0.15385</cdr:x>
      <cdr:y>0.53247</cdr:y>
    </cdr:from>
    <cdr:to>
      <cdr:x>0.23077</cdr:x>
      <cdr:y>0.58442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2952328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3-5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0.20879</cdr:x>
      <cdr:y>0.62338</cdr:y>
    </cdr:from>
    <cdr:to>
      <cdr:x>0.28571</cdr:x>
      <cdr:y>0.66234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68152" y="3456384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1-2,5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0.27473</cdr:x>
      <cdr:y>0.12987</cdr:y>
    </cdr:from>
    <cdr:to>
      <cdr:x>0.34066</cdr:x>
      <cdr:y>0.18182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72008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20-9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0.34066</cdr:x>
      <cdr:y>0.14286</cdr:y>
    </cdr:from>
    <cdr:to>
      <cdr:x>0.41758</cdr:x>
      <cdr:y>0.18182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32248" y="792088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20-6,8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0.41758</cdr:x>
      <cdr:y>0.19481</cdr:y>
    </cdr:from>
    <cdr:to>
      <cdr:x>0.48352</cdr:x>
      <cdr:y>0.24675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36304" y="108012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15-17,5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0.49451</cdr:x>
      <cdr:y>0.54545</cdr:y>
    </cdr:from>
    <cdr:to>
      <cdr:x>0.53846</cdr:x>
      <cdr:y>0.5974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240360" y="3024336"/>
          <a:ext cx="28803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5-5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0.54945</cdr:x>
      <cdr:y>0.41558</cdr:y>
    </cdr:from>
    <cdr:to>
      <cdr:x>0.62637</cdr:x>
      <cdr:y>0.46753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600400" y="2304256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10-6,3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0.62637</cdr:x>
      <cdr:y>0.64935</cdr:y>
    </cdr:from>
    <cdr:to>
      <cdr:x>0.68132</cdr:x>
      <cdr:y>0.7013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04456" y="3600400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1-1,2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0.7033</cdr:x>
      <cdr:y>0.63636</cdr:y>
    </cdr:from>
    <cdr:to>
      <cdr:x>0.75824</cdr:x>
      <cdr:y>0.68831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608512" y="3528392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1-1,4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0.76923</cdr:x>
      <cdr:y>0.45455</cdr:y>
    </cdr:from>
    <cdr:to>
      <cdr:x>0.83516</cdr:x>
      <cdr:y>0.51948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040560" y="2520280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8-6,7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EE05A-CA38-459F-B2CD-E0F758310CCC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3F126-152D-4E08-A58A-497F525FA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8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3F126-152D-4E08-A58A-497F525FA00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3F126-152D-4E08-A58A-497F525FA0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574959-4CE5-4FCA-8040-6972C8ACB212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B567D8-B619-460E-8283-4A05B3AED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5" y="908720"/>
            <a:ext cx="8928992" cy="51845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endParaRPr lang="ru-RU" sz="36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sz="36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Железодефицитная анемия </a:t>
            </a:r>
          </a:p>
          <a:p>
            <a:pPr>
              <a:spcBef>
                <a:spcPts val="0"/>
              </a:spcBef>
              <a:defRPr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Кононова Лилия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ученица10 класса ВВСОШ №2 </a:t>
            </a:r>
          </a:p>
          <a:p>
            <a:pPr algn="r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им. М.Т. Егорова </a:t>
            </a:r>
          </a:p>
          <a:p>
            <a:pPr algn="r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Уйгурова К.Д. учитель химии</a:t>
            </a:r>
          </a:p>
        </p:txBody>
      </p:sp>
    </p:spTree>
    <p:extLst>
      <p:ext uri="{BB962C8B-B14F-4D97-AF65-F5344CB8AC3E}">
        <p14:creationId xmlns:p14="http://schemas.microsoft.com/office/powerpoint/2010/main" val="1410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56946"/>
              </p:ext>
            </p:extLst>
          </p:nvPr>
        </p:nvGraphicFramePr>
        <p:xfrm>
          <a:off x="0" y="-5"/>
          <a:ext cx="9144000" cy="656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466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en-US" dirty="0" smtClean="0"/>
                        <a:t>Fe</a:t>
                      </a:r>
                    </a:p>
                    <a:p>
                      <a:r>
                        <a:rPr lang="ru-RU" dirty="0" smtClean="0"/>
                        <a:t>   мг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результаты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Говядина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Печень говяжья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Печень конины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Печень куриная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Язык говяжья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 говяжья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Капуста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Свекла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8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Желток куриный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User\Desktop\нпк шк\Новая папка\IMG-20221205-WA0020.jpg"/>
          <p:cNvPicPr>
            <a:picLocks noChangeAspect="1" noChangeArrowheads="1"/>
          </p:cNvPicPr>
          <p:nvPr/>
        </p:nvPicPr>
        <p:blipFill>
          <a:blip r:embed="rId3" cstate="print"/>
          <a:srcRect l="13333" r="20000"/>
          <a:stretch>
            <a:fillRect/>
          </a:stretch>
        </p:blipFill>
        <p:spPr bwMode="auto">
          <a:xfrm>
            <a:off x="7812360" y="908720"/>
            <a:ext cx="792088" cy="576064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 l="20000" r="20000"/>
          <a:stretch>
            <a:fillRect/>
          </a:stretch>
        </p:blipFill>
        <p:spPr bwMode="auto">
          <a:xfrm>
            <a:off x="7812360" y="1484784"/>
            <a:ext cx="7920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/>
          <a:srcRect l="6666" t="-14004" r="26667"/>
          <a:stretch>
            <a:fillRect/>
          </a:stretch>
        </p:blipFill>
        <p:spPr bwMode="auto">
          <a:xfrm>
            <a:off x="7812360" y="1988840"/>
            <a:ext cx="720080" cy="5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1111" r="29167"/>
          <a:stretch>
            <a:fillRect/>
          </a:stretch>
        </p:blipFill>
        <p:spPr bwMode="auto">
          <a:xfrm>
            <a:off x="7812360" y="2564904"/>
            <a:ext cx="7200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0" t="3514" r="26212" b="10474"/>
          <a:stretch/>
        </p:blipFill>
        <p:spPr bwMode="auto">
          <a:xfrm>
            <a:off x="7812360" y="3140968"/>
            <a:ext cx="720080" cy="5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1" t="17909" r="28161" b="17131"/>
          <a:stretch/>
        </p:blipFill>
        <p:spPr bwMode="auto">
          <a:xfrm>
            <a:off x="7812360" y="3645024"/>
            <a:ext cx="720080" cy="5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30300" r="32108" b="18730"/>
          <a:stretch/>
        </p:blipFill>
        <p:spPr bwMode="auto">
          <a:xfrm>
            <a:off x="7812360" y="4221088"/>
            <a:ext cx="720080" cy="49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User\Desktop\нпк шк\Новая папка\IMG-20221205-WA0017.jpg"/>
          <p:cNvPicPr>
            <a:picLocks noChangeAspect="1" noChangeArrowheads="1"/>
          </p:cNvPicPr>
          <p:nvPr/>
        </p:nvPicPr>
        <p:blipFill>
          <a:blip r:embed="rId10" cstate="print"/>
          <a:srcRect l="18750" r="12500"/>
          <a:stretch>
            <a:fillRect/>
          </a:stretch>
        </p:blipFill>
        <p:spPr bwMode="auto">
          <a:xfrm>
            <a:off x="7812360" y="4725144"/>
            <a:ext cx="792088" cy="50904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 bwMode="auto">
          <a:xfrm>
            <a:off x="7812360" y="5229200"/>
            <a:ext cx="86409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2" cstate="print"/>
          <a:srcRect r="7692" b="12500"/>
          <a:stretch>
            <a:fillRect/>
          </a:stretch>
        </p:blipFill>
        <p:spPr bwMode="auto">
          <a:xfrm>
            <a:off x="7812360" y="5733256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9996" r="21834" b="20426"/>
          <a:stretch/>
        </p:blipFill>
        <p:spPr bwMode="auto">
          <a:xfrm>
            <a:off x="7812360" y="6237312"/>
            <a:ext cx="864096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0" y="548680"/>
          <a:ext cx="9144000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Сравнение железа в мг.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4" y="1268760"/>
            <a:ext cx="8744271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628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железа и его усвоение организмом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3"/>
            <a:ext cx="2555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61" y="1213904"/>
            <a:ext cx="2555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58000" y="155710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Катализаторы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Ингибиторы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153" y="2949542"/>
            <a:ext cx="3804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железо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Fe2+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2269" y="2949542"/>
            <a:ext cx="4251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Негемное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железо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Fe3+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082" y="4949766"/>
            <a:ext cx="1801143" cy="18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7545" y="3635860"/>
            <a:ext cx="1695657" cy="18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20" y="4589981"/>
            <a:ext cx="2120155" cy="212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56" y="3743909"/>
            <a:ext cx="20621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5"/>
            <a:ext cx="1721768" cy="172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3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" y="0"/>
            <a:ext cx="91252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питанию: Диета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Первое правило</a:t>
            </a:r>
            <a:r>
              <a:rPr lang="ru-RU" dirty="0" smtClean="0"/>
              <a:t>: в рационе должны обязательно присутствовать продукты, богатые белками, как способствующие лучшему усвоению железа. Жиры и углеводы для больных анемией «</a:t>
            </a:r>
            <a:r>
              <a:rPr lang="ru-RU" b="1" dirty="0" smtClean="0"/>
              <a:t>бесполезны</a:t>
            </a:r>
            <a:r>
              <a:rPr lang="ru-RU" dirty="0" smtClean="0"/>
              <a:t>» и их доли в рационе не должны превышать нормы.</a:t>
            </a:r>
          </a:p>
          <a:p>
            <a:endParaRPr lang="ru-RU" dirty="0" smtClean="0"/>
          </a:p>
          <a:p>
            <a:r>
              <a:rPr lang="ru-RU" b="1" dirty="0" smtClean="0"/>
              <a:t>Второе правило</a:t>
            </a:r>
            <a:r>
              <a:rPr lang="ru-RU" dirty="0" smtClean="0"/>
              <a:t>: не пренебрегать жидкими блюдами. Супы, бульоны, соусы стимулируют работу секреции желудка, что способствует лучшему усвоению полезных веществ.</a:t>
            </a:r>
          </a:p>
          <a:p>
            <a:endParaRPr lang="ru-RU" dirty="0" smtClean="0"/>
          </a:p>
          <a:p>
            <a:r>
              <a:rPr lang="ru-RU" dirty="0" smtClean="0"/>
              <a:t>Ну и </a:t>
            </a:r>
            <a:r>
              <a:rPr lang="ru-RU" b="1" dirty="0" smtClean="0"/>
              <a:t>третье правило </a:t>
            </a:r>
            <a:r>
              <a:rPr lang="ru-RU" dirty="0" smtClean="0"/>
              <a:t>касается употребления жидкости. Лучше всего пить железистые минеральные воды, газированные или без газа.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3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58100" cy="5760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живых организмах железо является важным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микроэлементом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все   ионы железа, которые человек съедает вместе с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продуктами,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усваиваются. Лучше всего железо усваивается из мяса и печени. Самое высокое содержания железа из анализируемых продуктов имеет печень, сердце, мясо.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 целью стабилизации содержания в организме железа соблюдать правильный режим дня и питания.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 обнаружении следующих симптомов: повышения утомляемости, сухости и бледности кожи, одышки – следует срочно обращаться к врачу и провести анализ крови. Не применять железосодержащие лекарственные препараты без рекомендации врача.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 каждый житель Якутии не может позволить себе дорогие фрукты и овощи каждый день, то эти фрукты и овощи можно заменить местной продукцией. И тем самым восполнить суточную норму железа.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</p:spTree>
    <p:extLst>
      <p:ext uri="{BB962C8B-B14F-4D97-AF65-F5344CB8AC3E}">
        <p14:creationId xmlns:p14="http://schemas.microsoft.com/office/powerpoint/2010/main" val="28325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Большая Медицинская Энциклопедия, под редакцией Б.В.Петровского, М., 1978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Верболович</a:t>
            </a:r>
            <a:r>
              <a:rPr lang="ru-RU" dirty="0" smtClean="0"/>
              <a:t> П.А., </a:t>
            </a:r>
            <a:r>
              <a:rPr lang="ru-RU" dirty="0" err="1" smtClean="0"/>
              <a:t>Утешев</a:t>
            </a:r>
            <a:r>
              <a:rPr lang="ru-RU" dirty="0" smtClean="0"/>
              <a:t> А.Б, «Железо в животном организме», </a:t>
            </a:r>
            <a:r>
              <a:rPr lang="ru-RU" dirty="0" err="1" smtClean="0"/>
              <a:t>А-Ата</a:t>
            </a:r>
            <a:r>
              <a:rPr lang="ru-RU" dirty="0" smtClean="0"/>
              <a:t>, 1967.</a:t>
            </a:r>
          </a:p>
          <a:p>
            <a:r>
              <a:rPr lang="ru-RU" dirty="0" smtClean="0"/>
              <a:t>3. Габриелян О.С. Химия учебник для 9 </a:t>
            </a:r>
            <a:r>
              <a:rPr lang="ru-RU" dirty="0" err="1" smtClean="0"/>
              <a:t>класса-М.,Дрофа</a:t>
            </a:r>
            <a:r>
              <a:rPr lang="ru-RU" dirty="0" smtClean="0"/>
              <a:t>, 2013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Кузьменко</a:t>
            </a:r>
            <a:r>
              <a:rPr lang="ru-RU" dirty="0" smtClean="0"/>
              <a:t> Н.Е, и другие химия для школьников старших классов и поступающих в </a:t>
            </a:r>
            <a:r>
              <a:rPr lang="ru-RU" dirty="0" err="1" smtClean="0"/>
              <a:t>ВУЗЫ-М.,Дрофа</a:t>
            </a:r>
            <a:r>
              <a:rPr lang="ru-RU" dirty="0" smtClean="0"/>
              <a:t> , 2000</a:t>
            </a:r>
          </a:p>
          <a:p>
            <a:r>
              <a:rPr lang="ru-RU" dirty="0" smtClean="0"/>
              <a:t>5. </a:t>
            </a:r>
            <a:r>
              <a:rPr lang="ru-RU" dirty="0" err="1" smtClean="0"/>
              <a:t>Леенсон</a:t>
            </a:r>
            <a:r>
              <a:rPr lang="ru-RU" dirty="0" smtClean="0"/>
              <a:t> И.А., занимательная </a:t>
            </a:r>
            <a:r>
              <a:rPr lang="ru-RU" dirty="0" err="1" smtClean="0"/>
              <a:t>химия.-М</a:t>
            </a:r>
            <a:r>
              <a:rPr lang="ru-RU" dirty="0" smtClean="0"/>
              <a:t>., РОСМЭН, 1999.</a:t>
            </a:r>
          </a:p>
          <a:p>
            <a:r>
              <a:rPr lang="ru-RU" dirty="0" smtClean="0"/>
              <a:t>6. Петров В.Н. «Физиология и патология обмена железа», Л 1982.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1566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работы: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изучить содержание железа в продуктах питания для профилактики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железодефицита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организме человека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514350" indent="-51435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1.Изучить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литературные источники по данной теме;</a:t>
            </a:r>
          </a:p>
          <a:p>
            <a:pPr marL="514350" indent="-51435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2.Определить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опытным путём содержание железа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местных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продукциях; </a:t>
            </a:r>
          </a:p>
          <a:p>
            <a:pPr marL="514350" indent="-514350" algn="just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3.Разработать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их применению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организм человека;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анемия;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если употребить местную продукцию обогащенных  большим количеством железа, то увеличение заболеваемости  анемией  не должно привести к высокому проценту в нашем улусе.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8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defRPr/>
            </a:pPr>
            <a:endParaRPr lang="ru-RU" sz="2800" b="1" dirty="0">
              <a:solidFill>
                <a:schemeClr val="accent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" y="1"/>
            <a:ext cx="913197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4888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4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320480" cy="583264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500" dirty="0"/>
              <a:t> </a:t>
            </a:r>
            <a:r>
              <a:rPr lang="ru-RU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Недостаток железа</a:t>
            </a:r>
          </a:p>
          <a:p>
            <a:pPr algn="just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железа тесно связан с понятием </a:t>
            </a:r>
            <a:r>
              <a:rPr lang="ru-RU" sz="45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анемии </a:t>
            </a:r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приводит к развитию заболеваний многих систем организма: снижение иммунитета, сердечная недостаточность и последующий инсульт, инфаркт и другие серьезные последствия.</a:t>
            </a:r>
            <a:b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5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268761"/>
            <a:ext cx="4355976" cy="59046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       </a:t>
            </a:r>
            <a:r>
              <a:rPr lang="ru-RU" sz="4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Избыток железа</a:t>
            </a:r>
          </a:p>
          <a:p>
            <a:pPr algn="just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Последствия переизбытка железа тоже весьма серьезны. Превышенное количество железа негативно влияет на работу: печени, почек, селезёнки и других органов. Повышает риск тромбообразования.</a:t>
            </a:r>
          </a:p>
          <a:p>
            <a:pPr algn="just">
              <a:buNone/>
            </a:pPr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Заболевания: </a:t>
            </a:r>
            <a:r>
              <a:rPr lang="ru-RU" sz="45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гемохроматоз</a:t>
            </a:r>
            <a:r>
              <a:rPr lang="ru-RU" sz="45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5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гемосидероз.</a:t>
            </a:r>
            <a: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5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5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Нарушения, связанные с изменением уровня железа в организме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412776"/>
            <a:ext cx="4355976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5234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" y="1"/>
            <a:ext cx="9119441" cy="682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8024" y="1412776"/>
            <a:ext cx="4355976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81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анемии в Верхневилюйском улусе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560999"/>
              </p:ext>
            </p:extLst>
          </p:nvPr>
        </p:nvGraphicFramePr>
        <p:xfrm>
          <a:off x="0" y="1844824"/>
          <a:ext cx="9143996" cy="50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2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1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5148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ICD-10: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Д50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Ср.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ТСВ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15-17 л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 л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3329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654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  <a:p>
                      <a:pPr algn="ctr"/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322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33664" y="1203449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Говядина;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Конина;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Курица;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Печень говяжья;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Печень конины;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Печень куриная;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Язык говяжий;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Сердце говяжье;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Капуста;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Свекла;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Желток куриный.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98830" y="406301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продукты: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28800"/>
            <a:ext cx="362777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" y="0"/>
            <a:ext cx="91159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5076056" cy="554461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/>
              <a:t>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основе эксперимента лежит качественная реакция на определение ионов железа (III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[3;5]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baseline="30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+ 3NCS</a:t>
            </a:r>
            <a:r>
              <a:rPr lang="ru-RU" baseline="30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(NCS)</a:t>
            </a:r>
            <a:r>
              <a:rPr lang="ru-RU" baseline="-25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baseline="-25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ступке измельчили образцы анализируемых продуктов одинаковой массы, добавили 10 мл HNO</a:t>
            </a:r>
            <a:r>
              <a:rPr lang="ru-RU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2 мл Н</a:t>
            </a:r>
            <a:r>
              <a:rPr lang="ru-RU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aseline="-25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Полученную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смесь перетерли и перенесли в стакан.</a:t>
            </a:r>
          </a:p>
          <a:p>
            <a:pPr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Отобрали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2 мл экстракта, добавили 1 каплю 20% раствора KCNS.</a:t>
            </a:r>
          </a:p>
          <a:p>
            <a:pPr algn="just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Сравнили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окраску полученных растворов с колориметрической шкалой.</a:t>
            </a:r>
          </a:p>
          <a:p>
            <a:pPr>
              <a:buNone/>
            </a:pPr>
            <a:endParaRPr lang="ru-RU" sz="3200" b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84" y="188640"/>
            <a:ext cx="4876473" cy="77809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Химический анализ</a:t>
            </a:r>
          </a:p>
        </p:txBody>
      </p:sp>
      <p:pic>
        <p:nvPicPr>
          <p:cNvPr id="5124" name="Picture 4" descr="C:\Users\User1\Desktop\фото нпк\WhatsApp Image 2022-12-05 at 9.13.26 A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5501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/>
          <a:stretch/>
        </p:blipFill>
        <p:spPr bwMode="auto">
          <a:xfrm>
            <a:off x="4870274" y="6151207"/>
            <a:ext cx="4273727" cy="73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714</Words>
  <Application>Microsoft Office PowerPoint</Application>
  <PresentationFormat>Экран (4:3)</PresentationFormat>
  <Paragraphs>159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Lucida Sans Unicode</vt:lpstr>
      <vt:lpstr>Times New Roman</vt:lpstr>
      <vt:lpstr>Verdana</vt:lpstr>
      <vt:lpstr>Wingdings 2</vt:lpstr>
      <vt:lpstr>Wingdings 3</vt:lpstr>
      <vt:lpstr>Тема1</vt:lpstr>
      <vt:lpstr>Презентация PowerPoint</vt:lpstr>
      <vt:lpstr>Презентация PowerPoint</vt:lpstr>
      <vt:lpstr>Презентация PowerPoint</vt:lpstr>
      <vt:lpstr>Нарушения, связанные с изменением уровня железа в организме</vt:lpstr>
      <vt:lpstr>Презентация PowerPoint</vt:lpstr>
      <vt:lpstr>Презентация PowerPoint</vt:lpstr>
      <vt:lpstr>Статистика анемии в Верхневилюйском улусе 2020-2022 год</vt:lpstr>
      <vt:lpstr>Исследуемые продукты:</vt:lpstr>
      <vt:lpstr>Химический анализ</vt:lpstr>
      <vt:lpstr>     </vt:lpstr>
      <vt:lpstr>Презентация PowerPoint</vt:lpstr>
      <vt:lpstr>Виды железа и его усвоение организмом</vt:lpstr>
      <vt:lpstr>Рекомендации по питанию: Диета</vt:lpstr>
      <vt:lpstr>Выводы:</vt:lpstr>
      <vt:lpstr>Литература: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№8» Находкинского городского округа</dc:title>
  <dc:creator>User</dc:creator>
  <cp:lastModifiedBy>User-PC</cp:lastModifiedBy>
  <cp:revision>93</cp:revision>
  <dcterms:created xsi:type="dcterms:W3CDTF">2019-02-17T07:14:13Z</dcterms:created>
  <dcterms:modified xsi:type="dcterms:W3CDTF">2023-03-23T06:01:45Z</dcterms:modified>
</cp:coreProperties>
</file>