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  <p:sldId id="258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7AB"/>
    <a:srgbClr val="55195B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203"/>
    <p:restoredTop sz="94643"/>
  </p:normalViewPr>
  <p:slideViewPr>
    <p:cSldViewPr snapToGrid="0" snapToObjects="1">
      <p:cViewPr varScale="1">
        <p:scale>
          <a:sx n="72" d="100"/>
          <a:sy n="72" d="100"/>
        </p:scale>
        <p:origin x="-162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41C9-B718-3E4C-ABFB-9494E4951BB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C704-E524-1C40-8DF1-FE65D7A0D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6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41C9-B718-3E4C-ABFB-9494E4951BB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C704-E524-1C40-8DF1-FE65D7A0D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4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41C9-B718-3E4C-ABFB-9494E4951BB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C704-E524-1C40-8DF1-FE65D7A0D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5387-7802-A940-B139-548E9A22F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67FB-8248-4B48-84D8-3C19BAD7B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5387-7802-A940-B139-548E9A22F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67FB-8248-4B48-84D8-3C19BAD7B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5387-7802-A940-B139-548E9A22F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67FB-8248-4B48-84D8-3C19BAD7B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5387-7802-A940-B139-548E9A22F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67FB-8248-4B48-84D8-3C19BAD7B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5387-7802-A940-B139-548E9A22F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67FB-8248-4B48-84D8-3C19BAD7B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5387-7802-A940-B139-548E9A22F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67FB-8248-4B48-84D8-3C19BAD7B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5387-7802-A940-B139-548E9A22F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67FB-8248-4B48-84D8-3C19BAD7B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5387-7802-A940-B139-548E9A22F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67FB-8248-4B48-84D8-3C19BAD7B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41C9-B718-3E4C-ABFB-9494E4951BB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C704-E524-1C40-8DF1-FE65D7A0D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5387-7802-A940-B139-548E9A22F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67FB-8248-4B48-84D8-3C19BAD7B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5387-7802-A940-B139-548E9A22F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67FB-8248-4B48-84D8-3C19BAD7B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5387-7802-A940-B139-548E9A22F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67FB-8248-4B48-84D8-3C19BAD7B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41C9-B718-3E4C-ABFB-9494E4951BB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C704-E524-1C40-8DF1-FE65D7A0D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41C9-B718-3E4C-ABFB-9494E4951BB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C704-E524-1C40-8DF1-FE65D7A0D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7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41C9-B718-3E4C-ABFB-9494E4951BB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C704-E524-1C40-8DF1-FE65D7A0D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1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41C9-B718-3E4C-ABFB-9494E4951BB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C704-E524-1C40-8DF1-FE65D7A0D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0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41C9-B718-3E4C-ABFB-9494E4951BB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C704-E524-1C40-8DF1-FE65D7A0D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3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41C9-B718-3E4C-ABFB-9494E4951BB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C704-E524-1C40-8DF1-FE65D7A0D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41C9-B718-3E4C-ABFB-9494E4951BB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C704-E524-1C40-8DF1-FE65D7A0D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2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441C9-B718-3E4C-ABFB-9494E4951BB0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C704-E524-1C40-8DF1-FE65D7A0D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2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E5387-7802-A940-B139-548E9A22F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D67FB-8248-4B48-84D8-3C19BAD7B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5195B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9513" y="3234225"/>
            <a:ext cx="91663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ПОГРЕШНОСТИ ИЗМЕРЕНИЙ</a:t>
            </a:r>
            <a:endParaRPr lang="ru-RU" sz="3500" b="1" dirty="0">
              <a:solidFill>
                <a:prstClr val="white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026" name="Picture 2" descr="http://1ul.ru/upload/file/publication/photo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491408" cy="24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0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49667"/>
            <a:ext cx="86665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ЦЕНТРАЛЬНАЯ ПРЕДЕЛЬНАЯ ТЕОРЕМА</a:t>
            </a:r>
            <a:endParaRPr lang="ru-RU" sz="3500" b="1" dirty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" y="1319218"/>
                <a:ext cx="12191999" cy="5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/>
                  <a:t>Е</a:t>
                </a:r>
                <a:r>
                  <a:rPr lang="ru-RU" sz="2800" dirty="0" smtClean="0"/>
                  <a:t>сли </a:t>
                </a:r>
                <a:r>
                  <a:rPr lang="ru-RU" sz="2800" dirty="0"/>
                  <a:t>случайная величина </a:t>
                </a:r>
                <a:r>
                  <a:rPr lang="en-US" sz="2800" i="1" dirty="0"/>
                  <a:t>x</a:t>
                </a:r>
                <a:r>
                  <a:rPr lang="ru-RU" sz="2800" dirty="0"/>
                  <a:t> является суммой очень </a:t>
                </a:r>
                <a:endParaRPr lang="ru-RU" sz="2800" dirty="0" smtClean="0"/>
              </a:p>
              <a:p>
                <a:r>
                  <a:rPr lang="ru-RU" sz="2800" dirty="0" smtClean="0"/>
                  <a:t>большого </a:t>
                </a:r>
                <a:r>
                  <a:rPr lang="ru-RU" sz="2800" dirty="0"/>
                  <a:t>числа случайных слагаемых </a:t>
                </a:r>
                <a14:m>
                  <m:oMath xmlns:m="http://schemas.openxmlformats.org/officeDocument/2006/math">
                    <m:r>
                      <a:rPr lang="en-US" sz="2800" i="1"/>
                      <m:t>𝑥</m:t>
                    </m:r>
                    <m:r>
                      <a:rPr lang="ru-RU" sz="2800" i="1"/>
                      <m:t>=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𝑥</m:t>
                        </m:r>
                      </m:e>
                      <m:sub>
                        <m:r>
                          <a:rPr lang="ru-RU" sz="2800" i="1"/>
                          <m:t>1</m:t>
                        </m:r>
                      </m:sub>
                    </m:sSub>
                    <m:r>
                      <a:rPr lang="ru-RU" sz="2800" i="1"/>
                      <m:t>+⋯+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𝑥</m:t>
                        </m:r>
                      </m:e>
                      <m:sub>
                        <m:r>
                          <a:rPr lang="ru-RU" sz="2800" i="1"/>
                          <m:t>𝑁</m:t>
                        </m:r>
                      </m:sub>
                    </m:sSub>
                  </m:oMath>
                </a14:m>
                <a:r>
                  <a:rPr lang="ru-RU" sz="2800" dirty="0"/>
                  <a:t>, то плотность вероятности обнаружить значение этой величины в диапазоне от </a:t>
                </a:r>
                <a:r>
                  <a:rPr lang="en-US" sz="2800" i="1" dirty="0"/>
                  <a:t>x</a:t>
                </a:r>
                <a:r>
                  <a:rPr lang="en-US" sz="2800" dirty="0"/>
                  <a:t> </a:t>
                </a:r>
                <a:r>
                  <a:rPr lang="ru-RU" sz="2800" dirty="0"/>
                  <a:t>до </a:t>
                </a:r>
                <a:r>
                  <a:rPr lang="en-US" sz="2800" i="1" dirty="0"/>
                  <a:t>x </a:t>
                </a:r>
                <a:r>
                  <a:rPr lang="ru-RU" sz="2800" dirty="0"/>
                  <a:t>+ </a:t>
                </a:r>
                <a:r>
                  <a:rPr lang="en-US" sz="2800" i="1" dirty="0"/>
                  <a:t>dx</a:t>
                </a:r>
                <a:r>
                  <a:rPr lang="en-US" sz="2800" dirty="0"/>
                  <a:t> </a:t>
                </a:r>
                <a:r>
                  <a:rPr lang="ru-RU" sz="2800" dirty="0"/>
                  <a:t>определяется нормальным законом распределения (Гаусса)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/>
                        <m:t>𝑓</m:t>
                      </m:r>
                      <m:d>
                        <m:dPr>
                          <m:ctrlPr>
                            <a:rPr lang="ru-RU" sz="2800" i="1"/>
                          </m:ctrlPr>
                        </m:dPr>
                        <m:e>
                          <m:r>
                            <a:rPr lang="ru-RU" sz="2800" i="1"/>
                            <m:t>𝑥</m:t>
                          </m:r>
                        </m:e>
                      </m:d>
                      <m:r>
                        <a:rPr lang="ru-RU" sz="2800" i="1"/>
                        <m:t>=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𝑑𝑝</m:t>
                          </m:r>
                          <m:d>
                            <m:dPr>
                              <m:ctrlPr>
                                <a:rPr lang="ru-RU" sz="2800" i="1"/>
                              </m:ctrlPr>
                            </m:dPr>
                            <m:e>
                              <m:r>
                                <a:rPr lang="ru-RU" sz="2800" i="1"/>
                                <m:t>𝑥</m:t>
                              </m:r>
                              <m:r>
                                <a:rPr lang="ru-RU" sz="2800" i="1"/>
                                <m:t>,</m:t>
                              </m:r>
                              <m:r>
                                <a:rPr lang="ru-RU" sz="2800" i="1"/>
                                <m:t>𝑥</m:t>
                              </m:r>
                              <m:r>
                                <a:rPr lang="ru-RU" sz="2800" i="1"/>
                                <m:t>+</m:t>
                              </m:r>
                              <m:r>
                                <a:rPr lang="ru-RU" sz="2800" i="1"/>
                                <m:t>𝑑𝑥</m:t>
                              </m:r>
                            </m:e>
                          </m:d>
                        </m:num>
                        <m:den>
                          <m:r>
                            <a:rPr lang="ru-RU" sz="2800" i="1"/>
                            <m:t>𝑑𝑥</m:t>
                          </m:r>
                        </m:den>
                      </m:f>
                      <m:r>
                        <a:rPr lang="ru-RU" sz="2800" i="1"/>
                        <m:t>=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1</m:t>
                          </m:r>
                        </m:num>
                        <m:den>
                          <m:r>
                            <a:rPr lang="ru-RU" sz="2800" i="1"/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ru-RU" sz="2800" i="1"/>
                              </m:ctrlPr>
                            </m:radPr>
                            <m:deg/>
                            <m:e>
                              <m:r>
                                <a:rPr lang="ru-RU" sz="2800" i="1"/>
                                <m:t>2</m:t>
                              </m:r>
                              <m:r>
                                <a:rPr lang="ru-RU" sz="2800" i="1"/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ru-RU" sz="2800" i="1"/>
                        <m:t>𝑒𝑥𝑝</m:t>
                      </m:r>
                      <m:d>
                        <m:dPr>
                          <m:ctrlPr>
                            <a:rPr lang="ru-RU" sz="2800" i="1"/>
                          </m:ctrlPr>
                        </m:dPr>
                        <m:e>
                          <m:r>
                            <a:rPr lang="ru-RU" sz="2800" i="1"/>
                            <m:t>−</m:t>
                          </m:r>
                          <m:f>
                            <m:fPr>
                              <m:ctrlPr>
                                <a:rPr lang="ru-RU" sz="2800" i="1"/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800" i="1"/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800" i="1"/>
                                      </m:ctrlPr>
                                    </m:dPr>
                                    <m:e>
                                      <m:r>
                                        <a:rPr lang="ru-RU" sz="2800" i="1"/>
                                        <m:t>𝑥</m:t>
                                      </m:r>
                                      <m:r>
                                        <a:rPr lang="ru-RU" sz="2800" i="1"/>
                                        <m:t>−</m:t>
                                      </m:r>
                                      <m:r>
                                        <a:rPr lang="ru-RU" sz="2800" i="1"/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800" i="1"/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2800" i="1"/>
                                <m:t>2</m:t>
                              </m:r>
                              <m:sSup>
                                <m:sSupPr>
                                  <m:ctrlPr>
                                    <a:rPr lang="ru-RU" sz="2800" i="1"/>
                                  </m:ctrlPr>
                                </m:sSupPr>
                                <m:e>
                                  <m:r>
                                    <a:rPr lang="ru-RU" sz="2800" i="1"/>
                                    <m:t>𝜎</m:t>
                                  </m:r>
                                </m:e>
                                <m:sup>
                                  <m:r>
                                    <a:rPr lang="ru-RU" sz="2800" i="1"/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sz="2800" dirty="0"/>
              </a:p>
              <a:p>
                <a:r>
                  <a:rPr lang="ru-RU" sz="2800" dirty="0"/>
                  <a:t>(Плотность вероятности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sz="2800" i="1"/>
                        </m:ctrlPr>
                      </m:fPr>
                      <m:num>
                        <m:r>
                          <a:rPr lang="en-US" sz="2800" i="1"/>
                          <m:t>𝑑𝑝</m:t>
                        </m:r>
                      </m:num>
                      <m:den>
                        <m:r>
                          <a:rPr lang="ru-RU" sz="2800" i="1"/>
                          <m:t>𝑑𝑥</m:t>
                        </m:r>
                      </m:den>
                    </m:f>
                  </m:oMath>
                </a14:m>
                <a:r>
                  <a:rPr lang="ru-RU" sz="2800" dirty="0"/>
                  <a:t> вместо вероятности </a:t>
                </a:r>
                <a:r>
                  <a:rPr lang="en-US" sz="2800" i="1" dirty="0"/>
                  <a:t>p</a:t>
                </a:r>
                <a:r>
                  <a:rPr lang="en-US" sz="2800" dirty="0"/>
                  <a:t> </a:t>
                </a:r>
                <a:r>
                  <a:rPr lang="ru-RU" sz="2800" dirty="0"/>
                  <a:t>используют для непрерывных случайных величин, потому что по определению вероятности </a:t>
                </a:r>
                <a:endParaRPr lang="ru-RU" sz="2800" dirty="0" smtClean="0"/>
              </a:p>
              <a:p>
                <a:r>
                  <a:rPr lang="en-US" sz="2800" i="1" dirty="0" smtClean="0"/>
                  <a:t>p</a:t>
                </a:r>
                <a:r>
                  <a:rPr lang="ru-RU" sz="2800" dirty="0" smtClean="0"/>
                  <a:t> </a:t>
                </a:r>
                <a:r>
                  <a:rPr lang="ru-RU" sz="2800" dirty="0"/>
                  <a:t>= 0 для любого </a:t>
                </a:r>
                <a:r>
                  <a:rPr lang="en-US" sz="2800" i="1" dirty="0"/>
                  <a:t>x</a:t>
                </a:r>
                <a:r>
                  <a:rPr lang="ru-RU" sz="2800" dirty="0"/>
                  <a:t> в этом случае</a:t>
                </a:r>
                <a:r>
                  <a:rPr lang="ru-RU" sz="2800" dirty="0" smtClean="0"/>
                  <a:t>). </a:t>
                </a:r>
              </a:p>
              <a:p>
                <a:endParaRPr lang="ru-RU" sz="2800" dirty="0" smtClean="0"/>
              </a:p>
              <a:p>
                <a:r>
                  <a:rPr lang="ru-RU" sz="2800" dirty="0" smtClean="0"/>
                  <a:t>				μ </a:t>
                </a:r>
                <a:r>
                  <a:rPr lang="ru-RU" sz="2800" dirty="0"/>
                  <a:t>– математическое </a:t>
                </a:r>
                <a:r>
                  <a:rPr lang="ru-RU" sz="2800" dirty="0" smtClean="0"/>
                  <a:t>ожидание,</a:t>
                </a:r>
              </a:p>
              <a:p>
                <a:r>
                  <a:rPr lang="ru-RU" sz="2800" dirty="0" smtClean="0"/>
                  <a:t>				σ </a:t>
                </a:r>
                <a:r>
                  <a:rPr lang="ru-RU" sz="2800" dirty="0"/>
                  <a:t>– среднеквадратическое (стандартное) отклонение.</a:t>
                </a: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319218"/>
                <a:ext cx="12191999" cy="5457200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004" b="-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8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8112" y="1742772"/>
            <a:ext cx="5734595" cy="400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" y="42378"/>
            <a:ext cx="97005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НОРМАЛЬНОЕ РАСПРЕДЕЛЕНИЕ</a:t>
            </a:r>
            <a:endParaRPr lang="ru-RU" sz="3400" b="1" dirty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25427"/>
            <a:ext cx="12191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 </a:t>
            </a:r>
            <a:r>
              <a:rPr lang="en-US" sz="2800" i="1" dirty="0"/>
              <a:t>x</a:t>
            </a:r>
            <a:r>
              <a:rPr lang="ru-RU" sz="2800" dirty="0"/>
              <a:t> = </a:t>
            </a:r>
            <a:r>
              <a:rPr lang="en-US" sz="2800" dirty="0"/>
              <a:t>μ</a:t>
            </a:r>
            <a:r>
              <a:rPr lang="ru-RU" sz="2800" dirty="0" smtClean="0"/>
              <a:t> </a:t>
            </a:r>
            <a:r>
              <a:rPr lang="ru-RU" sz="2800" dirty="0"/>
              <a:t>плотность </a:t>
            </a:r>
            <a:r>
              <a:rPr lang="ru-RU" sz="2800" dirty="0" smtClean="0"/>
              <a:t>вероятности </a:t>
            </a:r>
            <a:r>
              <a:rPr lang="en-US" sz="2800" i="1" dirty="0"/>
              <a:t>f</a:t>
            </a:r>
            <a:r>
              <a:rPr lang="ru-RU" sz="2800" dirty="0"/>
              <a:t>(</a:t>
            </a:r>
            <a:r>
              <a:rPr lang="en-US" sz="2800" dirty="0"/>
              <a:t>μ</a:t>
            </a:r>
            <a:r>
              <a:rPr lang="ru-RU" sz="2800" dirty="0"/>
              <a:t>)  максимальна. </a:t>
            </a:r>
            <a:endParaRPr lang="ru-RU" sz="2800" dirty="0" smtClean="0"/>
          </a:p>
          <a:p>
            <a:r>
              <a:rPr lang="ru-RU" sz="2800" dirty="0" smtClean="0"/>
              <a:t>Среднеквадратическое отклонение </a:t>
            </a:r>
            <a:r>
              <a:rPr lang="ru-RU" sz="2800" dirty="0"/>
              <a:t>σ</a:t>
            </a:r>
            <a:r>
              <a:rPr lang="ru-RU" sz="2800" dirty="0" smtClean="0"/>
              <a:t> </a:t>
            </a:r>
            <a:r>
              <a:rPr lang="ru-RU" sz="2800" dirty="0"/>
              <a:t>показывает </a:t>
            </a:r>
            <a:endParaRPr lang="ru-RU" sz="2800" dirty="0" smtClean="0"/>
          </a:p>
          <a:p>
            <a:r>
              <a:rPr lang="ru-RU" sz="2800" dirty="0" smtClean="0"/>
              <a:t>"</a:t>
            </a:r>
            <a:r>
              <a:rPr lang="ru-RU" sz="2800" dirty="0"/>
              <a:t>ширину" распределения.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81277" y="2676940"/>
            <a:ext cx="714860" cy="0"/>
          </a:xfrm>
          <a:prstGeom prst="line">
            <a:avLst/>
          </a:prstGeom>
          <a:ln w="38100">
            <a:solidFill>
              <a:srgbClr val="6C57A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73893" y="3236965"/>
            <a:ext cx="722244" cy="0"/>
          </a:xfrm>
          <a:prstGeom prst="line">
            <a:avLst/>
          </a:prstGeom>
          <a:ln w="38100">
            <a:solidFill>
              <a:srgbClr val="6C57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665305" y="2415330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μ</a:t>
            </a:r>
            <a:r>
              <a:rPr lang="ru-RU" sz="2800" dirty="0" smtClean="0"/>
              <a:t>=0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65305" y="2975355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μ</a:t>
            </a:r>
            <a:r>
              <a:rPr lang="ru-RU" sz="2800" dirty="0" smtClean="0"/>
              <a:t>=1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37370" y="3454783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/>
              <a:t>σ</a:t>
            </a:r>
            <a:endParaRPr lang="ru-RU" sz="3200" dirty="0"/>
          </a:p>
        </p:txBody>
      </p:sp>
      <p:sp>
        <p:nvSpPr>
          <p:cNvPr id="17" name="Овал 16"/>
          <p:cNvSpPr/>
          <p:nvPr/>
        </p:nvSpPr>
        <p:spPr>
          <a:xfrm>
            <a:off x="1842810" y="3516339"/>
            <a:ext cx="609601" cy="4616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3037363" y="5706669"/>
                <a:ext cx="74716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/>
                  <a:t>вероятность обнаружить значение </a:t>
                </a:r>
                <a:r>
                  <a:rPr lang="en-US" sz="2800" i="1" dirty="0" smtClean="0"/>
                  <a:t>x </a:t>
                </a:r>
                <a:r>
                  <a:rPr lang="ru-RU" sz="2800" dirty="0" smtClean="0"/>
                  <a:t>в диапазоне от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2800" i="1"/>
                        </m:ctrlPr>
                      </m:dPr>
                      <m:e>
                        <m:r>
                          <a:rPr lang="ru-RU" sz="2800" i="1"/>
                          <m:t>𝑎</m:t>
                        </m:r>
                      </m:e>
                    </m:d>
                    <m:r>
                      <a:rPr lang="ru-RU" sz="2800" i="1"/>
                      <m:t>−</m:t>
                    </m:r>
                    <m:r>
                      <a:rPr lang="ru-RU" sz="280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ru-RU" sz="2800" dirty="0"/>
                  <a:t> до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2800" i="1"/>
                        </m:ctrlPr>
                      </m:dPr>
                      <m:e>
                        <m:r>
                          <a:rPr lang="ru-RU" sz="2800" i="1"/>
                          <m:t>𝑎</m:t>
                        </m:r>
                      </m:e>
                    </m:d>
                    <m:r>
                      <a:rPr lang="ru-RU" sz="2800" i="1"/>
                      <m:t>+</m:t>
                    </m:r>
                    <m:r>
                      <a:rPr lang="ru-RU" sz="280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ru-RU" sz="2800" dirty="0"/>
                  <a:t> </a:t>
                </a:r>
                <a:r>
                  <a:rPr lang="ru-RU" sz="2800" dirty="0" smtClean="0"/>
                  <a:t>примерно </a:t>
                </a:r>
                <a:r>
                  <a:rPr lang="ru-RU" sz="2800" dirty="0"/>
                  <a:t>68</a:t>
                </a:r>
                <a:r>
                  <a:rPr lang="ru-RU" sz="2800" dirty="0" smtClean="0"/>
                  <a:t>%</a:t>
                </a:r>
                <a:endParaRPr lang="ru-RU" sz="2800" dirty="0"/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363" y="5706669"/>
                <a:ext cx="747161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631" t="-5732" b="-17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9760" y="42377"/>
            <a:ext cx="111053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ОЦЕНКА </a:t>
            </a:r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ОТДЕЛЬНО</a:t>
            </a:r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ГО ИЗМЕРЕНИЯ </a:t>
            </a:r>
          </a:p>
          <a:p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И ЕГО СЛУЧАЙНОЙ ПОГРЕШНОСТИ </a:t>
            </a:r>
          </a:p>
          <a:p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С ПОМОЩЬЮ µ И </a:t>
            </a:r>
            <a:r>
              <a:rPr lang="el-GR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σ</a:t>
            </a:r>
            <a:endParaRPr lang="ru-RU" sz="3400" b="1" dirty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-2" y="1685957"/>
                <a:ext cx="12191999" cy="4381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/>
                  <a:t>Применим центральную </a:t>
                </a:r>
                <a:r>
                  <a:rPr lang="ru-RU" sz="2800" dirty="0"/>
                  <a:t>предельную теорему к </a:t>
                </a:r>
                <a:r>
                  <a:rPr lang="ru-RU" sz="2800" dirty="0" smtClean="0"/>
                  <a:t>процессу</a:t>
                </a:r>
              </a:p>
              <a:p>
                <a:r>
                  <a:rPr lang="ru-RU" sz="2800" b="1" dirty="0" smtClean="0"/>
                  <a:t>измерения </a:t>
                </a:r>
                <a:r>
                  <a:rPr lang="ru-RU" sz="2800" b="1" dirty="0"/>
                  <a:t>средней </a:t>
                </a:r>
                <a:r>
                  <a:rPr lang="ru-RU" sz="2800" b="1" dirty="0" smtClean="0"/>
                  <a:t>величины</a:t>
                </a:r>
                <a:r>
                  <a:rPr lang="ru-RU" sz="2800" dirty="0" smtClean="0"/>
                  <a:t>. Естественно </a:t>
                </a:r>
                <a:r>
                  <a:rPr lang="ru-RU" sz="2800" dirty="0"/>
                  <a:t>характеризовать погрешность отдельного измерения с помощью среднеквадратического отклонения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sz="2800" i="1"/>
                          </m:ctrlPr>
                        </m:accPr>
                        <m:e>
                          <m:r>
                            <a:rPr lang="ru-RU" sz="2800" i="1"/>
                            <m:t>𝜎</m:t>
                          </m:r>
                        </m:e>
                      </m:acc>
                      <m:r>
                        <a:rPr lang="ru-RU" sz="2800" i="1"/>
                        <m:t>=</m:t>
                      </m:r>
                      <m:rad>
                        <m:radPr>
                          <m:degHide m:val="on"/>
                          <m:ctrlPr>
                            <a:rPr lang="ru-RU" sz="2800" i="1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800" i="1"/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800" i="1"/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800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800" i="1"/>
                                          </m:ctrlPr>
                                        </m:sSubPr>
                                        <m:e>
                                          <m:r>
                                            <a:rPr lang="ru-RU" sz="2800" i="1"/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ru-RU" sz="2800" i="1"/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ru-RU" sz="2800" i="1"/>
                                        <m:t>−</m:t>
                                      </m:r>
                                      <m:d>
                                        <m:dPr>
                                          <m:begChr m:val="〈"/>
                                          <m:endChr m:val="〉"/>
                                          <m:ctrlPr>
                                            <a:rPr lang="ru-RU" sz="2800" i="1"/>
                                          </m:ctrlPr>
                                        </m:dPr>
                                        <m:e>
                                          <m:r>
                                            <a:rPr lang="en-US" sz="2800" i="1"/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ru-RU" sz="2800" i="1"/>
                                    <m:t>2</m:t>
                                  </m:r>
                                </m:sup>
                              </m:sSup>
                              <m:r>
                                <a:rPr lang="ru-RU" sz="2800" i="1"/>
                                <m:t>+⋯</m:t>
                              </m:r>
                              <m:sSup>
                                <m:sSupPr>
                                  <m:ctrlPr>
                                    <a:rPr lang="ru-RU" sz="2800" i="1"/>
                                  </m:ctrlPr>
                                </m:sSupPr>
                                <m:e>
                                  <m:r>
                                    <a:rPr lang="ru-RU" sz="2800" i="1"/>
                                    <m:t>+</m:t>
                                  </m:r>
                                  <m:d>
                                    <m:dPr>
                                      <m:ctrlPr>
                                        <a:rPr lang="ru-RU" sz="2800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800" i="1"/>
                                          </m:ctrlPr>
                                        </m:sSubPr>
                                        <m:e>
                                          <m:r>
                                            <a:rPr lang="ru-RU" sz="2800" i="1"/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ru-RU" sz="2800" i="1"/>
                                            <m:t>𝑁</m:t>
                                          </m:r>
                                        </m:sub>
                                      </m:sSub>
                                      <m:r>
                                        <a:rPr lang="ru-RU" sz="2800" i="1"/>
                                        <m:t>−</m:t>
                                      </m:r>
                                      <m:d>
                                        <m:dPr>
                                          <m:begChr m:val="〈"/>
                                          <m:endChr m:val="〉"/>
                                          <m:ctrlPr>
                                            <a:rPr lang="ru-RU" sz="2800" i="1"/>
                                          </m:ctrlPr>
                                        </m:dPr>
                                        <m:e>
                                          <m:r>
                                            <a:rPr lang="en-US" sz="2800" i="1"/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ru-RU" sz="2800" i="1"/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2800" i="1"/>
                                <m:t>𝑁</m:t>
                              </m:r>
                            </m:den>
                          </m:f>
                        </m:e>
                      </m:rad>
                      <m:r>
                        <a:rPr lang="ru-RU" sz="2800" b="0" i="1" smtClean="0">
                          <a:latin typeface="Cambria Math"/>
                        </a:rPr>
                        <m:t>=</m:t>
                      </m:r>
                      <m:r>
                        <a:rPr lang="ru-RU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ru-RU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sz="2800" b="0" i="1" smtClean="0">
                              <a:latin typeface="Cambria Math"/>
                              <a:ea typeface="Cambria Math"/>
                            </a:rPr>
                            <m:t>сл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  <a:p>
                <a:r>
                  <a:rPr lang="ru-RU" sz="2800" dirty="0"/>
                  <a:t>О</a:t>
                </a:r>
                <a:r>
                  <a:rPr lang="ru-RU" sz="2800" dirty="0" smtClean="0"/>
                  <a:t>т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2800" i="1"/>
                        </m:ctrlPr>
                      </m:dPr>
                      <m:e>
                        <m:r>
                          <a:rPr lang="ru-RU" sz="2800" i="1"/>
                          <m:t>𝑎</m:t>
                        </m:r>
                      </m:e>
                    </m:d>
                    <m:r>
                      <a:rPr lang="ru-RU" sz="2800" i="1"/>
                      <m:t>−</m:t>
                    </m:r>
                    <m:acc>
                      <m:accPr>
                        <m:chr m:val="̃"/>
                        <m:ctrlPr>
                          <a:rPr lang="ru-RU" sz="2800" i="1"/>
                        </m:ctrlPr>
                      </m:accPr>
                      <m:e>
                        <m:r>
                          <a:rPr lang="ru-RU" sz="2800" i="1"/>
                          <m:t>𝜎</m:t>
                        </m:r>
                      </m:e>
                    </m:acc>
                  </m:oMath>
                </a14:m>
                <a:r>
                  <a:rPr lang="ru-RU" sz="2800" dirty="0"/>
                  <a:t> до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2800" i="1"/>
                        </m:ctrlPr>
                      </m:dPr>
                      <m:e>
                        <m:r>
                          <a:rPr lang="ru-RU" sz="2800" i="1"/>
                          <m:t>𝑎</m:t>
                        </m:r>
                      </m:e>
                    </m:d>
                    <m:r>
                      <a:rPr lang="ru-RU" sz="2800" i="1"/>
                      <m:t>+</m:t>
                    </m:r>
                    <m:acc>
                      <m:accPr>
                        <m:chr m:val="̃"/>
                        <m:ctrlPr>
                          <a:rPr lang="ru-RU" sz="2800" i="1"/>
                        </m:ctrlPr>
                      </m:accPr>
                      <m:e>
                        <m:r>
                          <a:rPr lang="ru-RU" sz="2800" i="1"/>
                          <m:t>𝜎</m:t>
                        </m:r>
                      </m:e>
                    </m:acc>
                  </m:oMath>
                </a14:m>
                <a:r>
                  <a:rPr lang="ru-RU" sz="2800" dirty="0"/>
                  <a:t> будет содержаться (при </a:t>
                </a:r>
                <a14:m>
                  <m:oMath xmlns:m="http://schemas.openxmlformats.org/officeDocument/2006/math">
                    <m:r>
                      <a:rPr lang="ru-RU" sz="2800" i="1"/>
                      <m:t>𝑁</m:t>
                    </m:r>
                    <m:r>
                      <a:rPr lang="ru-RU" sz="2800" i="1"/>
                      <m:t>→∞</m:t>
                    </m:r>
                  </m:oMath>
                </a14:m>
                <a:r>
                  <a:rPr lang="ru-RU" sz="2800" dirty="0"/>
                  <a:t>) примерно α = 68%  всех результатов измерений. Величину α называют доверительной вероятностью</a:t>
                </a:r>
                <a:r>
                  <a:rPr lang="ru-RU" sz="2800" dirty="0" smtClean="0"/>
                  <a:t>.</a:t>
                </a:r>
              </a:p>
              <a:p>
                <a:r>
                  <a:rPr lang="ru-RU" sz="2800" dirty="0" smtClean="0"/>
                  <a:t>	А среднее значение определять в максимуме плотности вероятности: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ru-RU" sz="2800" b="0" i="1" smtClean="0">
                          <a:latin typeface="Cambria Math"/>
                        </a:rPr>
                        <m:t>=</m:t>
                      </m:r>
                      <m:r>
                        <a:rPr lang="ru-RU" sz="28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685957"/>
                <a:ext cx="12191999" cy="4381584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2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2292626" y="583096"/>
            <a:ext cx="659958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312737"/>
            <a:ext cx="111053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СЛУЧАЙНАЯ ПОГРЕШНОСТЬ</a:t>
            </a:r>
          </a:p>
          <a:p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ОТДЕЛЬНО</a:t>
            </a:r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ГО ИЗМЕРЕНИЯ </a:t>
            </a: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-2" y="1871487"/>
                <a:ext cx="12191999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/>
                  <a:t>Если число опытов не бесконечно и необходимая доверительная вероятность отличается от 68%, то для оценки случайной погрешности нужно взять другой интервал от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2800" i="1"/>
                        </m:ctrlPr>
                      </m:dPr>
                      <m:e>
                        <m:r>
                          <a:rPr lang="ru-RU" sz="2800" i="1"/>
                          <m:t>𝑎</m:t>
                        </m:r>
                      </m:e>
                    </m:d>
                    <m:r>
                      <a:rPr lang="ru-RU" sz="2800" i="1"/>
                      <m:t>−∆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2800" i="1"/>
                            </m:ctrlPr>
                          </m:accPr>
                          <m:e>
                            <m:r>
                              <a:rPr lang="en-US" sz="2800" i="1"/>
                              <m:t>𝑎</m:t>
                            </m:r>
                          </m:e>
                        </m:acc>
                      </m:e>
                      <m:sub>
                        <m:r>
                          <a:rPr lang="ru-RU" sz="2800" i="1"/>
                          <m:t>сл</m:t>
                        </m:r>
                      </m:sub>
                    </m:sSub>
                  </m:oMath>
                </a14:m>
                <a:r>
                  <a:rPr lang="ru-RU" sz="2800" dirty="0"/>
                  <a:t> до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2800" i="1"/>
                        </m:ctrlPr>
                      </m:dPr>
                      <m:e>
                        <m:r>
                          <a:rPr lang="ru-RU" sz="2800" i="1"/>
                          <m:t>𝑎</m:t>
                        </m:r>
                      </m:e>
                    </m:d>
                    <m:r>
                      <a:rPr lang="ru-RU" sz="2800" i="1"/>
                      <m:t>+∆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2800" i="1"/>
                            </m:ctrlPr>
                          </m:accPr>
                          <m:e>
                            <m:r>
                              <a:rPr lang="en-US" sz="2800" i="1"/>
                              <m:t>𝑎</m:t>
                            </m:r>
                          </m:e>
                        </m:acc>
                      </m:e>
                      <m:sub>
                        <m:r>
                          <a:rPr lang="ru-RU" sz="2800" i="1"/>
                          <m:t>сл</m:t>
                        </m:r>
                      </m:sub>
                    </m:sSub>
                  </m:oMath>
                </a14:m>
                <a:r>
                  <a:rPr lang="ru-RU" sz="2800" dirty="0"/>
                  <a:t>. </a:t>
                </a:r>
              </a:p>
              <a:p>
                <a:r>
                  <a:rPr lang="ru-RU" sz="2800" dirty="0" smtClean="0"/>
                  <a:t>					</a:t>
                </a:r>
                <a14:m>
                  <m:oMath xmlns:m="http://schemas.openxmlformats.org/officeDocument/2006/math">
                    <m:r>
                      <a:rPr lang="ru-RU" sz="2800" i="1"/>
                      <m:t>∆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2800" i="1"/>
                            </m:ctrlPr>
                          </m:accPr>
                          <m:e>
                            <m:r>
                              <a:rPr lang="en-US" sz="2800" i="1"/>
                              <m:t>𝑎</m:t>
                            </m:r>
                          </m:e>
                        </m:acc>
                      </m:e>
                      <m:sub>
                        <m:r>
                          <a:rPr lang="ru-RU" sz="2800" i="1"/>
                          <m:t>сл</m:t>
                        </m:r>
                      </m:sub>
                    </m:sSub>
                    <m:r>
                      <a:rPr lang="ru-RU" sz="2800" i="1"/>
                      <m:t>=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𝑡</m:t>
                        </m:r>
                      </m:e>
                      <m:sub>
                        <m:r>
                          <a:rPr lang="ru-RU" sz="2800" i="1"/>
                          <m:t>𝛼</m:t>
                        </m:r>
                      </m:sub>
                    </m:sSub>
                    <m:d>
                      <m:dPr>
                        <m:ctrlPr>
                          <a:rPr lang="ru-RU" sz="2800" i="1"/>
                        </m:ctrlPr>
                      </m:dPr>
                      <m:e>
                        <m:r>
                          <a:rPr lang="ru-RU" sz="2800" i="1"/>
                          <m:t>𝑁</m:t>
                        </m:r>
                      </m:e>
                    </m:d>
                    <m:r>
                      <a:rPr lang="ru-RU" sz="2800" i="1"/>
                      <m:t>∙</m:t>
                    </m:r>
                    <m:acc>
                      <m:accPr>
                        <m:chr m:val="̃"/>
                        <m:ctrlPr>
                          <a:rPr lang="ru-RU" sz="2800" i="1"/>
                        </m:ctrlPr>
                      </m:accPr>
                      <m:e>
                        <m:r>
                          <a:rPr lang="ru-RU" sz="2800" i="1"/>
                          <m:t>𝜎</m:t>
                        </m:r>
                      </m:e>
                    </m:acc>
                  </m:oMath>
                </a14:m>
                <a:r>
                  <a:rPr lang="ru-RU" sz="2800" dirty="0"/>
                  <a:t>,</a:t>
                </a:r>
              </a:p>
              <a:p>
                <a:r>
                  <a:rPr lang="ru-RU" sz="28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𝑡</m:t>
                        </m:r>
                      </m:e>
                      <m:sub>
                        <m:r>
                          <a:rPr lang="ru-RU" sz="2800" i="1"/>
                          <m:t>𝛼</m:t>
                        </m:r>
                      </m:sub>
                    </m:sSub>
                    <m:d>
                      <m:dPr>
                        <m:ctrlPr>
                          <a:rPr lang="ru-RU" sz="2800" i="1"/>
                        </m:ctrlPr>
                      </m:dPr>
                      <m:e>
                        <m:r>
                          <a:rPr lang="ru-RU" sz="2800" i="1"/>
                          <m:t>𝑁</m:t>
                        </m:r>
                      </m:e>
                    </m:d>
                  </m:oMath>
                </a14:m>
                <a:r>
                  <a:rPr lang="ru-RU" sz="2800" dirty="0"/>
                  <a:t> - коэффициент Стьюдента. Зависимость коэффициента Стьюдента от доверительной вероятности α и числа опытов </a:t>
                </a:r>
                <a:r>
                  <a:rPr lang="en-US" sz="2800" i="1" dirty="0"/>
                  <a:t>N</a:t>
                </a:r>
                <a:r>
                  <a:rPr lang="en-US" sz="2800" dirty="0"/>
                  <a:t> </a:t>
                </a:r>
                <a:r>
                  <a:rPr lang="ru-RU" sz="2800" dirty="0"/>
                  <a:t>задаётся таблицей.</a:t>
                </a:r>
              </a:p>
              <a:p>
                <a:endParaRPr lang="ru-RU" sz="28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871487"/>
                <a:ext cx="12191999" cy="3108543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765" r="-7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155575" y="1451510"/>
            <a:ext cx="67851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7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29030"/>
            <a:ext cx="111053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КОЭФФИЦИЕНТ СТЬЮДЕНТА</a:t>
            </a: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726" y="744583"/>
            <a:ext cx="6766560" cy="478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48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2960"/>
            <a:ext cx="111053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СЛУЧАЙНАЯ </a:t>
            </a:r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ПОГРЕШНОСТЬ ПРИБЛИЖЕНИЯ ИСТИННОГО </a:t>
            </a:r>
          </a:p>
          <a:p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ЗНАЧЕНИЯ СРЕДНИМ</a:t>
            </a:r>
            <a:endParaRPr lang="ru-RU" sz="3400" b="1" dirty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0" y="1995498"/>
                <a:ext cx="12192000" cy="3554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/>
                  <a:t>Можно представить, что мы провели много серий измерений по </a:t>
                </a:r>
                <a:r>
                  <a:rPr lang="en-US" sz="2800" i="1" dirty="0"/>
                  <a:t>N</a:t>
                </a:r>
                <a:r>
                  <a:rPr lang="en-US" sz="2800" dirty="0"/>
                  <a:t> </a:t>
                </a:r>
                <a:r>
                  <a:rPr lang="ru-RU" sz="2800" dirty="0"/>
                  <a:t>опытов. В каждой из серий было рассчитано среднее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ru-RU" sz="2800" i="1"/>
                            </m:ctrlPr>
                          </m:dPr>
                          <m:e>
                            <m:r>
                              <a:rPr lang="ru-RU" sz="2800" i="1"/>
                              <m:t>𝑎</m:t>
                            </m:r>
                          </m:e>
                        </m:d>
                      </m:e>
                      <m:sub>
                        <m:r>
                          <a:rPr lang="ru-RU" sz="2800" i="1"/>
                          <m:t>1</m:t>
                        </m:r>
                      </m:sub>
                    </m:sSub>
                    <m:r>
                      <a:rPr lang="ru-RU" sz="2800" i="1"/>
                      <m:t>,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ru-RU" sz="2800" i="1"/>
                            </m:ctrlPr>
                          </m:dPr>
                          <m:e>
                            <m:r>
                              <a:rPr lang="ru-RU" sz="2800" i="1"/>
                              <m:t>𝑎</m:t>
                            </m:r>
                          </m:e>
                        </m:d>
                      </m:e>
                      <m:sub>
                        <m:r>
                          <a:rPr lang="ru-RU" sz="2800" i="1"/>
                          <m:t>2</m:t>
                        </m:r>
                      </m:sub>
                    </m:sSub>
                    <m:r>
                      <a:rPr lang="ru-RU" sz="2800" i="1"/>
                      <m:t>,⋯</m:t>
                    </m:r>
                  </m:oMath>
                </a14:m>
                <a:r>
                  <a:rPr lang="ru-RU" sz="2800" dirty="0"/>
                  <a:t> . Согласно центральной предельной теореме множество средних по каждой из серий измерений также будет распределено по Гауссу с математическим ожиданием равным истинному значению. Среднеквадратичное отклонение этого распределения как раз и будет настоящей оценкой случайной погрешности! </a:t>
                </a:r>
                <a:r>
                  <a:rPr lang="ru-RU" sz="2800" dirty="0" smtClean="0"/>
                  <a:t>			</a:t>
                </a:r>
                <a14:m>
                  <m:oMath xmlns:m="http://schemas.openxmlformats.org/officeDocument/2006/math">
                    <m:r>
                      <a:rPr lang="ru-RU" sz="2800" i="1"/>
                      <m:t>∆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en-US" sz="2800" i="1"/>
                          <m:t>𝑎</m:t>
                        </m:r>
                      </m:e>
                      <m:sub>
                        <m:r>
                          <a:rPr lang="ru-RU" sz="2800" i="1"/>
                          <m:t>сл</m:t>
                        </m:r>
                      </m:sub>
                    </m:sSub>
                    <m:r>
                      <a:rPr lang="en-US" sz="2800" i="1"/>
                      <m:t>=</m:t>
                    </m:r>
                    <m:f>
                      <m:fPr>
                        <m:ctrlPr>
                          <a:rPr lang="ru-RU" sz="2800" i="1"/>
                        </m:ctrlPr>
                      </m:fPr>
                      <m:num>
                        <m:r>
                          <a:rPr lang="ru-RU" sz="2800" i="1"/>
                          <m:t>∆</m:t>
                        </m:r>
                        <m:sSub>
                          <m:sSubPr>
                            <m:ctrlPr>
                              <a:rPr lang="ru-RU" sz="2800" i="1"/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ru-RU" sz="2800" i="1"/>
                                </m:ctrlPr>
                              </m:accPr>
                              <m:e>
                                <m:r>
                                  <a:rPr lang="en-US" sz="2800" i="1"/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ru-RU" sz="2800" i="1"/>
                              <m:t>сл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/>
                            </m:ctrlPr>
                          </m:radPr>
                          <m:deg/>
                          <m:e>
                            <m:r>
                              <a:rPr lang="en-US" sz="2800" i="1"/>
                              <m:t>𝑁</m:t>
                            </m:r>
                            <m:r>
                              <a:rPr lang="en-US" sz="2800" i="1"/>
                              <m:t>−1</m:t>
                            </m:r>
                          </m:e>
                        </m:rad>
                      </m:den>
                    </m:f>
                    <m:r>
                      <a:rPr lang="en-US" sz="2800" i="1"/>
                      <m:t>=</m:t>
                    </m:r>
                    <m:f>
                      <m:fPr>
                        <m:ctrlPr>
                          <a:rPr lang="ru-RU" sz="2800" i="1"/>
                        </m:ctrlPr>
                      </m:fPr>
                      <m:num>
                        <m:sSub>
                          <m:sSubPr>
                            <m:ctrlPr>
                              <a:rPr lang="ru-RU" sz="2800" i="1"/>
                            </m:ctrlPr>
                          </m:sSubPr>
                          <m:e>
                            <m:r>
                              <a:rPr lang="ru-RU" sz="2800" i="1"/>
                              <m:t>𝑡</m:t>
                            </m:r>
                          </m:e>
                          <m:sub>
                            <m:r>
                              <a:rPr lang="ru-RU" sz="2800" i="1"/>
                              <m:t>𝛼</m:t>
                            </m:r>
                          </m:sub>
                        </m:sSub>
                        <m:d>
                          <m:dPr>
                            <m:ctrlPr>
                              <a:rPr lang="ru-RU" sz="2800" i="1"/>
                            </m:ctrlPr>
                          </m:dPr>
                          <m:e>
                            <m:r>
                              <a:rPr lang="ru-RU" sz="2800" i="1"/>
                              <m:t>𝑁</m:t>
                            </m:r>
                          </m:e>
                        </m:d>
                        <m:r>
                          <a:rPr lang="ru-RU" sz="2800" i="1"/>
                          <m:t>∙</m:t>
                        </m:r>
                        <m:acc>
                          <m:accPr>
                            <m:chr m:val="̃"/>
                            <m:ctrlPr>
                              <a:rPr lang="ru-RU" sz="2800" i="1"/>
                            </m:ctrlPr>
                          </m:accPr>
                          <m:e>
                            <m:r>
                              <a:rPr lang="ru-RU" sz="2800" i="1"/>
                              <m:t>𝜎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/>
                            </m:ctrlPr>
                          </m:radPr>
                          <m:deg/>
                          <m:e>
                            <m:r>
                              <a:rPr lang="en-US" sz="2800" i="1"/>
                              <m:t>𝑁</m:t>
                            </m:r>
                            <m:r>
                              <a:rPr lang="en-US" sz="2800" i="1"/>
                              <m:t>−1</m:t>
                            </m:r>
                          </m:e>
                        </m:rad>
                      </m:den>
                    </m:f>
                    <m:r>
                      <a:rPr lang="en-US" sz="2800" i="1"/>
                      <m:t>=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𝑡</m:t>
                        </m:r>
                      </m:e>
                      <m:sub>
                        <m:r>
                          <a:rPr lang="ru-RU" sz="2800" i="1"/>
                          <m:t>𝛼</m:t>
                        </m:r>
                      </m:sub>
                    </m:sSub>
                    <m:d>
                      <m:dPr>
                        <m:ctrlPr>
                          <a:rPr lang="ru-RU" sz="2800" i="1"/>
                        </m:ctrlPr>
                      </m:dPr>
                      <m:e>
                        <m:r>
                          <a:rPr lang="ru-RU" sz="2800" i="1"/>
                          <m:t>𝑁</m:t>
                        </m:r>
                      </m:e>
                    </m:d>
                    <m:r>
                      <a:rPr lang="ru-RU" sz="2800" i="1"/>
                      <m:t>∙</m:t>
                    </m:r>
                    <m:rad>
                      <m:radPr>
                        <m:degHide m:val="on"/>
                        <m:ctrlPr>
                          <a:rPr lang="ru-RU" sz="2800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i="1"/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800" i="1"/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800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800" i="1"/>
                                        </m:ctrlPr>
                                      </m:sSubPr>
                                      <m:e>
                                        <m:r>
                                          <a:rPr lang="ru-RU" sz="2800" i="1"/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ru-RU" sz="2800" i="1"/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2800" i="1"/>
                                      <m:t>−</m:t>
                                    </m:r>
                                    <m:d>
                                      <m:dPr>
                                        <m:begChr m:val="〈"/>
                                        <m:endChr m:val="〉"/>
                                        <m:ctrlPr>
                                          <a:rPr lang="ru-RU" sz="2800" i="1"/>
                                        </m:ctrlPr>
                                      </m:dPr>
                                      <m:e>
                                        <m:r>
                                          <a:rPr lang="en-US" sz="2800" i="1"/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ru-RU" sz="2800" i="1"/>
                                  <m:t>2</m:t>
                                </m:r>
                              </m:sup>
                            </m:sSup>
                            <m:r>
                              <a:rPr lang="ru-RU" sz="2800" i="1"/>
                              <m:t>+⋯</m:t>
                            </m:r>
                            <m:sSup>
                              <m:sSupPr>
                                <m:ctrlPr>
                                  <a:rPr lang="ru-RU" sz="2800" i="1"/>
                                </m:ctrlPr>
                              </m:sSupPr>
                              <m:e>
                                <m:r>
                                  <a:rPr lang="ru-RU" sz="2800" i="1"/>
                                  <m:t>+</m:t>
                                </m:r>
                                <m:d>
                                  <m:dPr>
                                    <m:ctrlPr>
                                      <a:rPr lang="ru-RU" sz="2800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800" i="1"/>
                                        </m:ctrlPr>
                                      </m:sSubPr>
                                      <m:e>
                                        <m:r>
                                          <a:rPr lang="ru-RU" sz="2800" i="1"/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ru-RU" sz="2800" i="1"/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ru-RU" sz="2800" i="1"/>
                                      <m:t>−</m:t>
                                    </m:r>
                                    <m:d>
                                      <m:dPr>
                                        <m:begChr m:val="〈"/>
                                        <m:endChr m:val="〉"/>
                                        <m:ctrlPr>
                                          <a:rPr lang="ru-RU" sz="2800" i="1"/>
                                        </m:ctrlPr>
                                      </m:dPr>
                                      <m:e>
                                        <m:r>
                                          <a:rPr lang="en-US" sz="2800" i="1"/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ru-RU" sz="2800" i="1"/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2800" i="1"/>
                              <m:t>𝑁</m:t>
                            </m:r>
                            <m:r>
                              <a:rPr lang="ru-RU" sz="2800" i="1"/>
                              <m:t>∙</m:t>
                            </m:r>
                            <m:d>
                              <m:dPr>
                                <m:ctrlPr>
                                  <a:rPr lang="ru-RU" sz="2800" i="1"/>
                                </m:ctrlPr>
                              </m:dPr>
                              <m:e>
                                <m:r>
                                  <a:rPr lang="ru-RU" sz="2800" i="1"/>
                                  <m:t>𝑁</m:t>
                                </m:r>
                                <m:r>
                                  <a:rPr lang="ru-RU" sz="2800" i="1"/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95498"/>
                <a:ext cx="12192000" cy="3554499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544" r="-1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7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2960"/>
            <a:ext cx="111053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ПРИБОРНАЯ ПОГРЕШНОСТЬ – </a:t>
            </a:r>
          </a:p>
          <a:p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ТОЖЕ СЛУЧАЙНАЯ!</a:t>
            </a:r>
            <a:endParaRPr lang="ru-RU" sz="3400" b="1" dirty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995498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Приборная </a:t>
            </a:r>
            <a:r>
              <a:rPr lang="ru-RU" sz="2800" dirty="0"/>
              <a:t>погрешность, по сути, также имеет случайный характер. Ведь она указывает диапазон "смещений нуля", в котором может находиться "смещение нуля" конкретного прибора. Т.е. изготовитель прибора реализует изделия с указанной неточностью в данном диапазоне, а уж какой именно прибор вам достанется – воля случая. Поэтому приборную погрешность можно рассматривать как величину, соразмерную со среднеквадратическим отклонением в распределении "смещений нуля" приборов данного типа.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47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51019"/>
            <a:ext cx="80838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ПОГРЕШНОСТЬ ПРЯМОГО </a:t>
            </a:r>
          </a:p>
          <a:p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ИЗМЕРЕНИЯ </a:t>
            </a: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55575" y="1289792"/>
                <a:ext cx="12192000" cy="5358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/>
                  <a:t>Полное </a:t>
                </a:r>
                <a:r>
                  <a:rPr lang="ru-RU" sz="2800" dirty="0"/>
                  <a:t>отклонение среднего значения от истинного </a:t>
                </a:r>
                <a:endParaRPr lang="ru-RU" sz="2800" dirty="0" smtClean="0"/>
              </a:p>
              <a:p>
                <a:r>
                  <a:rPr lang="ru-RU" sz="2800" dirty="0" smtClean="0"/>
                  <a:t>определяется </a:t>
                </a:r>
                <a:r>
                  <a:rPr lang="ru-RU" sz="2800" dirty="0"/>
                  <a:t>суммой случайных величин. Эти величины характеризуются распределениями со среднеквадратичными отклонениями, которые можно оценить как </a:t>
                </a:r>
                <a14:m>
                  <m:oMath xmlns:m="http://schemas.openxmlformats.org/officeDocument/2006/math">
                    <m:r>
                      <a:rPr lang="ru-RU" sz="2800" i="1"/>
                      <m:t>∆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en-US" sz="2800" i="1"/>
                          <m:t>𝑎</m:t>
                        </m:r>
                      </m:e>
                      <m:sub>
                        <m:r>
                          <a:rPr lang="ru-RU" sz="2800" i="1"/>
                          <m:t>пр</m:t>
                        </m:r>
                      </m:sub>
                    </m:sSub>
                  </m:oMath>
                </a14:m>
                <a:r>
                  <a:rPr lang="ru-RU" sz="2800" dirty="0"/>
                  <a:t> и </a:t>
                </a:r>
                <a14:m>
                  <m:oMath xmlns:m="http://schemas.openxmlformats.org/officeDocument/2006/math">
                    <m:r>
                      <a:rPr lang="ru-RU" sz="2800" i="1"/>
                      <m:t>∆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en-US" sz="2800" i="1"/>
                          <m:t>𝑎</m:t>
                        </m:r>
                      </m:e>
                      <m:sub>
                        <m:r>
                          <a:rPr lang="ru-RU" sz="2800" i="1"/>
                          <m:t>сл</m:t>
                        </m:r>
                      </m:sub>
                    </m:sSub>
                  </m:oMath>
                </a14:m>
                <a:r>
                  <a:rPr lang="ru-RU" sz="2800" dirty="0"/>
                  <a:t>. </a:t>
                </a:r>
                <a:r>
                  <a:rPr lang="ru-RU" sz="2800" dirty="0" smtClean="0"/>
                  <a:t>Квадрат </a:t>
                </a:r>
                <a:r>
                  <a:rPr lang="ru-RU" sz="2800" dirty="0"/>
                  <a:t>среднеквадратического отклонения суммы случайных </a:t>
                </a:r>
                <a:r>
                  <a:rPr lang="ru-RU" sz="2800" dirty="0" smtClean="0"/>
                  <a:t>независимых величин </a:t>
                </a:r>
                <a:r>
                  <a:rPr lang="ru-RU" sz="2800" dirty="0"/>
                  <a:t>равен сумме квадратов их среднеквадратических </a:t>
                </a:r>
                <a:r>
                  <a:rPr lang="ru-RU" sz="2800" dirty="0" smtClean="0"/>
                  <a:t>отклонений </a:t>
                </a:r>
              </a:p>
              <a:p>
                <a:r>
                  <a:rPr lang="ru-RU" sz="2800" dirty="0"/>
                  <a:t>	</a:t>
                </a:r>
                <a:r>
                  <a:rPr lang="ru-RU" sz="2800" dirty="0" smtClean="0"/>
                  <a:t>				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/>
                        </m:ctrlPr>
                      </m:sSubSupPr>
                      <m:e>
                        <m:r>
                          <a:rPr lang="ru-RU" sz="2800" i="1"/>
                          <m:t>𝜎</m:t>
                        </m:r>
                      </m:e>
                      <m:sub>
                        <m:r>
                          <a:rPr lang="en-US" sz="2800" i="1"/>
                          <m:t>𝑎</m:t>
                        </m:r>
                        <m:r>
                          <a:rPr lang="ru-RU" sz="2800" i="1"/>
                          <m:t>+</m:t>
                        </m:r>
                        <m:r>
                          <a:rPr lang="en-US" sz="2800" i="1"/>
                          <m:t>𝑏</m:t>
                        </m:r>
                      </m:sub>
                      <m:sup>
                        <m:r>
                          <a:rPr lang="ru-RU" sz="2800" i="1"/>
                          <m:t>2</m:t>
                        </m:r>
                      </m:sup>
                    </m:sSubSup>
                    <m:r>
                      <a:rPr lang="ru-RU" sz="2800" i="1"/>
                      <m:t>=</m:t>
                    </m:r>
                    <m:sSubSup>
                      <m:sSubSupPr>
                        <m:ctrlPr>
                          <a:rPr lang="ru-RU" sz="2800" i="1"/>
                        </m:ctrlPr>
                      </m:sSubSupPr>
                      <m:e>
                        <m:r>
                          <a:rPr lang="ru-RU" sz="2800" i="1"/>
                          <m:t>𝜎</m:t>
                        </m:r>
                      </m:e>
                      <m:sub>
                        <m:r>
                          <a:rPr lang="ru-RU" sz="2800" i="1"/>
                          <m:t>𝑎</m:t>
                        </m:r>
                      </m:sub>
                      <m:sup>
                        <m:r>
                          <a:rPr lang="ru-RU" sz="2800" i="1"/>
                          <m:t>2</m:t>
                        </m:r>
                      </m:sup>
                    </m:sSubSup>
                    <m:r>
                      <a:rPr lang="ru-RU" sz="2800" i="1"/>
                      <m:t>+</m:t>
                    </m:r>
                    <m:sSubSup>
                      <m:sSubSupPr>
                        <m:ctrlPr>
                          <a:rPr lang="ru-RU" sz="2800" i="1"/>
                        </m:ctrlPr>
                      </m:sSubSupPr>
                      <m:e>
                        <m:r>
                          <a:rPr lang="ru-RU" sz="2800" i="1"/>
                          <m:t>𝜎</m:t>
                        </m:r>
                      </m:e>
                      <m:sub>
                        <m:r>
                          <a:rPr lang="ru-RU" sz="2800" i="1"/>
                          <m:t>𝑏</m:t>
                        </m:r>
                      </m:sub>
                      <m:sup>
                        <m:r>
                          <a:rPr lang="ru-RU" sz="2800" i="1"/>
                          <m:t>2</m:t>
                        </m:r>
                      </m:sup>
                    </m:sSubSup>
                  </m:oMath>
                </a14:m>
                <a:r>
                  <a:rPr lang="ru-RU" sz="2800" dirty="0" smtClean="0"/>
                  <a:t>.</a:t>
                </a:r>
              </a:p>
              <a:p>
                <a:r>
                  <a:rPr lang="ru-RU" sz="2800" dirty="0" smtClean="0"/>
                  <a:t> </a:t>
                </a:r>
                <a:r>
                  <a:rPr lang="ru-RU" sz="2800" dirty="0"/>
                  <a:t>Поэтому, если полную погрешность оценивать как среднеквадратическое отклонение суммы "приборного" и "случайного" смещений, то полная </a:t>
                </a:r>
                <a:r>
                  <a:rPr lang="ru-RU" sz="2800" dirty="0" smtClean="0"/>
                  <a:t>	погрешность </a:t>
                </a:r>
                <a:r>
                  <a:rPr lang="ru-RU" sz="2800" dirty="0"/>
                  <a:t>прямого измерения запишется так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/>
                        <m:t>∆</m:t>
                      </m:r>
                      <m:r>
                        <a:rPr lang="en-US" sz="2800" i="1"/>
                        <m:t>𝑎</m:t>
                      </m:r>
                      <m:r>
                        <a:rPr lang="en-US" sz="2800" i="1"/>
                        <m:t>=</m:t>
                      </m:r>
                      <m:rad>
                        <m:radPr>
                          <m:degHide m:val="on"/>
                          <m:ctrlPr>
                            <a:rPr lang="ru-RU" sz="2800" i="1"/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sz="2800" i="1"/>
                              </m:ctrlPr>
                            </m:sSubSupPr>
                            <m:e>
                              <m:r>
                                <a:rPr lang="ru-RU" sz="2800" i="1"/>
                                <m:t>∆</m:t>
                              </m:r>
                              <m:r>
                                <a:rPr lang="en-US" sz="2800" i="1"/>
                                <m:t>𝑎</m:t>
                              </m:r>
                            </m:e>
                            <m:sub>
                              <m:r>
                                <a:rPr lang="ru-RU" sz="2800" i="1"/>
                                <m:t>сл</m:t>
                              </m:r>
                            </m:sub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bSup>
                          <m:r>
                            <a:rPr lang="ru-RU" sz="2800" i="1"/>
                            <m:t>+</m:t>
                          </m:r>
                          <m:sSubSup>
                            <m:sSubSupPr>
                              <m:ctrlPr>
                                <a:rPr lang="ru-RU" sz="2800" i="1"/>
                              </m:ctrlPr>
                            </m:sSubSupPr>
                            <m:e>
                              <m:r>
                                <a:rPr lang="ru-RU" sz="2800" i="1"/>
                                <m:t>∆</m:t>
                              </m:r>
                              <m:r>
                                <a:rPr lang="en-US" sz="2800" i="1"/>
                                <m:t>𝑎</m:t>
                              </m:r>
                            </m:e>
                            <m:sub>
                              <m:r>
                                <a:rPr lang="ru-RU" sz="2800" i="1"/>
                                <m:t>пр</m:t>
                              </m:r>
                            </m:sub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1289792"/>
                <a:ext cx="12192000" cy="5358070"/>
              </a:xfrm>
              <a:prstGeom prst="rect">
                <a:avLst/>
              </a:prstGeom>
              <a:blipFill rotWithShape="1">
                <a:blip r:embed="rId3"/>
                <a:stretch>
                  <a:fillRect l="-1050" t="-1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6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51019"/>
            <a:ext cx="80838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СКОЛЬКО ОПЫТОВ НУЖНО?</a:t>
            </a: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-109469" y="738014"/>
                <a:ext cx="12192000" cy="5852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</a:rPr>
                        <m:t>∆</m:t>
                      </m:r>
                      <m:r>
                        <a:rPr lang="en-US" sz="2800" i="1">
                          <a:latin typeface="Cambria Math"/>
                        </a:rPr>
                        <m:t>𝑎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/>
                                </a:rPr>
                                <m:t>сл</m:t>
                              </m:r>
                            </m:sub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2800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/>
                                </a:rPr>
                                <m:t>пр</m:t>
                              </m:r>
                            </m:sub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2800" dirty="0" smtClean="0"/>
              </a:p>
              <a:p>
                <a:r>
                  <a:rPr lang="ru-RU" sz="2800" dirty="0"/>
                  <a:t>Если одно из слагаемых под знаком радикала существенно (на полпорядка) меньше другого, то при оценке им можно пренебречь. </a:t>
                </a:r>
                <a:r>
                  <a:rPr lang="ru-RU" sz="2800" dirty="0" smtClean="0"/>
                  <a:t>Если</a:t>
                </a:r>
                <a:r>
                  <a:rPr lang="ru-RU" sz="2800" dirty="0"/>
                  <a:t>, проведя </a:t>
                </a:r>
                <a:r>
                  <a:rPr lang="en-US" sz="2800" i="1" dirty="0"/>
                  <a:t>N</a:t>
                </a:r>
                <a:r>
                  <a:rPr lang="ru-RU" sz="2800" dirty="0"/>
                  <a:t> (несколько) опытов, вы видите, что </a:t>
                </a:r>
                <a14:m>
                  <m:oMath xmlns:m="http://schemas.openxmlformats.org/officeDocument/2006/math">
                    <m:r>
                      <a:rPr lang="ru-RU" sz="2800" i="1"/>
                      <m:t>∆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en-US" sz="2800" i="1"/>
                          <m:t>𝑎</m:t>
                        </m:r>
                      </m:e>
                      <m:sub>
                        <m:r>
                          <a:rPr lang="ru-RU" sz="2800" i="1"/>
                          <m:t>сл</m:t>
                        </m:r>
                      </m:sub>
                    </m:sSub>
                    <m:r>
                      <a:rPr lang="ru-RU" sz="2800" i="1"/>
                      <m:t>≪∆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en-US" sz="2800" i="1"/>
                          <m:t>𝑎</m:t>
                        </m:r>
                      </m:e>
                      <m:sub>
                        <m:r>
                          <a:rPr lang="ru-RU" sz="2800" i="1"/>
                          <m:t>пр</m:t>
                        </m:r>
                      </m:sub>
                    </m:sSub>
                  </m:oMath>
                </a14:m>
                <a:r>
                  <a:rPr lang="ru-RU" sz="2800" dirty="0"/>
                  <a:t>, </a:t>
                </a:r>
                <a:r>
                  <a:rPr lang="ru-RU" sz="2800" dirty="0" smtClean="0"/>
                  <a:t>то не </a:t>
                </a:r>
                <a:r>
                  <a:rPr lang="ru-RU" sz="2800" dirty="0"/>
                  <a:t>имеет смысла увеличивать число опытов, теряя время попусту. Если это не так, то вы можете оценить количество опытов </a:t>
                </a:r>
                <a:r>
                  <a:rPr lang="en-US" sz="2800" i="1" dirty="0"/>
                  <a:t>N</a:t>
                </a:r>
                <a:r>
                  <a:rPr lang="ru-RU" sz="2800" dirty="0"/>
                  <a:t>*, которое нужно провести, чтобы приборная погрешность была сравнима со случайной.</a:t>
                </a:r>
              </a:p>
              <a:p>
                <a:r>
                  <a:rPr lang="ru-RU" sz="2800" dirty="0"/>
                  <a:t>Будем считать, что </a:t>
                </a:r>
                <a14:m>
                  <m:oMath xmlns:m="http://schemas.openxmlformats.org/officeDocument/2006/math">
                    <m:r>
                      <a:rPr lang="ru-RU" sz="2800" i="1"/>
                      <m:t>∆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2800" i="1"/>
                            </m:ctrlPr>
                          </m:accPr>
                          <m:e>
                            <m:r>
                              <a:rPr lang="en-US" sz="2800" i="1"/>
                              <m:t>𝑎</m:t>
                            </m:r>
                          </m:e>
                        </m:acc>
                      </m:e>
                      <m:sub>
                        <m:r>
                          <a:rPr lang="ru-RU" sz="2800" i="1"/>
                          <m:t>сл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ru-RU" sz="2800" dirty="0"/>
                  <a:t>– погрешность отдельного измерения не сильно меняется от опыта к опыту. Тогда</a:t>
                </a:r>
              </a:p>
              <a:p>
                <a:r>
                  <a:rPr lang="ru-RU" sz="2800" dirty="0" smtClean="0"/>
                  <a:t>				</a:t>
                </a:r>
                <a14:m>
                  <m:oMath xmlns:m="http://schemas.openxmlformats.org/officeDocument/2006/math">
                    <m:r>
                      <a:rPr lang="ru-RU" sz="3000" i="1"/>
                      <m:t>∆</m:t>
                    </m:r>
                    <m:sSub>
                      <m:sSubPr>
                        <m:ctrlPr>
                          <a:rPr lang="ru-RU" sz="3000" i="1"/>
                        </m:ctrlPr>
                      </m:sSubPr>
                      <m:e>
                        <m:r>
                          <a:rPr lang="en-US" sz="3000" i="1"/>
                          <m:t>𝑎</m:t>
                        </m:r>
                      </m:e>
                      <m:sub>
                        <m:r>
                          <a:rPr lang="ru-RU" sz="3000" i="1"/>
                          <m:t>сл</m:t>
                        </m:r>
                      </m:sub>
                    </m:sSub>
                    <m:r>
                      <a:rPr lang="en-US" sz="3000" i="1"/>
                      <m:t>=</m:t>
                    </m:r>
                    <m:f>
                      <m:fPr>
                        <m:ctrlPr>
                          <a:rPr lang="ru-RU" sz="3000" i="1"/>
                        </m:ctrlPr>
                      </m:fPr>
                      <m:num>
                        <m:r>
                          <a:rPr lang="ru-RU" sz="3000" i="1"/>
                          <m:t>∆</m:t>
                        </m:r>
                        <m:sSub>
                          <m:sSubPr>
                            <m:ctrlPr>
                              <a:rPr lang="ru-RU" sz="3000" i="1"/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ru-RU" sz="3000" i="1"/>
                                </m:ctrlPr>
                              </m:accPr>
                              <m:e>
                                <m:r>
                                  <a:rPr lang="en-US" sz="3000" i="1"/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ru-RU" sz="3000" i="1"/>
                              <m:t>сл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ru-RU" sz="3000" i="1"/>
                            </m:ctrlPr>
                          </m:radPr>
                          <m:deg/>
                          <m:e>
                            <m:r>
                              <a:rPr lang="en-US" sz="3000" i="1"/>
                              <m:t>𝑁</m:t>
                            </m:r>
                            <m:r>
                              <a:rPr lang="en-US" sz="3000" i="1"/>
                              <m:t>−1</m:t>
                            </m:r>
                          </m:e>
                        </m:rad>
                      </m:den>
                    </m:f>
                    <m:r>
                      <a:rPr lang="en-US" sz="3000" i="1"/>
                      <m:t>~</m:t>
                    </m:r>
                    <m:f>
                      <m:fPr>
                        <m:ctrlPr>
                          <a:rPr lang="ru-RU" sz="3000" i="1"/>
                        </m:ctrlPr>
                      </m:fPr>
                      <m:num>
                        <m:r>
                          <a:rPr lang="en-US" sz="3000" i="1"/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3000" i="1"/>
                            </m:ctrlPr>
                          </m:radPr>
                          <m:deg/>
                          <m:e>
                            <m:r>
                              <a:rPr lang="en-US" sz="3000" i="1"/>
                              <m:t>𝑁</m:t>
                            </m:r>
                            <m:r>
                              <a:rPr lang="en-US" sz="3000" i="1"/>
                              <m:t>−1</m:t>
                            </m:r>
                          </m:e>
                        </m:rad>
                      </m:den>
                    </m:f>
                    <m:r>
                      <a:rPr lang="en-US" sz="3000" i="1"/>
                      <m:t>    →   </m:t>
                    </m:r>
                    <m:f>
                      <m:fPr>
                        <m:ctrlPr>
                          <a:rPr lang="ru-RU" sz="3000" i="1"/>
                        </m:ctrlPr>
                      </m:fPr>
                      <m:num>
                        <m:r>
                          <a:rPr lang="ru-RU" sz="3000" i="1"/>
                          <m:t>∆</m:t>
                        </m:r>
                        <m:sSub>
                          <m:sSubPr>
                            <m:ctrlPr>
                              <a:rPr lang="ru-RU" sz="3000" i="1"/>
                            </m:ctrlPr>
                          </m:sSubPr>
                          <m:e>
                            <m:r>
                              <a:rPr lang="en-US" sz="3000" i="1"/>
                              <m:t>𝑎</m:t>
                            </m:r>
                          </m:e>
                          <m:sub>
                            <m:r>
                              <a:rPr lang="ru-RU" sz="3000" i="1"/>
                              <m:t>сл</m:t>
                            </m:r>
                          </m:sub>
                        </m:sSub>
                      </m:num>
                      <m:den>
                        <m:r>
                          <a:rPr lang="ru-RU" sz="3000" i="1"/>
                          <m:t>∆</m:t>
                        </m:r>
                        <m:sSub>
                          <m:sSubPr>
                            <m:ctrlPr>
                              <a:rPr lang="ru-RU" sz="3000" i="1"/>
                            </m:ctrlPr>
                          </m:sSubPr>
                          <m:e>
                            <m:r>
                              <a:rPr lang="en-US" sz="3000" i="1"/>
                              <m:t>𝑎</m:t>
                            </m:r>
                          </m:e>
                          <m:sub>
                            <m:r>
                              <a:rPr lang="ru-RU" sz="3000" i="1"/>
                              <m:t>пр</m:t>
                            </m:r>
                          </m:sub>
                        </m:sSub>
                      </m:den>
                    </m:f>
                    <m:r>
                      <a:rPr lang="en-US" sz="3000" i="1"/>
                      <m:t>=</m:t>
                    </m:r>
                    <m:rad>
                      <m:radPr>
                        <m:degHide m:val="on"/>
                        <m:ctrlPr>
                          <a:rPr lang="ru-RU" sz="3000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3000" i="1"/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3000" i="1"/>
                                </m:ctrlPr>
                              </m:sSupPr>
                              <m:e>
                                <m:r>
                                  <a:rPr lang="en-US" sz="3000" i="1"/>
                                  <m:t>𝑁</m:t>
                                </m:r>
                              </m:e>
                              <m:sup>
                                <m:r>
                                  <a:rPr lang="en-US" sz="3000" i="1"/>
                                  <m:t>∗</m:t>
                                </m:r>
                              </m:sup>
                            </m:sSup>
                            <m:r>
                              <a:rPr lang="en-US" sz="3000" i="1"/>
                              <m:t>−1</m:t>
                            </m:r>
                          </m:num>
                          <m:den>
                            <m:r>
                              <a:rPr lang="en-US" sz="3000" i="1"/>
                              <m:t>𝑁</m:t>
                            </m:r>
                            <m:r>
                              <a:rPr lang="en-US" sz="3000" i="1"/>
                              <m:t>−1</m:t>
                            </m:r>
                          </m:den>
                        </m:f>
                      </m:e>
                    </m:rad>
                    <m:r>
                      <a:rPr lang="en-US" sz="3000" i="1"/>
                      <m:t>     </m:t>
                    </m:r>
                  </m:oMath>
                </a14:m>
                <a:endParaRPr lang="ru-RU" sz="3000" dirty="0"/>
              </a:p>
              <a:p>
                <a:endParaRPr lang="ru-RU" sz="28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469" y="738014"/>
                <a:ext cx="12192000" cy="5852756"/>
              </a:xfrm>
              <a:prstGeom prst="rect">
                <a:avLst/>
              </a:prstGeom>
              <a:blipFill rotWithShape="1">
                <a:blip r:embed="rId3"/>
                <a:stretch>
                  <a:fillRect l="-1000" r="-9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3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3182"/>
            <a:ext cx="101644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ПРИМЕР ОЦЕНКИ ПОГРЕШНОСТИ ПРЯМОГО ИЗМЕРЕНИЯ</a:t>
            </a: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02566" y="3271198"/>
                <a:ext cx="11903903" cy="3558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/>
                  <a:t>Если оценить погрешность электронного секундомера, как половину от самого младшего разряда на индикаторе </a:t>
                </a:r>
                <a14:m>
                  <m:oMath xmlns:m="http://schemas.openxmlformats.org/officeDocument/2006/math">
                    <m:r>
                      <a:rPr lang="ru-RU" sz="2800" i="1"/>
                      <m:t>∆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en-US" sz="2800" i="1"/>
                          <m:t>𝑡</m:t>
                        </m:r>
                      </m:e>
                      <m:sub>
                        <m:r>
                          <a:rPr lang="ru-RU" sz="2800" i="1"/>
                          <m:t>пр</m:t>
                        </m:r>
                      </m:sub>
                    </m:sSub>
                    <m:r>
                      <a:rPr lang="ru-RU" sz="2800" i="1"/>
                      <m:t>=0,005с</m:t>
                    </m:r>
                  </m:oMath>
                </a14:m>
                <a:r>
                  <a:rPr lang="ru-RU" sz="2800" dirty="0"/>
                  <a:t>, то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∆</m:t>
                          </m:r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en-US" sz="2800" i="1"/>
                                <m:t>𝑡</m:t>
                              </m:r>
                            </m:e>
                            <m:sub>
                              <m:r>
                                <a:rPr lang="ru-RU" sz="2800" i="1"/>
                                <m:t>сл</m:t>
                              </m:r>
                            </m:sub>
                          </m:sSub>
                        </m:num>
                        <m:den>
                          <m:r>
                            <a:rPr lang="ru-RU" sz="2800" i="1"/>
                            <m:t>∆</m:t>
                          </m:r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en-US" sz="2800" i="1"/>
                                <m:t>𝑡</m:t>
                              </m:r>
                            </m:e>
                            <m:sub>
                              <m:r>
                                <a:rPr lang="ru-RU" sz="2800" i="1"/>
                                <m:t>пр</m:t>
                              </m:r>
                            </m:sub>
                          </m:sSub>
                        </m:den>
                      </m:f>
                      <m:r>
                        <a:rPr lang="en-US" sz="2800" i="1"/>
                        <m:t>=</m:t>
                      </m:r>
                      <m:rad>
                        <m:radPr>
                          <m:degHide m:val="on"/>
                          <m:ctrlPr>
                            <a:rPr lang="ru-RU" sz="2800" i="1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800" i="1"/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800" i="1"/>
                                  </m:ctrlPr>
                                </m:sSupPr>
                                <m:e>
                                  <m:r>
                                    <a:rPr lang="en-US" sz="2800" i="1"/>
                                    <m:t>𝑁</m:t>
                                  </m:r>
                                </m:e>
                                <m:sup>
                                  <m:r>
                                    <a:rPr lang="en-US" sz="2800" i="1"/>
                                    <m:t>∗</m:t>
                                  </m:r>
                                </m:sup>
                              </m:sSup>
                              <m:r>
                                <a:rPr lang="en-US" sz="2800" i="1"/>
                                <m:t>−1</m:t>
                              </m:r>
                            </m:num>
                            <m:den>
                              <m:r>
                                <a:rPr lang="en-US" sz="2800" i="1"/>
                                <m:t>𝑁</m:t>
                              </m:r>
                              <m:r>
                                <a:rPr lang="en-US" sz="2800" i="1"/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en-US" sz="2800" i="1"/>
                        <m:t>   →  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/>
                            <m:t>0,026 </m:t>
                          </m:r>
                          <m:r>
                            <m:rPr>
                              <m:sty m:val="p"/>
                            </m:rPr>
                            <a:rPr lang="en-US" sz="2800"/>
                            <m:t>c</m:t>
                          </m:r>
                        </m:num>
                        <m:den>
                          <m:r>
                            <a:rPr lang="ru-RU" sz="2800" i="1"/>
                            <m:t>0,005 с</m:t>
                          </m:r>
                        </m:den>
                      </m:f>
                      <m:r>
                        <a:rPr lang="en-US" sz="2800" i="1"/>
                        <m:t>=</m:t>
                      </m:r>
                      <m:rad>
                        <m:radPr>
                          <m:degHide m:val="on"/>
                          <m:ctrlPr>
                            <a:rPr lang="ru-RU" sz="2800" i="1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800" i="1"/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800" i="1"/>
                                  </m:ctrlPr>
                                </m:sSupPr>
                                <m:e>
                                  <m:r>
                                    <a:rPr lang="en-US" sz="2800" i="1"/>
                                    <m:t>𝑁</m:t>
                                  </m:r>
                                </m:e>
                                <m:sup>
                                  <m:r>
                                    <a:rPr lang="en-US" sz="2800" i="1"/>
                                    <m:t>∗</m:t>
                                  </m:r>
                                </m:sup>
                              </m:sSup>
                              <m:r>
                                <a:rPr lang="en-US" sz="2800" i="1"/>
                                <m:t>−1</m:t>
                              </m:r>
                            </m:num>
                            <m:den>
                              <m:r>
                                <a:rPr lang="en-US" sz="2800" i="1"/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sz="2800" i="1"/>
                        <m:t>  →  </m:t>
                      </m:r>
                      <m:sSup>
                        <m:sSupPr>
                          <m:ctrlPr>
                            <a:rPr lang="ru-RU" sz="2800" i="1"/>
                          </m:ctrlPr>
                        </m:sSupPr>
                        <m:e>
                          <m:r>
                            <a:rPr lang="en-US" sz="2800" i="1"/>
                            <m:t>𝑁</m:t>
                          </m:r>
                        </m:e>
                        <m:sup>
                          <m:r>
                            <a:rPr lang="en-US" sz="2800" i="1"/>
                            <m:t>∗</m:t>
                          </m:r>
                        </m:sup>
                      </m:sSup>
                      <m:r>
                        <a:rPr lang="en-US" sz="2800" i="1"/>
                        <m:t>~50 </m:t>
                      </m:r>
                    </m:oMath>
                  </m:oMathPara>
                </a14:m>
                <a:endParaRPr lang="ru-RU" sz="2800" dirty="0"/>
              </a:p>
              <a:p>
                <a:r>
                  <a:rPr lang="ru-RU" sz="2800" dirty="0" smtClean="0"/>
                  <a:t>			Таким </a:t>
                </a:r>
                <a:r>
                  <a:rPr lang="ru-RU" sz="2800" dirty="0"/>
                  <a:t>образом, при серии измерений из 50 опытов </a:t>
                </a:r>
                <a:r>
                  <a:rPr lang="ru-RU" sz="2800" dirty="0" smtClean="0"/>
                  <a:t>				приборная </a:t>
                </a:r>
                <a:r>
                  <a:rPr lang="ru-RU" sz="2800" dirty="0"/>
                  <a:t>погрешность будет примерно равна </a:t>
                </a:r>
                <a:endParaRPr lang="ru-RU" sz="2800" dirty="0" smtClean="0"/>
              </a:p>
              <a:p>
                <a:r>
                  <a:rPr lang="ru-RU" sz="2800" dirty="0"/>
                  <a:t>	</a:t>
                </a:r>
                <a:r>
                  <a:rPr lang="ru-RU" sz="2800" dirty="0" smtClean="0"/>
                  <a:t>			случайной погрешности. </a:t>
                </a:r>
                <a:endParaRPr lang="ru-RU" sz="28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6" y="3271198"/>
                <a:ext cx="11903903" cy="3558475"/>
              </a:xfrm>
              <a:prstGeom prst="rect">
                <a:avLst/>
              </a:prstGeom>
              <a:blipFill rotWithShape="1">
                <a:blip r:embed="rId3"/>
                <a:stretch>
                  <a:fillRect l="-1075" t="-1544" b="-4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1955"/>
            <a:ext cx="12215080" cy="211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2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575" y="224921"/>
            <a:ext cx="8292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ИЗМЕРЕНИЕ ФИЗИЧЕСКОЙ ВЕЛИЧИНЫ </a:t>
            </a:r>
            <a:r>
              <a:rPr lang="ru-RU" sz="35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– ЭТО…</a:t>
            </a:r>
            <a:endParaRPr lang="ru-RU" sz="3500" b="1" dirty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1394472"/>
            <a:ext cx="11406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/>
              <a:t>…</a:t>
            </a:r>
            <a:r>
              <a:rPr lang="ru-RU" sz="2800" dirty="0"/>
              <a:t> </a:t>
            </a:r>
            <a:r>
              <a:rPr lang="ru-RU" sz="2800" dirty="0" smtClean="0"/>
              <a:t>процесс </a:t>
            </a:r>
            <a:r>
              <a:rPr lang="ru-RU" sz="2800" dirty="0"/>
              <a:t>сравнения проявления свойства, </a:t>
            </a:r>
            <a:r>
              <a:rPr lang="ru-RU" sz="2800" dirty="0" smtClean="0"/>
              <a:t>которое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характеризует данная величина у исследуемого тела, с проявлением этого свойства у эталона. Например, свойство протяжённости в пространстве, проявляемое карандашом, мы можем сравнить с проявлением  протяженности участка линейки между двумя метками.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1026" name="Picture 2" descr="https://pandia.ru/text/79/389/images/image007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37" y="3837849"/>
            <a:ext cx="60293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6017" y="0"/>
            <a:ext cx="10270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ПРЕДСТАВЛЕНИЕ РЕЗУЛЬТАТА </a:t>
            </a:r>
          </a:p>
          <a:p>
            <a:r>
              <a:rPr lang="ru-RU" sz="35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ПРЯМОГО ИЗМЕРЕНИЯ </a:t>
            </a:r>
            <a:r>
              <a:rPr lang="ru-RU" sz="26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(</a:t>
            </a:r>
            <a:r>
              <a:rPr lang="ru-RU" sz="2600" b="1" dirty="0" smtClean="0">
                <a:solidFill>
                  <a:srgbClr val="6C57AB"/>
                </a:solidFill>
              </a:rPr>
              <a:t>ГОСТ </a:t>
            </a:r>
            <a:r>
              <a:rPr lang="ru-RU" sz="2600" b="1" dirty="0">
                <a:solidFill>
                  <a:srgbClr val="6C57AB"/>
                </a:solidFill>
              </a:rPr>
              <a:t>Р </a:t>
            </a:r>
            <a:r>
              <a:rPr lang="ru-RU" sz="2600" b="1" dirty="0" smtClean="0">
                <a:solidFill>
                  <a:srgbClr val="6C57AB"/>
                </a:solidFill>
              </a:rPr>
              <a:t>8.736-2011</a:t>
            </a:r>
            <a:r>
              <a:rPr lang="ru-RU" sz="26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0" y="1018977"/>
                <a:ext cx="11903903" cy="612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/>
                  <a:t>Погрешность – оценочная величина, и оставлять много </a:t>
                </a:r>
                <a:endParaRPr lang="ru-RU" sz="2800" dirty="0" smtClean="0"/>
              </a:p>
              <a:p>
                <a:r>
                  <a:rPr lang="ru-RU" sz="2800" dirty="0" smtClean="0"/>
                  <a:t>значащих </a:t>
                </a:r>
                <a:r>
                  <a:rPr lang="ru-RU" sz="2800" dirty="0"/>
                  <a:t>(ненулевых) цифр в записи неграмотно. Ведь </a:t>
                </a:r>
                <a:endParaRPr lang="ru-RU" sz="2800" dirty="0" smtClean="0"/>
              </a:p>
              <a:p>
                <a:r>
                  <a:rPr lang="ru-RU" sz="2800" dirty="0" smtClean="0"/>
                  <a:t>если </a:t>
                </a:r>
                <a:r>
                  <a:rPr lang="ru-RU" sz="2800" dirty="0"/>
                  <a:t>мы определили не совсем точно цифры  старшего разряда, то как мы можем говорить о какой-либо приемлемой точности определения цифр младшего (в 10 раз меньшего) разряда? </a:t>
                </a:r>
                <a:r>
                  <a:rPr lang="ru-RU" sz="2800" dirty="0" smtClean="0"/>
                  <a:t>Погрешность </a:t>
                </a:r>
                <a:r>
                  <a:rPr lang="ru-RU" sz="2800" dirty="0"/>
                  <a:t>округляется до одной значащей цифры. Кроме случаев, если в точной записи погрешности в старшем ненулевом разряде были записаны "1" или "2", то округляют до двух значащих </a:t>
                </a:r>
                <a:r>
                  <a:rPr lang="ru-RU" sz="2800" dirty="0" smtClean="0"/>
                  <a:t>цифр. Среднее </a:t>
                </a:r>
                <a:r>
                  <a:rPr lang="ru-RU" sz="2800" dirty="0"/>
                  <a:t>значение округляют до того числа разрядов, до которого округлили </a:t>
                </a:r>
                <a:r>
                  <a:rPr lang="ru-RU" sz="2800" dirty="0" smtClean="0"/>
                  <a:t>погрешность. В </a:t>
                </a:r>
                <a:r>
                  <a:rPr lang="ru-RU" sz="2800" dirty="0"/>
                  <a:t>нашем примере с измерением времени по трём опытам случайная погрешность значительно превышает </a:t>
                </a:r>
                <a:r>
                  <a:rPr lang="ru-RU" sz="2800" dirty="0" smtClean="0"/>
                  <a:t>	приборную</a:t>
                </a:r>
                <a:r>
                  <a:rPr lang="ru-RU" sz="2800" dirty="0"/>
                  <a:t>, поэтому </a:t>
                </a:r>
                <a14:m>
                  <m:oMath xmlns:m="http://schemas.openxmlformats.org/officeDocument/2006/math">
                    <m:r>
                      <a:rPr lang="ru-RU" sz="2800" i="1"/>
                      <m:t>∆</m:t>
                    </m:r>
                    <m:r>
                      <a:rPr lang="en-US" sz="2800" i="1"/>
                      <m:t>𝑡</m:t>
                    </m:r>
                    <m:r>
                      <a:rPr lang="ru-RU" sz="2800" i="1"/>
                      <m:t>≈∆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𝑡</m:t>
                        </m:r>
                      </m:e>
                      <m:sub>
                        <m:r>
                          <a:rPr lang="ru-RU" sz="2800" i="1"/>
                          <m:t>сл</m:t>
                        </m:r>
                      </m:sub>
                    </m:sSub>
                  </m:oMath>
                </a14:m>
                <a:r>
                  <a:rPr lang="ru-RU" sz="2800" dirty="0"/>
                  <a:t>, поэтому результат измерения  может </a:t>
                </a:r>
                <a:r>
                  <a:rPr lang="ru-RU" sz="2800" dirty="0" smtClean="0"/>
                  <a:t>			быть </a:t>
                </a:r>
                <a:r>
                  <a:rPr lang="ru-RU" sz="2800" dirty="0"/>
                  <a:t>записан так</a:t>
                </a:r>
              </a:p>
              <a:p>
                <a:r>
                  <a:rPr lang="ru-RU" sz="2800" dirty="0" smtClean="0"/>
                  <a:t>					</a:t>
                </a:r>
                <a14:m>
                  <m:oMath xmlns:m="http://schemas.openxmlformats.org/officeDocument/2006/math">
                    <m:r>
                      <a:rPr lang="ru-RU" sz="2800" i="1"/>
                      <m:t>𝑡</m:t>
                    </m:r>
                    <m:r>
                      <a:rPr lang="ru-RU" sz="2800" i="1"/>
                      <m:t>=12,363±0,026 </m:t>
                    </m:r>
                    <m:r>
                      <m:rPr>
                        <m:sty m:val="p"/>
                      </m:rPr>
                      <a:rPr lang="ru-RU" sz="2800"/>
                      <m:t>c</m:t>
                    </m:r>
                  </m:oMath>
                </a14:m>
                <a:endParaRPr lang="ru-RU" sz="2800" dirty="0"/>
              </a:p>
              <a:p>
                <a:r>
                  <a:rPr lang="ru-RU" sz="2800" dirty="0" smtClean="0"/>
                  <a:t>. </a:t>
                </a:r>
                <a:endParaRPr lang="ru-RU" sz="28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8977"/>
                <a:ext cx="11903903" cy="6124754"/>
              </a:xfrm>
              <a:prstGeom prst="rect">
                <a:avLst/>
              </a:prstGeom>
              <a:blipFill rotWithShape="1">
                <a:blip r:embed="rId3"/>
                <a:stretch>
                  <a:fillRect l="-1024" t="-896" b="-18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1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6018" y="160338"/>
            <a:ext cx="87596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КОСВЕННЫЕ ИЗМЕРЕНИЯ</a:t>
            </a:r>
            <a:endParaRPr lang="ru-RU" sz="2600" b="1" dirty="0" smtClean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-106018" y="1005725"/>
                <a:ext cx="11903903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/>
                  <a:t>Пусть мы определяем некоторую физическую величину </a:t>
                </a:r>
                <a:r>
                  <a:rPr lang="en-US" sz="2800" i="1" dirty="0" smtClean="0"/>
                  <a:t>z</a:t>
                </a:r>
                <a:endParaRPr lang="ru-RU" sz="2800" i="1" dirty="0" smtClean="0"/>
              </a:p>
              <a:p>
                <a:r>
                  <a:rPr lang="ru-RU" sz="2800" dirty="0" smtClean="0"/>
                  <a:t>через </a:t>
                </a:r>
                <a:r>
                  <a:rPr lang="ru-RU" sz="2800" dirty="0"/>
                  <a:t>физические величины </a:t>
                </a:r>
                <a:r>
                  <a:rPr lang="en-US" sz="2800" i="1" dirty="0"/>
                  <a:t>a</a:t>
                </a:r>
                <a:r>
                  <a:rPr lang="ru-RU" sz="2800" dirty="0"/>
                  <a:t>, </a:t>
                </a:r>
                <a:r>
                  <a:rPr lang="en-US" sz="2800" i="1" dirty="0"/>
                  <a:t>b</a:t>
                </a:r>
                <a:r>
                  <a:rPr lang="ru-RU" sz="2800" dirty="0"/>
                  <a:t>, </a:t>
                </a:r>
                <a:r>
                  <a:rPr lang="en-US" sz="2800" i="1" dirty="0"/>
                  <a:t>c</a:t>
                </a:r>
                <a:r>
                  <a:rPr lang="ru-RU" sz="2800" dirty="0"/>
                  <a:t>, ... с помощью </a:t>
                </a:r>
                <a:r>
                  <a:rPr lang="ru-RU" sz="2800" dirty="0" smtClean="0"/>
                  <a:t>формулу</a:t>
                </a:r>
                <a:endParaRPr lang="ru-RU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/>
                        <m:t>𝑧</m:t>
                      </m:r>
                      <m:r>
                        <a:rPr lang="ru-RU" sz="2800" i="1"/>
                        <m:t>=</m:t>
                      </m:r>
                      <m:r>
                        <a:rPr lang="ru-RU" sz="2800" i="1"/>
                        <m:t>𝑓</m:t>
                      </m:r>
                      <m:d>
                        <m:dPr>
                          <m:ctrlPr>
                            <a:rPr lang="ru-RU" sz="2800" i="1"/>
                          </m:ctrlPr>
                        </m:dPr>
                        <m:e>
                          <m:r>
                            <a:rPr lang="ru-RU" sz="2800" i="1"/>
                            <m:t>𝑎</m:t>
                          </m:r>
                          <m:r>
                            <a:rPr lang="ru-RU" sz="2800" i="1"/>
                            <m:t>,</m:t>
                          </m:r>
                          <m:r>
                            <a:rPr lang="ru-RU" sz="2800" i="1"/>
                            <m:t>𝑏</m:t>
                          </m:r>
                          <m:r>
                            <a:rPr lang="ru-RU" sz="2800" i="1"/>
                            <m:t>,</m:t>
                          </m:r>
                          <m:r>
                            <a:rPr lang="ru-RU" sz="2800" i="1"/>
                            <m:t>𝑐</m:t>
                          </m:r>
                          <m:r>
                            <a:rPr lang="ru-RU" sz="2800" i="1"/>
                            <m:t>,⋯</m:t>
                          </m:r>
                        </m:e>
                      </m:d>
                    </m:oMath>
                  </m:oMathPara>
                </a14:m>
                <a:endParaRPr lang="ru-RU" sz="2800" dirty="0"/>
              </a:p>
              <a:p>
                <a:r>
                  <a:rPr lang="ru-RU" sz="2800" dirty="0"/>
                  <a:t>Подставив средние значения аргументов, получим оценку истинного значения искомой величины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ru-RU" sz="2800" i="1"/>
                          </m:ctrlPr>
                        </m:dPr>
                        <m:e>
                          <m:r>
                            <a:rPr lang="ru-RU" sz="2800" i="1"/>
                            <m:t>𝑧</m:t>
                          </m:r>
                        </m:e>
                      </m:d>
                      <m:r>
                        <a:rPr lang="ru-RU" sz="2800" i="1"/>
                        <m:t>=</m:t>
                      </m:r>
                      <m:r>
                        <a:rPr lang="ru-RU" sz="2800" i="1"/>
                        <m:t>𝑓</m:t>
                      </m:r>
                      <m:d>
                        <m:dPr>
                          <m:ctrlPr>
                            <a:rPr lang="ru-RU" sz="2800" i="1"/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ru-RU" sz="2800" i="1"/>
                              </m:ctrlPr>
                            </m:dPr>
                            <m:e>
                              <m:r>
                                <a:rPr lang="ru-RU" sz="2800" i="1"/>
                                <m:t>𝑎</m:t>
                              </m:r>
                            </m:e>
                          </m:d>
                          <m:r>
                            <a:rPr lang="ru-RU" sz="2800" i="1"/>
                            <m:t>,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ru-RU" sz="2800" i="1"/>
                              </m:ctrlPr>
                            </m:dPr>
                            <m:e>
                              <m:r>
                                <a:rPr lang="ru-RU" sz="2800" i="1"/>
                                <m:t>𝑏</m:t>
                              </m:r>
                            </m:e>
                          </m:d>
                          <m:r>
                            <a:rPr lang="ru-RU" sz="2800" i="1"/>
                            <m:t>,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ru-RU" sz="2800" i="1"/>
                              </m:ctrlPr>
                            </m:dPr>
                            <m:e>
                              <m:r>
                                <a:rPr lang="ru-RU" sz="2800" i="1"/>
                                <m:t>𝑐</m:t>
                              </m:r>
                            </m:e>
                          </m:d>
                          <m:r>
                            <a:rPr lang="ru-RU" sz="2800" i="1"/>
                            <m:t>,⋯</m:t>
                          </m:r>
                        </m:e>
                      </m:d>
                    </m:oMath>
                  </m:oMathPara>
                </a14:m>
                <a:endParaRPr lang="ru-RU" sz="2800" dirty="0"/>
              </a:p>
              <a:p>
                <a:r>
                  <a:rPr lang="ru-RU" sz="2800" dirty="0"/>
                  <a:t>Угловые скобки вокруг </a:t>
                </a:r>
                <a:r>
                  <a:rPr lang="en-US" sz="2800" i="1" dirty="0"/>
                  <a:t>z</a:t>
                </a:r>
                <a:r>
                  <a:rPr lang="ru-RU" sz="2800" dirty="0"/>
                  <a:t> обозначают в данном случае не среднее значение, а показывают, что эта величина, по аналогии со средним значением при прямом измерении, также является оценкой истинного значения </a:t>
                </a:r>
                <a:r>
                  <a:rPr lang="en-US" sz="2800" i="1" dirty="0"/>
                  <a:t>z</a:t>
                </a:r>
                <a:r>
                  <a:rPr lang="ru-RU" sz="2800" dirty="0"/>
                  <a:t>. </a:t>
                </a:r>
              </a:p>
              <a:p>
                <a:endParaRPr lang="ru-RU" sz="2800" dirty="0"/>
              </a:p>
              <a:p>
                <a:r>
                  <a:rPr lang="ru-RU" sz="2800" dirty="0" smtClean="0"/>
                  <a:t>. </a:t>
                </a:r>
                <a:endParaRPr lang="ru-RU" sz="28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018" y="1005725"/>
                <a:ext cx="11903903" cy="4832092"/>
              </a:xfrm>
              <a:prstGeom prst="rect">
                <a:avLst/>
              </a:prstGeom>
              <a:blipFill rotWithShape="1">
                <a:blip r:embed="rId3"/>
                <a:stretch>
                  <a:fillRect l="-1076" t="-1135" b="-26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7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5575" y="131989"/>
                <a:ext cx="87596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6C57AB"/>
                    </a:solidFill>
                    <a:latin typeface="Verdana" pitchFamily="34" charset="0"/>
                  </a:rPr>
                  <a:t>ВЛИЯНИЕ НА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3600" b="1">
                            <a:solidFill>
                              <a:srgbClr val="6C57AB"/>
                            </a:solidFill>
                          </a:rPr>
                        </m:ctrlPr>
                      </m:dPr>
                      <m:e>
                        <m:r>
                          <a:rPr lang="ru-RU" sz="3600" b="1" i="1" baseline="0">
                            <a:solidFill>
                              <a:srgbClr val="6C57AB"/>
                            </a:solidFill>
                          </a:rPr>
                          <m:t>𝒛</m:t>
                        </m:r>
                      </m:e>
                    </m:d>
                  </m:oMath>
                </a14:m>
                <a:r>
                  <a:rPr lang="ru-RU" sz="3600" b="1" dirty="0">
                    <a:solidFill>
                      <a:srgbClr val="6C57AB"/>
                    </a:solidFill>
                    <a:latin typeface="Verdana" pitchFamily="34" charset="0"/>
                  </a:rPr>
                  <a:t> </a:t>
                </a:r>
                <a:r>
                  <a:rPr lang="ru-RU" sz="3600" b="1" dirty="0" smtClean="0">
                    <a:solidFill>
                      <a:srgbClr val="6C57AB"/>
                    </a:solidFill>
                    <a:latin typeface="Verdana" pitchFamily="34" charset="0"/>
                  </a:rPr>
                  <a:t>ОТКЛОНЕНИЙ КАЖДОГО ИЗ </a:t>
                </a:r>
                <a:r>
                  <a:rPr lang="en-US" sz="3600" b="1" i="1" dirty="0">
                    <a:solidFill>
                      <a:srgbClr val="6C57AB"/>
                    </a:solidFill>
                    <a:latin typeface="Verdana" pitchFamily="34" charset="0"/>
                  </a:rPr>
                  <a:t>a</a:t>
                </a:r>
                <a:r>
                  <a:rPr lang="ru-RU" sz="3600" b="1" dirty="0">
                    <a:solidFill>
                      <a:srgbClr val="6C57AB"/>
                    </a:solidFill>
                    <a:latin typeface="Verdana" pitchFamily="34" charset="0"/>
                  </a:rPr>
                  <a:t>, </a:t>
                </a:r>
                <a:r>
                  <a:rPr lang="en-US" sz="3600" b="1" i="1" dirty="0">
                    <a:solidFill>
                      <a:srgbClr val="6C57AB"/>
                    </a:solidFill>
                    <a:latin typeface="Verdana" pitchFamily="34" charset="0"/>
                  </a:rPr>
                  <a:t>b</a:t>
                </a:r>
                <a:r>
                  <a:rPr lang="ru-RU" sz="3600" b="1" dirty="0">
                    <a:solidFill>
                      <a:srgbClr val="6C57AB"/>
                    </a:solidFill>
                    <a:latin typeface="Verdana" pitchFamily="34" charset="0"/>
                  </a:rPr>
                  <a:t>, </a:t>
                </a:r>
                <a:r>
                  <a:rPr lang="en-US" sz="3600" b="1" i="1" dirty="0">
                    <a:solidFill>
                      <a:srgbClr val="6C57AB"/>
                    </a:solidFill>
                    <a:latin typeface="Verdana" pitchFamily="34" charset="0"/>
                  </a:rPr>
                  <a:t>c</a:t>
                </a:r>
                <a:r>
                  <a:rPr lang="ru-RU" sz="3600" b="1" dirty="0">
                    <a:solidFill>
                      <a:srgbClr val="6C57AB"/>
                    </a:solidFill>
                    <a:latin typeface="Verdana" pitchFamily="34" charset="0"/>
                  </a:rPr>
                  <a:t>, ...</a:t>
                </a:r>
                <a:r>
                  <a:rPr lang="ru-RU" sz="3600" dirty="0">
                    <a:solidFill>
                      <a:srgbClr val="6C57AB"/>
                    </a:solidFill>
                  </a:rPr>
                  <a:t> </a:t>
                </a:r>
                <a:endParaRPr lang="ru-RU" sz="2600" b="1" dirty="0" smtClean="0">
                  <a:solidFill>
                    <a:srgbClr val="6C57AB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131989"/>
                <a:ext cx="8759687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159" t="-7614" b="-167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" y="1357510"/>
                <a:ext cx="1296062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700" dirty="0" smtClean="0"/>
                  <a:t>Пусть вначале изменяется только аргумент </a:t>
                </a:r>
                <a:r>
                  <a:rPr lang="en-US" sz="2700" i="1" dirty="0"/>
                  <a:t>a</a:t>
                </a:r>
                <a:r>
                  <a:rPr lang="en-US" sz="2700" dirty="0"/>
                  <a:t> </a:t>
                </a:r>
                <a:r>
                  <a:rPr lang="ru-RU" sz="2700" dirty="0"/>
                  <a:t>в </a:t>
                </a:r>
                <a:r>
                  <a:rPr lang="ru-RU" sz="2700" dirty="0" smtClean="0"/>
                  <a:t>диапазоне</a:t>
                </a:r>
              </a:p>
              <a:p>
                <a:r>
                  <a:rPr lang="ru-RU" sz="2700" dirty="0" smtClean="0"/>
                  <a:t>от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2700" i="1"/>
                        </m:ctrlPr>
                      </m:dPr>
                      <m:e>
                        <m:r>
                          <a:rPr lang="ru-RU" sz="2700" i="1"/>
                          <m:t>𝑎</m:t>
                        </m:r>
                      </m:e>
                    </m:d>
                    <m:r>
                      <a:rPr lang="ru-RU" sz="2700" i="1"/>
                      <m:t>−∆</m:t>
                    </m:r>
                    <m:r>
                      <a:rPr lang="ru-RU" sz="2700" i="1"/>
                      <m:t>𝑎</m:t>
                    </m:r>
                  </m:oMath>
                </a14:m>
                <a:r>
                  <a:rPr lang="ru-RU" sz="2700" dirty="0"/>
                  <a:t>  до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2700" i="1"/>
                        </m:ctrlPr>
                      </m:dPr>
                      <m:e>
                        <m:r>
                          <a:rPr lang="ru-RU" sz="2700" i="1"/>
                          <m:t>𝑎</m:t>
                        </m:r>
                      </m:e>
                    </m:d>
                    <m:r>
                      <a:rPr lang="ru-RU" sz="2700" i="1"/>
                      <m:t>+∆</m:t>
                    </m:r>
                    <m:r>
                      <a:rPr lang="ru-RU" sz="2700" i="1"/>
                      <m:t>𝑎</m:t>
                    </m:r>
                  </m:oMath>
                </a14:m>
                <a:r>
                  <a:rPr lang="ru-RU" sz="2700" dirty="0"/>
                  <a:t>, а остальные аргументы фиксированы</a:t>
                </a:r>
                <a:r>
                  <a:rPr lang="ru-RU" sz="2700" dirty="0" smtClean="0"/>
                  <a:t>:</a:t>
                </a:r>
                <a14:m>
                  <m:oMath xmlns:m="http://schemas.openxmlformats.org/officeDocument/2006/math">
                    <m:r>
                      <a:rPr lang="ru-RU" sz="2700" b="0" i="0" smtClean="0">
                        <a:latin typeface="Cambria Math"/>
                      </a:rPr>
                      <m:t> </m:t>
                    </m:r>
                    <m:r>
                      <a:rPr lang="en-US" sz="2700" i="1"/>
                      <m:t>𝑏</m:t>
                    </m:r>
                    <m:r>
                      <a:rPr lang="ru-RU" sz="2700" i="1"/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ru-RU" sz="2700" i="1"/>
                        </m:ctrlPr>
                      </m:dPr>
                      <m:e>
                        <m:r>
                          <a:rPr lang="ru-RU" sz="2700" i="1"/>
                          <m:t>𝑏</m:t>
                        </m:r>
                      </m:e>
                    </m:d>
                    <m:r>
                      <a:rPr lang="ru-RU" sz="2700" i="1"/>
                      <m:t>,  </m:t>
                    </m:r>
                    <m:r>
                      <a:rPr lang="ru-RU" sz="2700" i="1"/>
                      <m:t>𝑐</m:t>
                    </m:r>
                    <m:r>
                      <a:rPr lang="ru-RU" sz="2700" i="1"/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ru-RU" sz="2700" i="1"/>
                        </m:ctrlPr>
                      </m:dPr>
                      <m:e>
                        <m:r>
                          <a:rPr lang="ru-RU" sz="2700" i="1"/>
                          <m:t>𝑐</m:t>
                        </m:r>
                      </m:e>
                    </m:d>
                    <m:r>
                      <a:rPr lang="ru-RU" sz="2700" i="1"/>
                      <m:t>, ⋯</m:t>
                    </m:r>
                  </m:oMath>
                </a14:m>
                <a:r>
                  <a:rPr lang="ru-RU" sz="2700" dirty="0" smtClean="0"/>
                  <a:t> </a:t>
                </a: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357510"/>
                <a:ext cx="12960628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847" t="-5128" b="-12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1913" y="2298366"/>
            <a:ext cx="4134677" cy="263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" y="4931670"/>
                <a:ext cx="12546358" cy="1609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700" dirty="0" smtClean="0"/>
                  <a:t>при изменении </a:t>
                </a:r>
                <a:r>
                  <a:rPr lang="en-US" sz="2700" i="1" dirty="0"/>
                  <a:t>a</a:t>
                </a:r>
                <a:r>
                  <a:rPr lang="en-US" sz="2700" dirty="0"/>
                  <a:t> </a:t>
                </a:r>
                <a:r>
                  <a:rPr lang="ru-RU" sz="2700" dirty="0"/>
                  <a:t>изменения </a:t>
                </a:r>
                <a:r>
                  <a:rPr lang="en-US" sz="2700" i="1" dirty="0"/>
                  <a:t>z</a:t>
                </a:r>
                <a:r>
                  <a:rPr lang="ru-RU" sz="2700" dirty="0"/>
                  <a:t> могут происходить в диапазоне от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2700" i="1"/>
                        </m:ctrlPr>
                      </m:dPr>
                      <m:e>
                        <m:r>
                          <a:rPr lang="ru-RU" sz="2700" i="1"/>
                          <m:t>𝑧</m:t>
                        </m:r>
                      </m:e>
                    </m:d>
                    <m:r>
                      <a:rPr lang="ru-RU" sz="2700" i="1"/>
                      <m:t>−∆</m:t>
                    </m:r>
                    <m:sSub>
                      <m:sSubPr>
                        <m:ctrlPr>
                          <a:rPr lang="ru-RU" sz="2700" i="1"/>
                        </m:ctrlPr>
                      </m:sSubPr>
                      <m:e>
                        <m:r>
                          <a:rPr lang="ru-RU" sz="2700" i="1"/>
                          <m:t>𝑧</m:t>
                        </m:r>
                      </m:e>
                      <m:sub>
                        <m:r>
                          <a:rPr lang="ru-RU" sz="2700" i="1"/>
                          <m:t>𝑎</m:t>
                        </m:r>
                      </m:sub>
                    </m:sSub>
                  </m:oMath>
                </a14:m>
                <a:r>
                  <a:rPr lang="ru-RU" sz="2700" dirty="0"/>
                  <a:t>  до </a:t>
                </a:r>
                <a:r>
                  <a:rPr lang="ru-RU" sz="2700" dirty="0" smtClean="0"/>
                  <a:t>					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2700" i="1"/>
                        </m:ctrlPr>
                      </m:dPr>
                      <m:e>
                        <m:r>
                          <a:rPr lang="ru-RU" sz="2700" i="1"/>
                          <m:t>𝑧</m:t>
                        </m:r>
                      </m:e>
                    </m:d>
                    <m:r>
                      <a:rPr lang="ru-RU" sz="2700" i="1"/>
                      <m:t>+∆</m:t>
                    </m:r>
                    <m:sSub>
                      <m:sSubPr>
                        <m:ctrlPr>
                          <a:rPr lang="ru-RU" sz="2700" i="1"/>
                        </m:ctrlPr>
                      </m:sSubPr>
                      <m:e>
                        <m:r>
                          <a:rPr lang="ru-RU" sz="2700" i="1"/>
                          <m:t>𝑧</m:t>
                        </m:r>
                      </m:e>
                      <m:sub>
                        <m:r>
                          <a:rPr lang="ru-RU" sz="2700" i="1"/>
                          <m:t>𝑎</m:t>
                        </m:r>
                      </m:sub>
                    </m:sSub>
                  </m:oMath>
                </a14:m>
                <a:r>
                  <a:rPr lang="ru-RU" sz="2700" dirty="0"/>
                  <a:t>, где </a:t>
                </a:r>
                <a14:m>
                  <m:oMath xmlns:m="http://schemas.openxmlformats.org/officeDocument/2006/math">
                    <m:r>
                      <a:rPr lang="ru-RU" sz="2700" i="1"/>
                      <m:t>∆</m:t>
                    </m:r>
                    <m:sSub>
                      <m:sSubPr>
                        <m:ctrlPr>
                          <a:rPr lang="ru-RU" sz="2700" i="1"/>
                        </m:ctrlPr>
                      </m:sSubPr>
                      <m:e>
                        <m:r>
                          <a:rPr lang="ru-RU" sz="2700" i="1"/>
                          <m:t>𝑧</m:t>
                        </m:r>
                      </m:e>
                      <m:sub>
                        <m:r>
                          <a:rPr lang="ru-RU" sz="2700" i="1"/>
                          <m:t>𝑎</m:t>
                        </m:r>
                      </m:sub>
                    </m:sSub>
                    <m:r>
                      <a:rPr lang="ru-RU" sz="2700" i="1"/>
                      <m:t>=</m:t>
                    </m:r>
                    <m:sSubSup>
                      <m:sSubSupPr>
                        <m:ctrlPr>
                          <a:rPr lang="ru-RU" sz="2700" i="1"/>
                        </m:ctrlPr>
                      </m:sSubSupPr>
                      <m:e>
                        <m:r>
                          <a:rPr lang="ru-RU" sz="2700" i="1"/>
                          <m:t>𝑓</m:t>
                        </m:r>
                      </m:e>
                      <m:sub>
                        <m:r>
                          <a:rPr lang="ru-RU" sz="2700" i="1"/>
                          <m:t>𝑎</m:t>
                        </m:r>
                      </m:sub>
                      <m:sup>
                        <m:r>
                          <a:rPr lang="ru-RU" sz="2700" i="1"/>
                          <m:t>′</m:t>
                        </m:r>
                      </m:sup>
                    </m:sSubSup>
                    <m:r>
                      <a:rPr lang="ru-RU" sz="2700" i="1"/>
                      <m:t>∙∆</m:t>
                    </m:r>
                    <m:r>
                      <a:rPr lang="en-US" sz="2700" i="1"/>
                      <m:t>𝑎</m:t>
                    </m:r>
                  </m:oMath>
                </a14:m>
                <a:r>
                  <a:rPr lang="ru-RU" sz="2700" dirty="0" smtClean="0"/>
                  <a:t>.</a:t>
                </a:r>
              </a:p>
              <a:p>
                <a:r>
                  <a:rPr lang="ru-RU" sz="2800" dirty="0" smtClean="0"/>
                  <a:t>			Аналогично </a:t>
                </a:r>
                <a14:m>
                  <m:oMath xmlns:m="http://schemas.openxmlformats.org/officeDocument/2006/math">
                    <m:r>
                      <a:rPr lang="ru-RU" sz="2800" i="1"/>
                      <m:t>∆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𝑧</m:t>
                        </m:r>
                      </m:e>
                      <m:sub>
                        <m:r>
                          <a:rPr lang="ru-RU" sz="2800" i="1"/>
                          <m:t>𝑏</m:t>
                        </m:r>
                      </m:sub>
                    </m:sSub>
                    <m:r>
                      <a:rPr lang="ru-RU" sz="2800" i="1"/>
                      <m:t>=</m:t>
                    </m:r>
                    <m:sSubSup>
                      <m:sSubSupPr>
                        <m:ctrlPr>
                          <a:rPr lang="ru-RU" sz="2800" i="1"/>
                        </m:ctrlPr>
                      </m:sSubSupPr>
                      <m:e>
                        <m:r>
                          <a:rPr lang="ru-RU" sz="2800" i="1"/>
                          <m:t>𝑓</m:t>
                        </m:r>
                      </m:e>
                      <m:sub>
                        <m:r>
                          <a:rPr lang="ru-RU" sz="2800" i="1"/>
                          <m:t>𝑏</m:t>
                        </m:r>
                      </m:sub>
                      <m:sup>
                        <m:r>
                          <a:rPr lang="ru-RU" sz="2800" i="1"/>
                          <m:t>′</m:t>
                        </m:r>
                      </m:sup>
                    </m:sSubSup>
                    <m:r>
                      <a:rPr lang="ru-RU" sz="2800" i="1"/>
                      <m:t>∙∆</m:t>
                    </m:r>
                    <m:r>
                      <a:rPr lang="en-US" sz="2800" i="1"/>
                      <m:t>𝑏</m:t>
                    </m:r>
                  </m:oMath>
                </a14:m>
                <a:r>
                  <a:rPr lang="en-US" sz="2800" dirty="0"/>
                  <a:t> </a:t>
                </a:r>
                <a:r>
                  <a:rPr lang="ru-RU" sz="2800" dirty="0" smtClean="0"/>
                  <a:t>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ru-RU" sz="24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ru-RU" sz="2400" i="1">
                        <a:latin typeface="Cambria Math"/>
                      </a:rPr>
                      <m:t>∙∆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 smtClean="0"/>
                  <a:t>….</a:t>
                </a:r>
                <a:endParaRPr lang="ru-RU" sz="27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931670"/>
                <a:ext cx="12546358" cy="1609671"/>
              </a:xfrm>
              <a:prstGeom prst="rect">
                <a:avLst/>
              </a:prstGeom>
              <a:blipFill rotWithShape="1">
                <a:blip r:embed="rId6"/>
                <a:stretch>
                  <a:fillRect l="-875" t="-3030" b="-7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2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31989"/>
            <a:ext cx="8759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C57AB"/>
                </a:solidFill>
                <a:latin typeface="Verdana" pitchFamily="34" charset="0"/>
              </a:rPr>
              <a:t>АБСОЛЮТНАЯ ПОГРЕШНОСТЬ КОСВЕННОГО ИЗМЕРЕНИЯ</a:t>
            </a:r>
            <a:endParaRPr lang="ru-RU" sz="2600" b="1" dirty="0" smtClean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" y="1357510"/>
                <a:ext cx="12032973" cy="3719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/>
                  <a:t>В общем случае могут меняться все аргументы случайно </a:t>
                </a:r>
                <a:endParaRPr lang="en-US" sz="2800" dirty="0" smtClean="0"/>
              </a:p>
              <a:p>
                <a:r>
                  <a:rPr lang="ru-RU" sz="2800" dirty="0" smtClean="0"/>
                  <a:t>и </a:t>
                </a:r>
                <a:r>
                  <a:rPr lang="ru-RU" sz="2800" dirty="0"/>
                  <a:t>независимо друг от друга. Изменения </a:t>
                </a:r>
                <a:r>
                  <a:rPr lang="en-US" sz="2800" i="1" dirty="0"/>
                  <a:t>z</a:t>
                </a:r>
                <a:r>
                  <a:rPr lang="ru-RU" sz="2800" dirty="0"/>
                  <a:t>, обусловленные изменениями каждого из аргументов, складываются. В приложении 2 показано, что квадрат среднеквадратичного отклонения суммы случайных независимых величин равен сумме квадратов среднеквадратичных отклонений каждой из величин. </a:t>
                </a:r>
                <a:r>
                  <a:rPr lang="ru-RU" sz="2800" dirty="0" smtClean="0"/>
                  <a:t>Поэтому</a:t>
                </a:r>
              </a:p>
              <a:p>
                <a:endParaRPr lang="ru-RU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800" i="1"/>
                          </m:ctrlPr>
                        </m:sSubSupPr>
                        <m:e>
                          <m:r>
                            <a:rPr lang="ru-RU" sz="2800" i="1"/>
                            <m:t>∆</m:t>
                          </m:r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r>
                                <a:rPr lang="en-US" sz="2800" i="1"/>
                                <m:t>𝑧</m:t>
                              </m:r>
                            </m:e>
                            <m:sup>
                              <m:r>
                                <a:rPr lang="en-US" sz="2800" i="1"/>
                                <m:t>2</m:t>
                              </m:r>
                            </m:sup>
                          </m:sSup>
                          <m:r>
                            <a:rPr lang="en-US" sz="2800" i="1"/>
                            <m:t>=</m:t>
                          </m:r>
                          <m:r>
                            <a:rPr lang="ru-RU" sz="2800" i="1"/>
                            <m:t>∆</m:t>
                          </m:r>
                          <m:r>
                            <a:rPr lang="ru-RU" sz="2800" i="1"/>
                            <m:t>𝑧</m:t>
                          </m:r>
                        </m:e>
                        <m:sub>
                          <m:r>
                            <a:rPr lang="ru-RU" sz="2800" i="1"/>
                            <m:t>𝑎</m:t>
                          </m:r>
                        </m:sub>
                        <m:sup>
                          <m:r>
                            <a:rPr lang="ru-RU" sz="2800" i="1"/>
                            <m:t>2</m:t>
                          </m:r>
                        </m:sup>
                      </m:sSubSup>
                      <m:r>
                        <a:rPr lang="ru-RU" sz="2800" i="1"/>
                        <m:t>+∆</m:t>
                      </m:r>
                      <m:sSubSup>
                        <m:sSubSupPr>
                          <m:ctrlPr>
                            <a:rPr lang="ru-RU" sz="2800" i="1"/>
                          </m:ctrlPr>
                        </m:sSubSupPr>
                        <m:e>
                          <m:r>
                            <a:rPr lang="ru-RU" sz="2800" i="1"/>
                            <m:t>𝑧</m:t>
                          </m:r>
                        </m:e>
                        <m:sub>
                          <m:r>
                            <a:rPr lang="ru-RU" sz="2800" i="1"/>
                            <m:t>𝑏</m:t>
                          </m:r>
                        </m:sub>
                        <m:sup>
                          <m:r>
                            <a:rPr lang="ru-RU" sz="2800" i="1"/>
                            <m:t>2</m:t>
                          </m:r>
                        </m:sup>
                      </m:sSubSup>
                      <m:r>
                        <a:rPr lang="ru-RU" sz="2800" i="1"/>
                        <m:t>+∆</m:t>
                      </m:r>
                      <m:sSubSup>
                        <m:sSubSupPr>
                          <m:ctrlPr>
                            <a:rPr lang="ru-RU" sz="2800" i="1"/>
                          </m:ctrlPr>
                        </m:sSubSupPr>
                        <m:e>
                          <m:r>
                            <a:rPr lang="ru-RU" sz="2800" i="1"/>
                            <m:t>𝑧</m:t>
                          </m:r>
                        </m:e>
                        <m:sub>
                          <m:r>
                            <a:rPr lang="ru-RU" sz="2800" i="1"/>
                            <m:t>𝑐</m:t>
                          </m:r>
                        </m:sub>
                        <m:sup>
                          <m:r>
                            <a:rPr lang="ru-RU" sz="2800" i="1"/>
                            <m:t>2</m:t>
                          </m:r>
                        </m:sup>
                      </m:sSubSup>
                      <m:r>
                        <a:rPr lang="ru-RU" sz="2800" i="1"/>
                        <m:t>+⋯=</m:t>
                      </m:r>
                      <m:sSup>
                        <m:sSupPr>
                          <m:ctrlPr>
                            <a:rPr lang="ru-RU" sz="2800" i="1"/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/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800" i="1"/>
                                  </m:ctrlPr>
                                </m:sSubSupPr>
                                <m:e>
                                  <m:r>
                                    <a:rPr lang="ru-RU" sz="2800" i="1"/>
                                    <m:t>𝑧</m:t>
                                  </m:r>
                                </m:e>
                                <m:sub>
                                  <m:r>
                                    <a:rPr lang="ru-RU" sz="2800" i="1"/>
                                    <m:t>𝑎</m:t>
                                  </m:r>
                                </m:sub>
                                <m:sup>
                                  <m:r>
                                    <a:rPr lang="ru-RU" sz="2800" i="1"/>
                                    <m:t>′</m:t>
                                  </m:r>
                                </m:sup>
                              </m:sSubSup>
                              <m:r>
                                <a:rPr lang="ru-RU" sz="2800" i="1"/>
                                <m:t>∙∆</m:t>
                              </m:r>
                              <m:r>
                                <a:rPr lang="en-US" sz="2800" i="1"/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ru-RU" sz="2800" i="1"/>
                            <m:t>2</m:t>
                          </m:r>
                        </m:sup>
                      </m:sSup>
                      <m:r>
                        <a:rPr lang="ru-RU" sz="2800" i="1"/>
                        <m:t>+</m:t>
                      </m:r>
                      <m:sSup>
                        <m:sSupPr>
                          <m:ctrlPr>
                            <a:rPr lang="ru-RU" sz="2800" i="1"/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/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800" i="1"/>
                                  </m:ctrlPr>
                                </m:sSubSupPr>
                                <m:e>
                                  <m:r>
                                    <a:rPr lang="ru-RU" sz="2800" i="1"/>
                                    <m:t>𝑧</m:t>
                                  </m:r>
                                </m:e>
                                <m:sub>
                                  <m:r>
                                    <a:rPr lang="ru-RU" sz="2800" i="1"/>
                                    <m:t>𝑏</m:t>
                                  </m:r>
                                </m:sub>
                                <m:sup>
                                  <m:r>
                                    <a:rPr lang="ru-RU" sz="2800" i="1"/>
                                    <m:t>′</m:t>
                                  </m:r>
                                </m:sup>
                              </m:sSubSup>
                              <m:r>
                                <a:rPr lang="ru-RU" sz="2800" i="1"/>
                                <m:t>∙∆</m:t>
                              </m:r>
                              <m:r>
                                <a:rPr lang="en-US" sz="2800" i="1"/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ru-RU" sz="2800" i="1"/>
                            <m:t>2</m:t>
                          </m:r>
                        </m:sup>
                      </m:sSup>
                      <m:r>
                        <a:rPr lang="ru-RU" sz="2800" i="1"/>
                        <m:t>+</m:t>
                      </m:r>
                      <m:sSup>
                        <m:sSupPr>
                          <m:ctrlPr>
                            <a:rPr lang="ru-RU" sz="2800" i="1"/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/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800" i="1"/>
                                  </m:ctrlPr>
                                </m:sSubSupPr>
                                <m:e>
                                  <m:r>
                                    <a:rPr lang="ru-RU" sz="2800" i="1"/>
                                    <m:t>𝑧</m:t>
                                  </m:r>
                                </m:e>
                                <m:sub>
                                  <m:r>
                                    <a:rPr lang="ru-RU" sz="2800" i="1"/>
                                    <m:t>𝑐</m:t>
                                  </m:r>
                                </m:sub>
                                <m:sup>
                                  <m:r>
                                    <a:rPr lang="ru-RU" sz="2800" i="1"/>
                                    <m:t>′</m:t>
                                  </m:r>
                                </m:sup>
                              </m:sSubSup>
                              <m:r>
                                <a:rPr lang="ru-RU" sz="2800" i="1"/>
                                <m:t>∙∆</m:t>
                              </m:r>
                              <m:r>
                                <a:rPr lang="en-US" sz="2800" i="1"/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ru-RU" sz="2800" i="1"/>
                            <m:t>2</m:t>
                          </m:r>
                        </m:sup>
                      </m:sSup>
                      <m:r>
                        <a:rPr lang="ru-RU" sz="2800" i="1"/>
                        <m:t>+⋯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357510"/>
                <a:ext cx="12032973" cy="3719160"/>
              </a:xfrm>
              <a:prstGeom prst="rect">
                <a:avLst/>
              </a:prstGeom>
              <a:blipFill rotWithShape="1">
                <a:blip r:embed="rId3"/>
                <a:stretch>
                  <a:fillRect l="-1013" t="-1475" r="-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4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31989"/>
            <a:ext cx="875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C57AB"/>
                </a:solidFill>
                <a:latin typeface="Verdana" pitchFamily="34" charset="0"/>
              </a:rPr>
              <a:t>ЧАСТНЫЕ ПРОИЗВОДНЫЕ</a:t>
            </a:r>
            <a:endParaRPr lang="ru-RU" sz="2600" b="1" dirty="0" smtClean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" y="1357510"/>
                <a:ext cx="12032973" cy="3757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/>
                  <a:t>Чтобы вычислить производные по одному из аргументов,</a:t>
                </a:r>
              </a:p>
              <a:p>
                <a:r>
                  <a:rPr lang="ru-RU" sz="2800" dirty="0" smtClean="0"/>
                  <a:t>нужно зафиксировать остальные аргументы. </a:t>
                </a:r>
              </a:p>
              <a:p>
                <a:r>
                  <a:rPr lang="ru-RU" sz="2800" dirty="0" smtClean="0"/>
                  <a:t>Пример: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𝑧</m:t>
                      </m:r>
                      <m:r>
                        <a:rPr lang="ru-RU" sz="2800" i="1"/>
                        <m:t>=5</m:t>
                      </m:r>
                      <m:sSup>
                        <m:sSupPr>
                          <m:ctrlPr>
                            <a:rPr lang="ru-RU" sz="2800" i="1"/>
                          </m:ctrlPr>
                        </m:sSupPr>
                        <m:e>
                          <m:r>
                            <a:rPr lang="ru-RU" sz="2800" i="1"/>
                            <m:t>𝑎</m:t>
                          </m:r>
                        </m:e>
                        <m:sup>
                          <m:r>
                            <a:rPr lang="ru-RU" sz="2800" i="1"/>
                            <m:t>2</m:t>
                          </m:r>
                        </m:sup>
                      </m:sSup>
                      <m:r>
                        <a:rPr lang="ru-RU" sz="2800" i="1"/>
                        <m:t>−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3</m:t>
                          </m:r>
                          <m:r>
                            <a:rPr lang="ru-RU" sz="2800" i="1"/>
                            <m:t>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800" i="1"/>
                              </m:ctrlPr>
                            </m:radPr>
                            <m:deg/>
                            <m:e>
                              <m:r>
                                <a:rPr lang="ru-RU" sz="2800" i="1"/>
                                <m:t>𝑐</m:t>
                              </m:r>
                            </m:e>
                          </m:rad>
                        </m:den>
                      </m:f>
                      <m:r>
                        <a:rPr lang="ru-RU" sz="2800" i="1"/>
                        <m:t>    → 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2800" i="1"/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ru-RU" sz="2800" i="1"/>
                                </m:ctrlPr>
                              </m:sSubSupPr>
                              <m:e>
                                <m:r>
                                  <a:rPr lang="ru-RU" sz="2800" i="1"/>
                                  <m:t>𝑧</m:t>
                                </m:r>
                              </m:e>
                              <m:sub>
                                <m:r>
                                  <a:rPr lang="ru-RU" sz="2800" i="1"/>
                                  <m:t>𝑎</m:t>
                                </m:r>
                              </m:sub>
                              <m:sup>
                                <m:r>
                                  <a:rPr lang="ru-RU" sz="2800" i="1"/>
                                  <m:t>′</m:t>
                                </m:r>
                              </m:sup>
                            </m:sSubSup>
                            <m:r>
                              <a:rPr lang="ru-RU" sz="2800" i="1"/>
                              <m:t>=10</m:t>
                            </m:r>
                            <m:r>
                              <a:rPr lang="ru-RU" sz="2800" i="1"/>
                              <m:t>𝑎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ru-RU" sz="2800" i="1"/>
                                </m:ctrlPr>
                              </m:sSubSupPr>
                              <m:e>
                                <m:r>
                                  <a:rPr lang="ru-RU" sz="2800" i="1"/>
                                  <m:t>𝑧</m:t>
                                </m:r>
                              </m:e>
                              <m:sub>
                                <m:r>
                                  <a:rPr lang="ru-RU" sz="2800" i="1"/>
                                  <m:t>𝑏</m:t>
                                </m:r>
                              </m:sub>
                              <m:sup>
                                <m:r>
                                  <a:rPr lang="ru-RU" sz="2800" i="1"/>
                                  <m:t>′</m:t>
                                </m:r>
                              </m:sup>
                            </m:sSubSup>
                            <m:r>
                              <a:rPr lang="ru-RU" sz="2800" i="1"/>
                              <m:t>=−</m:t>
                            </m:r>
                            <m:f>
                              <m:fPr>
                                <m:ctrlPr>
                                  <a:rPr lang="ru-RU" sz="2800" i="1"/>
                                </m:ctrlPr>
                              </m:fPr>
                              <m:num>
                                <m:r>
                                  <a:rPr lang="ru-RU" sz="2800" i="1"/>
                                  <m:t>3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ru-RU" sz="2800" i="1"/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800" i="1"/>
                                      <m:t>𝑐</m:t>
                                    </m:r>
                                  </m:e>
                                </m:rad>
                              </m:den>
                            </m:f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ru-RU" sz="2800" i="1"/>
                                </m:ctrlPr>
                              </m:sSubSupPr>
                              <m:e>
                                <m:r>
                                  <a:rPr lang="ru-RU" sz="2800" i="1"/>
                                  <m:t>𝑧</m:t>
                                </m:r>
                              </m:e>
                              <m:sub>
                                <m:r>
                                  <a:rPr lang="ru-RU" sz="2800" i="1"/>
                                  <m:t>𝑐</m:t>
                                </m:r>
                              </m:sub>
                              <m:sup>
                                <m:r>
                                  <a:rPr lang="ru-RU" sz="2800" i="1"/>
                                  <m:t>′</m:t>
                                </m:r>
                              </m:sup>
                            </m:sSubSup>
                            <m:r>
                              <a:rPr lang="ru-RU" sz="2800" i="1"/>
                              <m:t>=</m:t>
                            </m:r>
                            <m:f>
                              <m:fPr>
                                <m:ctrlPr>
                                  <a:rPr lang="ru-RU" sz="2800" i="1"/>
                                </m:ctrlPr>
                              </m:fPr>
                              <m:num>
                                <m:r>
                                  <a:rPr lang="ru-RU" sz="2800" i="1"/>
                                  <m:t>3</m:t>
                                </m:r>
                                <m:r>
                                  <a:rPr lang="ru-RU" sz="2800" i="1"/>
                                  <m:t>𝑏</m:t>
                                </m:r>
                              </m:num>
                              <m:den>
                                <m:r>
                                  <a:rPr lang="ru-RU" sz="2800" i="1"/>
                                  <m:t>2</m:t>
                                </m:r>
                                <m:r>
                                  <a:rPr lang="ru-RU" sz="2800" i="1"/>
                                  <m:t>𝑐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2800" i="1"/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800" i="1"/>
                                      <m:t>𝑐</m:t>
                                    </m:r>
                                  </m:e>
                                </m:rad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357510"/>
                <a:ext cx="12032973" cy="3757439"/>
              </a:xfrm>
              <a:prstGeom prst="rect">
                <a:avLst/>
              </a:prstGeom>
              <a:blipFill rotWithShape="1">
                <a:blip r:embed="rId3"/>
                <a:stretch>
                  <a:fillRect l="-1013" t="-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6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31989"/>
            <a:ext cx="8759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C57AB"/>
                </a:solidFill>
                <a:latin typeface="Verdana" pitchFamily="34" charset="0"/>
              </a:rPr>
              <a:t>ПРИМЕР ОБРАБОТКИ КОСВЕННЫХ ИЗМЕРЕНИЙ (1)</a:t>
            </a:r>
            <a:endParaRPr lang="ru-RU" sz="2600" b="1" dirty="0" smtClean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7565" y="1187693"/>
            <a:ext cx="1203297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В</a:t>
            </a:r>
            <a:r>
              <a:rPr lang="ru-RU" sz="2500" dirty="0" smtClean="0"/>
              <a:t>ыполняется </a:t>
            </a:r>
            <a:r>
              <a:rPr lang="ru-RU" sz="2500" dirty="0"/>
              <a:t>лабораторная работа по измерению </a:t>
            </a:r>
            <a:r>
              <a:rPr lang="ru-RU" sz="2500" dirty="0" smtClean="0"/>
              <a:t>ускорения</a:t>
            </a:r>
          </a:p>
          <a:p>
            <a:r>
              <a:rPr lang="ru-RU" sz="2500" dirty="0" smtClean="0"/>
              <a:t> </a:t>
            </a:r>
            <a:r>
              <a:rPr lang="ru-RU" sz="2500" dirty="0"/>
              <a:t>свободного падения </a:t>
            </a:r>
            <a:r>
              <a:rPr lang="en-US" sz="2500" i="1" dirty="0"/>
              <a:t>g</a:t>
            </a:r>
            <a:r>
              <a:rPr lang="ru-RU" sz="2500" dirty="0"/>
              <a:t> с помощью нитяного маятника</a:t>
            </a:r>
            <a:r>
              <a:rPr lang="ru-RU" sz="2500" dirty="0" smtClean="0"/>
              <a:t>.</a:t>
            </a:r>
          </a:p>
          <a:p>
            <a:r>
              <a:rPr lang="ru-RU" sz="2500" dirty="0" smtClean="0"/>
              <a:t> </a:t>
            </a:r>
            <a:r>
              <a:rPr lang="ru-RU" sz="2500" dirty="0"/>
              <a:t>С помощью электронного секундомера измеряют время </a:t>
            </a:r>
            <a:r>
              <a:rPr lang="en-US" sz="2500" i="1" dirty="0"/>
              <a:t>t</a:t>
            </a:r>
            <a:r>
              <a:rPr lang="ru-RU" sz="2500" dirty="0"/>
              <a:t> полных </a:t>
            </a:r>
            <a:r>
              <a:rPr lang="en-US" sz="2500" i="1" dirty="0"/>
              <a:t>n</a:t>
            </a:r>
            <a:r>
              <a:rPr lang="ru-RU" sz="2500" dirty="0"/>
              <a:t>=16 колебаний.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26" y="2399680"/>
            <a:ext cx="8709902" cy="148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" y="3882888"/>
            <a:ext cx="122847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Кроме того, с помощью линейки с миллиметровыми делениями измеряют длину нити </a:t>
            </a:r>
            <a:r>
              <a:rPr lang="en-US" sz="2500" i="1" dirty="0"/>
              <a:t>L</a:t>
            </a:r>
            <a:endParaRPr lang="ru-RU" sz="25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26" y="4277235"/>
            <a:ext cx="9034202" cy="20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7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31989"/>
            <a:ext cx="8759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C57AB"/>
                </a:solidFill>
                <a:latin typeface="Verdana" pitchFamily="34" charset="0"/>
              </a:rPr>
              <a:t>ПРИМЕР ОБРАБОТКИ КОСВЕННЫХ ИЗМЕРЕНИЙ (2)</a:t>
            </a:r>
            <a:endParaRPr lang="ru-RU" sz="2600" b="1" dirty="0" smtClean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55575" y="1671157"/>
                <a:ext cx="12032973" cy="3593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/>
                  <a:t>Результаты прямых измерений:</a:t>
                </a:r>
              </a:p>
              <a:p>
                <a:r>
                  <a:rPr lang="ru-RU" sz="2800" dirty="0" smtClean="0"/>
                  <a:t>                                       </a:t>
                </a:r>
                <a14:m>
                  <m:oMath xmlns:m="http://schemas.openxmlformats.org/officeDocument/2006/math">
                    <m:r>
                      <a:rPr lang="ru-RU" sz="2800" i="1"/>
                      <m:t>𝑡</m:t>
                    </m:r>
                    <m:r>
                      <a:rPr lang="ru-RU" sz="2800" i="1"/>
                      <m:t>=12,363±0,026 </m:t>
                    </m:r>
                    <m:r>
                      <m:rPr>
                        <m:sty m:val="p"/>
                      </m:rPr>
                      <a:rPr lang="ru-RU" sz="2800"/>
                      <m:t>c</m:t>
                    </m:r>
                  </m:oMath>
                </a14:m>
                <a:endParaRPr lang="ru-RU" sz="2800" dirty="0" smtClean="0"/>
              </a:p>
              <a:p>
                <a:r>
                  <a:rPr lang="ru-RU" sz="2800" dirty="0"/>
                  <a:t> </a:t>
                </a:r>
                <a:r>
                  <a:rPr lang="ru-RU" sz="2800" dirty="0" smtClean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latin typeface="Cambria Math"/>
                      </a:rPr>
                      <m:t>=150,0±0,6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мм</m:t>
                    </m:r>
                  </m:oMath>
                </a14:m>
                <a:endParaRPr lang="ru-RU" sz="2800" dirty="0"/>
              </a:p>
              <a:p>
                <a:r>
                  <a:rPr lang="ru-RU" sz="2800" dirty="0" smtClean="0"/>
                  <a:t>Поскольку случайная </a:t>
                </a:r>
                <a:r>
                  <a:rPr lang="ru-RU" sz="2800" dirty="0"/>
                  <a:t>оказалась сравнима по величине с приборной </a:t>
                </a:r>
                <a14:m>
                  <m:oMath xmlns:m="http://schemas.openxmlformats.org/officeDocument/2006/math">
                    <m:r>
                      <a:rPr lang="ru-RU" sz="2800" i="1"/>
                      <m:t>∆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en-US" sz="2800" i="1"/>
                          <m:t>𝐿</m:t>
                        </m:r>
                      </m:e>
                      <m:sub>
                        <m:r>
                          <a:rPr lang="ru-RU" sz="2800" i="1"/>
                          <m:t>пр</m:t>
                        </m:r>
                      </m:sub>
                    </m:sSub>
                    <m:r>
                      <a:rPr lang="ru-RU" sz="2800" i="1"/>
                      <m:t>=0,5мм</m:t>
                    </m:r>
                  </m:oMath>
                </a14:m>
                <a:r>
                  <a:rPr lang="ru-RU" sz="2800" dirty="0"/>
                  <a:t>, поэтому мы не будем пренебрегать ни одной из них. Полная погрешность длины нити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/>
                        <m:t>∆</m:t>
                      </m:r>
                      <m:r>
                        <a:rPr lang="ru-RU" sz="2800" i="1"/>
                        <m:t>𝐿</m:t>
                      </m:r>
                      <m:r>
                        <a:rPr lang="ru-RU" sz="2800" i="1"/>
                        <m:t>=</m:t>
                      </m:r>
                      <m:rad>
                        <m:radPr>
                          <m:degHide m:val="on"/>
                          <m:ctrlPr>
                            <a:rPr lang="ru-RU" sz="2800" i="1"/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sz="2800" i="1"/>
                              </m:ctrlPr>
                            </m:sSubSupPr>
                            <m:e>
                              <m:r>
                                <a:rPr lang="ru-RU" sz="2800" i="1"/>
                                <m:t>∆</m:t>
                              </m:r>
                              <m:r>
                                <a:rPr lang="en-US" sz="2800" i="1"/>
                                <m:t>𝐿</m:t>
                              </m:r>
                            </m:e>
                            <m:sub>
                              <m:r>
                                <a:rPr lang="ru-RU" sz="2800" i="1"/>
                                <m:t>сл</m:t>
                              </m:r>
                            </m:sub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bSup>
                          <m:r>
                            <a:rPr lang="ru-RU" sz="2800" i="1"/>
                            <m:t>+</m:t>
                          </m:r>
                          <m:sSubSup>
                            <m:sSubSupPr>
                              <m:ctrlPr>
                                <a:rPr lang="ru-RU" sz="2800" i="1"/>
                              </m:ctrlPr>
                            </m:sSubSupPr>
                            <m:e>
                              <m:r>
                                <a:rPr lang="ru-RU" sz="2800" i="1"/>
                                <m:t>∆</m:t>
                              </m:r>
                              <m:r>
                                <a:rPr lang="en-US" sz="2800" i="1"/>
                                <m:t>𝐿</m:t>
                              </m:r>
                            </m:e>
                            <m:sub>
                              <m:r>
                                <a:rPr lang="ru-RU" sz="2800" i="1"/>
                                <m:t>пр</m:t>
                              </m:r>
                            </m:sub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ru-RU" sz="2800" i="1"/>
                        <m:t>=</m:t>
                      </m:r>
                      <m:rad>
                        <m:radPr>
                          <m:degHide m:val="on"/>
                          <m:ctrlPr>
                            <a:rPr lang="ru-RU" sz="2800" i="1"/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800" i="1"/>
                                  </m:ctrlPr>
                                </m:dPr>
                                <m:e>
                                  <m:r>
                                    <a:rPr lang="ru-RU" sz="2800" i="1"/>
                                    <m:t>0,332мм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p>
                          <m:r>
                            <a:rPr lang="ru-RU" sz="2800" i="1"/>
                            <m:t>+</m:t>
                          </m:r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800" i="1"/>
                                  </m:ctrlPr>
                                </m:dPr>
                                <m:e>
                                  <m:r>
                                    <a:rPr lang="ru-RU" sz="2800" i="1"/>
                                    <m:t>0,5мм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2800" i="1"/>
                        <m:t>≈0,600мм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1671157"/>
                <a:ext cx="12032973" cy="3593163"/>
              </a:xfrm>
              <a:prstGeom prst="rect">
                <a:avLst/>
              </a:prstGeom>
              <a:blipFill rotWithShape="1">
                <a:blip r:embed="rId3"/>
                <a:stretch>
                  <a:fillRect l="-1064" t="-15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8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31989"/>
            <a:ext cx="8759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C57AB"/>
                </a:solidFill>
                <a:latin typeface="Verdana" pitchFamily="34" charset="0"/>
              </a:rPr>
              <a:t>ПРИМЕР ОБРАБОТКИ КОСВЕННЫХ ИЗМЕРЕНИЙ (3)</a:t>
            </a:r>
            <a:endParaRPr lang="ru-RU" sz="2600" b="1" dirty="0" smtClean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55574" y="1332318"/>
                <a:ext cx="12032973" cy="4250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/>
                  <a:t>расчётная формула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/>
                        <m:t>𝑇</m:t>
                      </m:r>
                      <m:r>
                        <a:rPr lang="ru-RU" sz="2800" i="1"/>
                        <m:t>=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𝑡</m:t>
                          </m:r>
                        </m:num>
                        <m:den>
                          <m:r>
                            <a:rPr lang="ru-RU" sz="2800" i="1"/>
                            <m:t>𝑛</m:t>
                          </m:r>
                        </m:den>
                      </m:f>
                      <m:r>
                        <a:rPr lang="ru-RU" sz="2800" i="1"/>
                        <m:t>=2</m:t>
                      </m:r>
                      <m:r>
                        <a:rPr lang="ru-RU" sz="2800" i="1"/>
                        <m:t>𝜋</m:t>
                      </m:r>
                      <m:rad>
                        <m:radPr>
                          <m:degHide m:val="on"/>
                          <m:ctrlPr>
                            <a:rPr lang="ru-RU" sz="2800" i="1"/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800" i="1"/>
                              </m:ctrlPr>
                            </m:fPr>
                            <m:num>
                              <m:r>
                                <a:rPr lang="ru-RU" sz="2800" i="1"/>
                                <m:t>𝐿</m:t>
                              </m:r>
                            </m:num>
                            <m:den>
                              <m:r>
                                <a:rPr lang="ru-RU" sz="2800" i="1"/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ru-RU" sz="2800" i="1"/>
                        <m:t>     →     </m:t>
                      </m:r>
                      <m:r>
                        <a:rPr lang="ru-RU" sz="2800" i="1"/>
                        <m:t>𝑔</m:t>
                      </m:r>
                      <m:r>
                        <a:rPr lang="ru-RU" sz="2800" i="1"/>
                        <m:t>=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4</m:t>
                          </m:r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r>
                                <a:rPr lang="ru-RU" sz="2800" i="1"/>
                                <m:t>𝜋</m:t>
                              </m:r>
                            </m:e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r>
                                <a:rPr lang="ru-RU" sz="2800" i="1"/>
                                <m:t>𝑛</m:t>
                              </m:r>
                            </m:e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p>
                          <m:r>
                            <a:rPr lang="ru-RU" sz="2800" i="1"/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r>
                                <a:rPr lang="ru-RU" sz="2800" i="1"/>
                                <m:t>𝑡</m:t>
                              </m:r>
                            </m:e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dirty="0"/>
              </a:p>
              <a:p>
                <a:r>
                  <a:rPr lang="ru-RU" sz="2800" dirty="0"/>
                  <a:t>Подставим средние значения аргументов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ru-RU" sz="2800" i="1"/>
                          </m:ctrlPr>
                        </m:dPr>
                        <m:e>
                          <m:r>
                            <a:rPr lang="ru-RU" sz="2800" i="1"/>
                            <m:t>𝑔</m:t>
                          </m:r>
                        </m:e>
                      </m:d>
                      <m:r>
                        <a:rPr lang="ru-RU" sz="2800" i="1"/>
                        <m:t>=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4</m:t>
                          </m:r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r>
                                <a:rPr lang="ru-RU" sz="2800" i="1"/>
                                <m:t>𝜋</m:t>
                              </m:r>
                            </m:e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r>
                                <a:rPr lang="ru-RU" sz="2800" i="1"/>
                                <m:t>𝑛</m:t>
                              </m:r>
                            </m:e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p>
                          <m:d>
                            <m:dPr>
                              <m:begChr m:val="〈"/>
                              <m:endChr m:val="〉"/>
                              <m:ctrlPr>
                                <a:rPr lang="ru-RU" sz="2800" i="1"/>
                              </m:ctrlPr>
                            </m:dPr>
                            <m:e>
                              <m:r>
                                <a:rPr lang="ru-RU" sz="2800" i="1"/>
                                <m:t>𝐿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ru-RU" sz="2800" i="1"/>
                                  </m:ctrlPr>
                                </m:dPr>
                                <m:e>
                                  <m:r>
                                    <a:rPr lang="ru-RU" sz="2800" i="1"/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800" i="1"/>
                        <m:t>=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4∙</m:t>
                          </m:r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r>
                                <a:rPr lang="ru-RU" sz="2800" i="1"/>
                                <m:t>3,1415927</m:t>
                              </m:r>
                            </m:e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r>
                                <a:rPr lang="ru-RU" sz="2800" i="1"/>
                                <m:t>∙16</m:t>
                              </m:r>
                            </m:e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p>
                          <m:r>
                            <a:rPr lang="ru-RU" sz="2800" i="1"/>
                            <m:t>∙0,15м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800" i="1"/>
                                  </m:ctrlPr>
                                </m:dPr>
                                <m:e>
                                  <m:r>
                                    <a:rPr lang="ru-RU" sz="2800" i="1"/>
                                    <m:t>12,3633333 с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800" i="1"/>
                        <m:t>≈9,9179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r>
                                <a:rPr lang="ru-RU" sz="2800" i="1"/>
                                <m:t>с</m:t>
                              </m:r>
                            </m:e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dirty="0"/>
              </a:p>
              <a:p>
                <a:r>
                  <a:rPr lang="ru-RU" sz="2800" dirty="0"/>
                  <a:t>Оценим </a:t>
                </a:r>
                <a:r>
                  <a:rPr lang="ru-RU" sz="2800" dirty="0" smtClean="0"/>
                  <a:t>абсолютную погрешность</a:t>
                </a:r>
                <a:endParaRPr lang="ru-RU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800" i="1"/>
                          </m:ctrlPr>
                        </m:sSubSupPr>
                        <m:e>
                          <m:r>
                            <a:rPr lang="ru-RU" sz="2800" i="1"/>
                            <m:t>∆</m:t>
                          </m:r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r>
                                <a:rPr lang="en-US" sz="2800" i="1"/>
                                <m:t>𝑔</m:t>
                              </m:r>
                            </m:e>
                            <m:sup>
                              <m:r>
                                <a:rPr lang="en-US" sz="2800" i="1"/>
                                <m:t>2</m:t>
                              </m:r>
                            </m:sup>
                          </m:sSup>
                          <m:r>
                            <a:rPr lang="en-US" sz="2800" i="1"/>
                            <m:t>=</m:t>
                          </m:r>
                          <m:r>
                            <a:rPr lang="ru-RU" sz="2800" i="1"/>
                            <m:t>∆</m:t>
                          </m:r>
                          <m:r>
                            <a:rPr lang="ru-RU" sz="2800" i="1"/>
                            <m:t>𝑔</m:t>
                          </m:r>
                        </m:e>
                        <m:sub>
                          <m:r>
                            <a:rPr lang="ru-RU" sz="2800" i="1"/>
                            <m:t>𝜋</m:t>
                          </m:r>
                        </m:sub>
                        <m:sup>
                          <m:r>
                            <a:rPr lang="ru-RU" sz="2800" i="1"/>
                            <m:t>2</m:t>
                          </m:r>
                        </m:sup>
                      </m:sSubSup>
                      <m:r>
                        <a:rPr lang="ru-RU" sz="2800" i="1"/>
                        <m:t>+∆</m:t>
                      </m:r>
                      <m:sSubSup>
                        <m:sSubSupPr>
                          <m:ctrlPr>
                            <a:rPr lang="ru-RU" sz="2800" i="1"/>
                          </m:ctrlPr>
                        </m:sSubSupPr>
                        <m:e>
                          <m:r>
                            <a:rPr lang="ru-RU" sz="2800" i="1"/>
                            <m:t>𝑔</m:t>
                          </m:r>
                        </m:e>
                        <m:sub>
                          <m:r>
                            <a:rPr lang="ru-RU" sz="2800" i="1"/>
                            <m:t>𝑛</m:t>
                          </m:r>
                        </m:sub>
                        <m:sup>
                          <m:r>
                            <a:rPr lang="ru-RU" sz="2800" i="1"/>
                            <m:t>2</m:t>
                          </m:r>
                        </m:sup>
                      </m:sSubSup>
                      <m:r>
                        <a:rPr lang="ru-RU" sz="2800" i="1"/>
                        <m:t>+∆</m:t>
                      </m:r>
                      <m:sSubSup>
                        <m:sSubSupPr>
                          <m:ctrlPr>
                            <a:rPr lang="ru-RU" sz="2800" i="1"/>
                          </m:ctrlPr>
                        </m:sSubSupPr>
                        <m:e>
                          <m:r>
                            <a:rPr lang="ru-RU" sz="2800" i="1"/>
                            <m:t>𝑔</m:t>
                          </m:r>
                        </m:e>
                        <m:sub>
                          <m:r>
                            <a:rPr lang="ru-RU" sz="2800" i="1"/>
                            <m:t>𝐿</m:t>
                          </m:r>
                        </m:sub>
                        <m:sup>
                          <m:r>
                            <a:rPr lang="ru-RU" sz="2800" i="1"/>
                            <m:t>2</m:t>
                          </m:r>
                        </m:sup>
                      </m:sSubSup>
                      <m:r>
                        <a:rPr lang="ru-RU" sz="2800" i="1"/>
                        <m:t>+∆</m:t>
                      </m:r>
                      <m:sSubSup>
                        <m:sSubSupPr>
                          <m:ctrlPr>
                            <a:rPr lang="ru-RU" sz="2800" i="1"/>
                          </m:ctrlPr>
                        </m:sSubSupPr>
                        <m:e>
                          <m:r>
                            <a:rPr lang="ru-RU" sz="2800" i="1"/>
                            <m:t>𝑔</m:t>
                          </m:r>
                        </m:e>
                        <m:sub>
                          <m:r>
                            <a:rPr lang="ru-RU" sz="2800" i="1"/>
                            <m:t>𝑡</m:t>
                          </m:r>
                        </m:sub>
                        <m:sup>
                          <m:r>
                            <a:rPr lang="ru-RU" sz="2800" i="1"/>
                            <m:t>2</m:t>
                          </m:r>
                        </m:sup>
                      </m:sSubSup>
                      <m:r>
                        <a:rPr lang="ru-RU" sz="2800" i="1"/>
                        <m:t>=</m:t>
                      </m:r>
                      <m:sSup>
                        <m:sSupPr>
                          <m:ctrlPr>
                            <a:rPr lang="ru-RU" sz="2800" i="1"/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/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800" i="1"/>
                                  </m:ctrlPr>
                                </m:sSubSupPr>
                                <m:e>
                                  <m:r>
                                    <a:rPr lang="ru-RU" sz="2800" i="1"/>
                                    <m:t>𝑔</m:t>
                                  </m:r>
                                </m:e>
                                <m:sub>
                                  <m:r>
                                    <a:rPr lang="ru-RU" sz="2800" i="1"/>
                                    <m:t>𝐿</m:t>
                                  </m:r>
                                </m:sub>
                                <m:sup>
                                  <m:r>
                                    <a:rPr lang="ru-RU" sz="2800" i="1"/>
                                    <m:t>′</m:t>
                                  </m:r>
                                </m:sup>
                              </m:sSubSup>
                              <m:r>
                                <a:rPr lang="ru-RU" sz="2800" i="1"/>
                                <m:t>∙∆</m:t>
                              </m:r>
                              <m:r>
                                <a:rPr lang="en-US" sz="2800" i="1"/>
                                <m:t>𝐿</m:t>
                              </m:r>
                            </m:e>
                          </m:d>
                        </m:e>
                        <m:sup>
                          <m:r>
                            <a:rPr lang="ru-RU" sz="2800" i="1"/>
                            <m:t>2</m:t>
                          </m:r>
                        </m:sup>
                      </m:sSup>
                      <m:r>
                        <a:rPr lang="ru-RU" sz="2800" i="1"/>
                        <m:t>+</m:t>
                      </m:r>
                      <m:sSup>
                        <m:sSupPr>
                          <m:ctrlPr>
                            <a:rPr lang="ru-RU" sz="2800" i="1"/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/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800" i="1"/>
                                  </m:ctrlPr>
                                </m:sSubSupPr>
                                <m:e>
                                  <m:r>
                                    <a:rPr lang="ru-RU" sz="2800" i="1"/>
                                    <m:t>𝑔</m:t>
                                  </m:r>
                                </m:e>
                                <m:sub>
                                  <m:r>
                                    <a:rPr lang="ru-RU" sz="2800" i="1"/>
                                    <m:t>𝑡</m:t>
                                  </m:r>
                                </m:sub>
                                <m:sup>
                                  <m:r>
                                    <a:rPr lang="ru-RU" sz="2800" i="1"/>
                                    <m:t>′</m:t>
                                  </m:r>
                                </m:sup>
                              </m:sSubSup>
                              <m:r>
                                <a:rPr lang="ru-RU" sz="2800" i="1"/>
                                <m:t>∙∆</m:t>
                              </m:r>
                              <m:r>
                                <a:rPr lang="en-US" sz="2800" i="1"/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ru-RU" sz="2800" i="1"/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4" y="1332318"/>
                <a:ext cx="12032973" cy="4250715"/>
              </a:xfrm>
              <a:prstGeom prst="rect">
                <a:avLst/>
              </a:prstGeom>
              <a:blipFill rotWithShape="1">
                <a:blip r:embed="rId3"/>
                <a:stretch>
                  <a:fillRect l="-1064" t="-1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7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31989"/>
            <a:ext cx="8759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C57AB"/>
                </a:solidFill>
                <a:latin typeface="Verdana" pitchFamily="34" charset="0"/>
              </a:rPr>
              <a:t>ПРИМЕР ОБРАБОТКИ КОСВЕННЫХ ИЗМЕРЕНИЙ (4)</a:t>
            </a:r>
            <a:endParaRPr lang="ru-RU" sz="2600" b="1" dirty="0" smtClean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55573" y="1215601"/>
                <a:ext cx="12032973" cy="5687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2800" dirty="0" smtClean="0"/>
              </a:p>
              <a:p>
                <a:r>
                  <a:rPr lang="ru-RU" sz="2800" dirty="0" smtClean="0"/>
                  <a:t>π и </a:t>
                </a:r>
                <a:r>
                  <a:rPr lang="en-US" sz="2800" dirty="0"/>
                  <a:t>n </a:t>
                </a:r>
                <a:r>
                  <a:rPr lang="ru-RU" sz="2800" dirty="0"/>
                  <a:t>всегда отсчитывается точно </a:t>
                </a:r>
                <a:endParaRPr lang="ru-RU" sz="28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2400" i="1"/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ru-RU" sz="2400" i="1"/>
                                </m:ctrlPr>
                              </m:sSubSupPr>
                              <m:e>
                                <m:r>
                                  <a:rPr lang="ru-RU" sz="2400" i="1"/>
                                  <m:t>𝑔</m:t>
                                </m:r>
                              </m:e>
                              <m:sub>
                                <m:r>
                                  <a:rPr lang="ru-RU" sz="2400" i="1"/>
                                  <m:t>𝐿</m:t>
                                </m:r>
                              </m:sub>
                              <m:sup>
                                <m:r>
                                  <a:rPr lang="ru-RU" sz="2400" i="1"/>
                                  <m:t>′</m:t>
                                </m:r>
                              </m:sup>
                            </m:sSubSup>
                            <m:r>
                              <a:rPr lang="ru-RU" sz="2400" i="1"/>
                              <m:t>=</m:t>
                            </m:r>
                            <m:f>
                              <m:fPr>
                                <m:ctrlPr>
                                  <a:rPr lang="ru-RU" sz="2400" i="1"/>
                                </m:ctrlPr>
                              </m:fPr>
                              <m:num>
                                <m:r>
                                  <a:rPr lang="ru-RU" sz="2400" i="1"/>
                                  <m:t>4</m:t>
                                </m:r>
                                <m:sSup>
                                  <m:sSupPr>
                                    <m:ctrlPr>
                                      <a:rPr lang="ru-RU" sz="2400" i="1"/>
                                    </m:ctrlPr>
                                  </m:sSupPr>
                                  <m:e>
                                    <m:r>
                                      <a:rPr lang="ru-RU" sz="2400" i="1"/>
                                      <m:t>𝜋</m:t>
                                    </m:r>
                                  </m:e>
                                  <m:sup>
                                    <m:r>
                                      <a:rPr lang="ru-RU" sz="2400" i="1"/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i="1"/>
                                    </m:ctrlPr>
                                  </m:sSupPr>
                                  <m:e>
                                    <m:r>
                                      <a:rPr lang="ru-RU" sz="2400" i="1"/>
                                      <m:t>𝑛</m:t>
                                    </m:r>
                                  </m:e>
                                  <m:sup>
                                    <m:r>
                                      <a:rPr lang="ru-RU" sz="2400" i="1"/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ru-RU" sz="2400" i="1"/>
                                    </m:ctrlPr>
                                  </m:sSupPr>
                                  <m:e>
                                    <m:r>
                                      <a:rPr lang="ru-RU" sz="2400" i="1"/>
                                      <m:t>𝑡</m:t>
                                    </m:r>
                                  </m:e>
                                  <m:sup>
                                    <m:r>
                                      <a:rPr lang="ru-RU" sz="2400" i="1"/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ru-RU" sz="2400" i="1"/>
                                </m:ctrlPr>
                              </m:sSubSupPr>
                              <m:e>
                                <m:r>
                                  <a:rPr lang="ru-RU" sz="2400" i="1"/>
                                  <m:t>𝑔</m:t>
                                </m:r>
                              </m:e>
                              <m:sub>
                                <m:r>
                                  <a:rPr lang="ru-RU" sz="2400" i="1"/>
                                  <m:t>𝑡</m:t>
                                </m:r>
                              </m:sub>
                              <m:sup>
                                <m:r>
                                  <a:rPr lang="ru-RU" sz="2400" i="1"/>
                                  <m:t>′</m:t>
                                </m:r>
                              </m:sup>
                            </m:sSubSup>
                            <m:r>
                              <a:rPr lang="ru-RU" sz="2400" i="1"/>
                              <m:t>=−</m:t>
                            </m:r>
                            <m:f>
                              <m:fPr>
                                <m:ctrlPr>
                                  <a:rPr lang="ru-RU" sz="2400" i="1"/>
                                </m:ctrlPr>
                              </m:fPr>
                              <m:num>
                                <m:r>
                                  <a:rPr lang="ru-RU" sz="2400" i="1"/>
                                  <m:t>8</m:t>
                                </m:r>
                                <m:sSup>
                                  <m:sSupPr>
                                    <m:ctrlPr>
                                      <a:rPr lang="ru-RU" sz="2400" i="1"/>
                                    </m:ctrlPr>
                                  </m:sSupPr>
                                  <m:e>
                                    <m:r>
                                      <a:rPr lang="ru-RU" sz="2400" i="1"/>
                                      <m:t>𝜋</m:t>
                                    </m:r>
                                  </m:e>
                                  <m:sup>
                                    <m:r>
                                      <a:rPr lang="ru-RU" sz="2400" i="1"/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i="1"/>
                                    </m:ctrlPr>
                                  </m:sSupPr>
                                  <m:e>
                                    <m:r>
                                      <a:rPr lang="ru-RU" sz="2400" i="1"/>
                                      <m:t>𝑛</m:t>
                                    </m:r>
                                  </m:e>
                                  <m:sup>
                                    <m:r>
                                      <a:rPr lang="ru-RU" sz="2400" i="1"/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/>
                                  <m:t>𝐿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2400" i="1"/>
                                    </m:ctrlPr>
                                  </m:sSupPr>
                                  <m:e>
                                    <m:r>
                                      <a:rPr lang="ru-RU" sz="2400" i="1"/>
                                      <m:t>𝑡</m:t>
                                    </m:r>
                                  </m:e>
                                  <m:sup>
                                    <m:r>
                                      <a:rPr lang="ru-RU" sz="2400" i="1"/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mr>
                      </m:m>
                      <m:r>
                        <a:rPr lang="en-US" sz="2400" i="1"/>
                        <m:t>    → </m:t>
                      </m:r>
                      <m:r>
                        <a:rPr lang="ru-RU" sz="2400" i="1"/>
                        <m:t>∆</m:t>
                      </m:r>
                      <m:sSup>
                        <m:sSupPr>
                          <m:ctrlPr>
                            <a:rPr lang="ru-RU" sz="2400" i="1"/>
                          </m:ctrlPr>
                        </m:sSupPr>
                        <m:e>
                          <m:r>
                            <a:rPr lang="en-US" sz="2400" i="1"/>
                            <m:t>𝑔</m:t>
                          </m:r>
                        </m:e>
                        <m:sup>
                          <m:r>
                            <a:rPr lang="en-US" sz="2400" i="1"/>
                            <m:t>2</m:t>
                          </m:r>
                        </m:sup>
                      </m:sSup>
                      <m:r>
                        <a:rPr lang="ru-RU" sz="2400" i="1"/>
                        <m:t>=</m:t>
                      </m:r>
                      <m:sSup>
                        <m:sSupPr>
                          <m:ctrlPr>
                            <a:rPr lang="ru-RU" sz="2400" i="1"/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/>
                                  </m:ctrlPr>
                                </m:fPr>
                                <m:num>
                                  <m:r>
                                    <a:rPr lang="ru-RU" sz="2400" i="1"/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ru-RU" sz="2400" i="1"/>
                                      </m:ctrlPr>
                                    </m:sSupPr>
                                    <m:e>
                                      <m:r>
                                        <a:rPr lang="ru-RU" sz="2400" i="1"/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ru-RU" sz="2400" i="1"/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2400" i="1"/>
                                      </m:ctrlPr>
                                    </m:sSupPr>
                                    <m:e>
                                      <m:r>
                                        <a:rPr lang="ru-RU" sz="2400" i="1"/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ru-RU" sz="2400" i="1"/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2400" i="1"/>
                                      </m:ctrlPr>
                                    </m:sSupPr>
                                    <m:e>
                                      <m:r>
                                        <a:rPr lang="ru-RU" sz="2400" i="1"/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ru-RU" sz="2400" i="1"/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ru-RU" sz="2400" i="1"/>
                                <m:t>∙∆</m:t>
                              </m:r>
                              <m:r>
                                <a:rPr lang="en-US" sz="2400" i="1"/>
                                <m:t>𝐿</m:t>
                              </m:r>
                            </m:e>
                          </m:d>
                        </m:e>
                        <m:sup>
                          <m:r>
                            <a:rPr lang="ru-RU" sz="2400" i="1"/>
                            <m:t>2</m:t>
                          </m:r>
                        </m:sup>
                      </m:sSup>
                      <m:r>
                        <a:rPr lang="ru-RU" sz="2400" i="1"/>
                        <m:t>+</m:t>
                      </m:r>
                      <m:sSup>
                        <m:sSupPr>
                          <m:ctrlPr>
                            <a:rPr lang="ru-RU" sz="2400" i="1"/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/>
                              </m:ctrlPr>
                            </m:dPr>
                            <m:e>
                              <m:r>
                                <a:rPr lang="ru-RU" sz="2400" i="1"/>
                                <m:t>−</m:t>
                              </m:r>
                              <m:f>
                                <m:fPr>
                                  <m:ctrlPr>
                                    <a:rPr lang="ru-RU" sz="2400" i="1"/>
                                  </m:ctrlPr>
                                </m:fPr>
                                <m:num>
                                  <m:r>
                                    <a:rPr lang="ru-RU" sz="2400" i="1"/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ru-RU" sz="2400" i="1"/>
                                      </m:ctrlPr>
                                    </m:sSupPr>
                                    <m:e>
                                      <m:r>
                                        <a:rPr lang="ru-RU" sz="2400" i="1"/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ru-RU" sz="2400" i="1"/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2400" i="1"/>
                                      </m:ctrlPr>
                                    </m:sSupPr>
                                    <m:e>
                                      <m:r>
                                        <a:rPr lang="ru-RU" sz="2400" i="1"/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ru-RU" sz="2400" i="1"/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i="1"/>
                                    <m:t>𝐿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2400" i="1"/>
                                      </m:ctrlPr>
                                    </m:sSupPr>
                                    <m:e>
                                      <m:r>
                                        <a:rPr lang="ru-RU" sz="2400" i="1"/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ru-RU" sz="2400" i="1"/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ru-RU" sz="2400" i="1"/>
                                <m:t>∙∆</m:t>
                              </m:r>
                              <m:r>
                                <a:rPr lang="en-US" sz="2400" i="1"/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ru-RU" sz="2400" i="1"/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 smtClean="0"/>
              </a:p>
              <a:p>
                <a:r>
                  <a:rPr lang="ru-RU" sz="2800" dirty="0" smtClean="0"/>
                  <a:t>если </a:t>
                </a:r>
                <a:r>
                  <a:rPr lang="ru-RU" sz="2800" dirty="0"/>
                  <a:t>обе части равенства разделить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/>
                        </m:ctrlPr>
                      </m:sSupPr>
                      <m:e>
                        <m:r>
                          <a:rPr lang="en-US" sz="2800" i="1"/>
                          <m:t>𝑔</m:t>
                        </m:r>
                      </m:e>
                      <m:sup>
                        <m:r>
                          <a:rPr lang="ru-RU" sz="2800" i="1"/>
                          <m:t>2</m:t>
                        </m:r>
                      </m:sup>
                    </m:sSup>
                    <m:r>
                      <a:rPr lang="ru-RU" sz="2800" i="1"/>
                      <m:t>=</m:t>
                    </m:r>
                    <m:sSup>
                      <m:sSupPr>
                        <m:ctrlPr>
                          <a:rPr lang="ru-RU" sz="2800" i="1"/>
                        </m:ctrlPr>
                      </m:sSupPr>
                      <m:e>
                        <m:d>
                          <m:dPr>
                            <m:ctrlPr>
                              <a:rPr lang="ru-RU" sz="2800" i="1"/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ru-RU" sz="2800" i="1"/>
                                </m:ctrlPr>
                              </m:fPr>
                              <m:num>
                                <m:r>
                                  <a:rPr lang="ru-RU" sz="2800" i="1"/>
                                  <m:t>4</m:t>
                                </m:r>
                                <m:sSup>
                                  <m:sSupPr>
                                    <m:ctrlPr>
                                      <a:rPr lang="ru-RU" sz="2800" i="1"/>
                                    </m:ctrlPr>
                                  </m:sSupPr>
                                  <m:e>
                                    <m:r>
                                      <a:rPr lang="ru-RU" sz="2800" i="1"/>
                                      <m:t>𝜋</m:t>
                                    </m:r>
                                  </m:e>
                                  <m:sup>
                                    <m:r>
                                      <a:rPr lang="ru-RU" sz="2800" i="1"/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800" i="1"/>
                                    </m:ctrlPr>
                                  </m:sSupPr>
                                  <m:e>
                                    <m:r>
                                      <a:rPr lang="ru-RU" sz="2800" i="1"/>
                                      <m:t>𝑛</m:t>
                                    </m:r>
                                  </m:e>
                                  <m:sup>
                                    <m:r>
                                      <a:rPr lang="ru-RU" sz="2800" i="1"/>
                                      <m:t>2</m:t>
                                    </m:r>
                                  </m:sup>
                                </m:sSup>
                                <m:r>
                                  <a:rPr lang="ru-RU" sz="2800" i="1"/>
                                  <m:t>𝐿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2800" i="1"/>
                                    </m:ctrlPr>
                                  </m:sSupPr>
                                  <m:e>
                                    <m:r>
                                      <a:rPr lang="ru-RU" sz="2800" i="1"/>
                                      <m:t>𝑡</m:t>
                                    </m:r>
                                  </m:e>
                                  <m:sup>
                                    <m:r>
                                      <a:rPr lang="ru-RU" sz="2800" i="1"/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800" i="1"/>
                          <m:t>2</m:t>
                        </m:r>
                      </m:sup>
                    </m:sSup>
                  </m:oMath>
                </a14:m>
                <a:r>
                  <a:rPr lang="ru-RU" sz="2800" dirty="0"/>
                  <a:t>, то расчёт окажется проще.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500" i="1"/>
                          </m:ctrlPr>
                        </m:sSupPr>
                        <m:e>
                          <m:sSubSup>
                            <m:sSubSupPr>
                              <m:ctrlPr>
                                <a:rPr lang="ru-RU" sz="2500" i="1"/>
                              </m:ctrlPr>
                            </m:sSubSupPr>
                            <m:e>
                              <m:r>
                                <a:rPr lang="ru-RU" sz="2500" i="1"/>
                                <m:t>𝛿</m:t>
                              </m:r>
                            </m:e>
                            <m:sub>
                              <m:r>
                                <a:rPr lang="ru-RU" sz="2500" i="1"/>
                                <m:t>𝑔</m:t>
                              </m:r>
                            </m:sub>
                            <m:sup>
                              <m:r>
                                <a:rPr lang="ru-RU" sz="2500" i="1"/>
                                <m:t>2</m:t>
                              </m:r>
                            </m:sup>
                          </m:sSubSup>
                          <m:r>
                            <a:rPr lang="ru-RU" sz="2500" i="1"/>
                            <m:t>=</m:t>
                          </m:r>
                          <m:d>
                            <m:dPr>
                              <m:ctrlPr>
                                <a:rPr lang="ru-RU" sz="2500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500" i="1"/>
                                  </m:ctrlPr>
                                </m:fPr>
                                <m:num>
                                  <m:r>
                                    <a:rPr lang="ru-RU" sz="2500" i="1"/>
                                    <m:t>∆</m:t>
                                  </m:r>
                                  <m:r>
                                    <a:rPr lang="en-US" sz="2500" i="1"/>
                                    <m:t>𝑔</m:t>
                                  </m:r>
                                </m:num>
                                <m:den>
                                  <m:r>
                                    <a:rPr lang="ru-RU" sz="2500" i="1"/>
                                    <m:t>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500" i="1"/>
                            <m:t>2</m:t>
                          </m:r>
                        </m:sup>
                      </m:sSup>
                      <m:r>
                        <a:rPr lang="ru-RU" sz="2500" i="1"/>
                        <m:t>=</m:t>
                      </m:r>
                      <m:sSup>
                        <m:sSupPr>
                          <m:ctrlPr>
                            <a:rPr lang="ru-RU" sz="2500" i="1"/>
                          </m:ctrlPr>
                        </m:sSupPr>
                        <m:e>
                          <m:d>
                            <m:dPr>
                              <m:ctrlPr>
                                <a:rPr lang="ru-RU" sz="2500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500" i="1"/>
                                  </m:ctrlPr>
                                </m:fPr>
                                <m:num>
                                  <m:r>
                                    <a:rPr lang="ru-RU" sz="2500" i="1"/>
                                    <m:t>∆</m:t>
                                  </m:r>
                                  <m:r>
                                    <a:rPr lang="en-US" sz="2500" i="1"/>
                                    <m:t>𝐿</m:t>
                                  </m:r>
                                </m:num>
                                <m:den>
                                  <m:r>
                                    <a:rPr lang="ru-RU" sz="2500" i="1"/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500" i="1"/>
                            <m:t>2</m:t>
                          </m:r>
                        </m:sup>
                      </m:sSup>
                      <m:r>
                        <a:rPr lang="ru-RU" sz="2500" i="1"/>
                        <m:t>+</m:t>
                      </m:r>
                      <m:sSup>
                        <m:sSupPr>
                          <m:ctrlPr>
                            <a:rPr lang="ru-RU" sz="2500" i="1"/>
                          </m:ctrlPr>
                        </m:sSupPr>
                        <m:e>
                          <m:d>
                            <m:dPr>
                              <m:ctrlPr>
                                <a:rPr lang="ru-RU" sz="2500" i="1"/>
                              </m:ctrlPr>
                            </m:dPr>
                            <m:e>
                              <m:r>
                                <a:rPr lang="ru-RU" sz="2500" i="1"/>
                                <m:t>2</m:t>
                              </m:r>
                              <m:f>
                                <m:fPr>
                                  <m:ctrlPr>
                                    <a:rPr lang="ru-RU" sz="2500" i="1"/>
                                  </m:ctrlPr>
                                </m:fPr>
                                <m:num>
                                  <m:r>
                                    <a:rPr lang="ru-RU" sz="2500" i="1"/>
                                    <m:t>∆</m:t>
                                  </m:r>
                                  <m:r>
                                    <a:rPr lang="en-US" sz="2500" i="1"/>
                                    <m:t>𝑡</m:t>
                                  </m:r>
                                </m:num>
                                <m:den>
                                  <m:r>
                                    <a:rPr lang="ru-RU" sz="2500" i="1"/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500" i="1"/>
                            <m:t>2</m:t>
                          </m:r>
                        </m:sup>
                      </m:sSup>
                      <m:r>
                        <a:rPr lang="ru-RU" sz="2500" i="1"/>
                        <m:t>=</m:t>
                      </m:r>
                      <m:sSup>
                        <m:sSupPr>
                          <m:ctrlPr>
                            <a:rPr lang="ru-RU" sz="2500" i="1"/>
                          </m:ctrlPr>
                        </m:sSupPr>
                        <m:e>
                          <m:d>
                            <m:dPr>
                              <m:ctrlPr>
                                <a:rPr lang="ru-RU" sz="2500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500" i="1"/>
                                  </m:ctrlPr>
                                </m:fPr>
                                <m:num>
                                  <m:r>
                                    <a:rPr lang="ru-RU" sz="2500" i="1"/>
                                    <m:t>0,6</m:t>
                                  </m:r>
                                </m:num>
                                <m:den>
                                  <m:r>
                                    <a:rPr lang="ru-RU" sz="2500" i="1"/>
                                    <m:t>150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500" i="1"/>
                            <m:t>2</m:t>
                          </m:r>
                        </m:sup>
                      </m:sSup>
                      <m:r>
                        <a:rPr lang="ru-RU" sz="2500" i="1"/>
                        <m:t>+</m:t>
                      </m:r>
                      <m:sSup>
                        <m:sSupPr>
                          <m:ctrlPr>
                            <a:rPr lang="ru-RU" sz="2500" i="1"/>
                          </m:ctrlPr>
                        </m:sSupPr>
                        <m:e>
                          <m:d>
                            <m:dPr>
                              <m:ctrlPr>
                                <a:rPr lang="ru-RU" sz="2500" i="1"/>
                              </m:ctrlPr>
                            </m:dPr>
                            <m:e>
                              <m:r>
                                <a:rPr lang="ru-RU" sz="2500" i="1"/>
                                <m:t>2∙</m:t>
                              </m:r>
                              <m:f>
                                <m:fPr>
                                  <m:ctrlPr>
                                    <a:rPr lang="ru-RU" sz="2500" i="1"/>
                                  </m:ctrlPr>
                                </m:fPr>
                                <m:num>
                                  <m:r>
                                    <a:rPr lang="ru-RU" sz="2500" i="1"/>
                                    <m:t>0,03</m:t>
                                  </m:r>
                                </m:num>
                                <m:den>
                                  <m:r>
                                    <a:rPr lang="ru-RU" sz="2500" i="1"/>
                                    <m:t>12,4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500" i="1"/>
                            <m:t>2</m:t>
                          </m:r>
                        </m:sup>
                      </m:sSup>
                      <m:r>
                        <a:rPr lang="ru-RU" sz="2500" i="1"/>
                        <m:t>≈4∙</m:t>
                      </m:r>
                      <m:sSup>
                        <m:sSupPr>
                          <m:ctrlPr>
                            <a:rPr lang="ru-RU" sz="2500" i="1"/>
                          </m:ctrlPr>
                        </m:sSupPr>
                        <m:e>
                          <m:r>
                            <a:rPr lang="ru-RU" sz="2500" i="1"/>
                            <m:t>10</m:t>
                          </m:r>
                        </m:e>
                        <m:sup>
                          <m:r>
                            <a:rPr lang="ru-RU" sz="2500" i="1"/>
                            <m:t>−5</m:t>
                          </m:r>
                        </m:sup>
                      </m:sSup>
                      <m:r>
                        <a:rPr lang="ru-RU" sz="2500" i="1"/>
                        <m:t>→ </m:t>
                      </m:r>
                      <m:sSub>
                        <m:sSubPr>
                          <m:ctrlPr>
                            <a:rPr lang="ru-RU" sz="2500" i="1"/>
                          </m:ctrlPr>
                        </m:sSubPr>
                        <m:e>
                          <m:r>
                            <a:rPr lang="ru-RU" sz="2500" i="1"/>
                            <m:t>𝛿</m:t>
                          </m:r>
                        </m:e>
                        <m:sub>
                          <m:r>
                            <a:rPr lang="ru-RU" sz="2500" i="1"/>
                            <m:t>𝑔</m:t>
                          </m:r>
                        </m:sub>
                      </m:sSub>
                      <m:r>
                        <a:rPr lang="ru-RU" sz="2500" i="1"/>
                        <m:t>≈0,6%</m:t>
                      </m:r>
                    </m:oMath>
                  </m:oMathPara>
                </a14:m>
                <a:endParaRPr lang="ru-RU" sz="2500" dirty="0" smtClean="0"/>
              </a:p>
              <a:p>
                <a:endParaRPr lang="ru-RU" sz="25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/>
                          </m:ctrlPr>
                        </m:sSubPr>
                        <m:e>
                          <m:r>
                            <a:rPr lang="ru-RU" sz="2800" i="1"/>
                            <m:t>∆</m:t>
                          </m:r>
                          <m:r>
                            <a:rPr lang="en-US" sz="2800" i="1"/>
                            <m:t>𝑔</m:t>
                          </m:r>
                          <m:r>
                            <a:rPr lang="en-US" sz="2800" i="1"/>
                            <m:t>=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ru-RU" sz="2800" i="1"/>
                              </m:ctrlPr>
                            </m:dPr>
                            <m:e>
                              <m:r>
                                <a:rPr lang="en-US" sz="2800" i="1"/>
                                <m:t>𝑔</m:t>
                              </m:r>
                            </m:e>
                          </m:d>
                          <m:r>
                            <a:rPr lang="ru-RU" sz="2800" i="1"/>
                            <m:t>∙</m:t>
                          </m:r>
                          <m:r>
                            <a:rPr lang="ru-RU" sz="2800" i="1"/>
                            <m:t>𝛿</m:t>
                          </m:r>
                        </m:e>
                        <m:sub>
                          <m:r>
                            <a:rPr lang="ru-RU" sz="2800" i="1"/>
                            <m:t>𝑔</m:t>
                          </m:r>
                        </m:sub>
                      </m:sSub>
                      <m:r>
                        <a:rPr lang="ru-RU" sz="2800" i="1"/>
                        <m:t>≈9,9179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r>
                                <a:rPr lang="ru-RU" sz="2800" i="1"/>
                                <m:t>с</m:t>
                              </m:r>
                            </m:e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800" i="1"/>
                        <m:t>∙0,006≈0,0595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r>
                                <a:rPr lang="ru-RU" sz="2800" i="1"/>
                                <m:t>с</m:t>
                              </m:r>
                            </m:e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800" i="1"/>
                        <m:t>≈0,06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r>
                                <a:rPr lang="ru-RU" sz="2800" i="1"/>
                                <m:t>с</m:t>
                              </m:r>
                            </m:e>
                            <m:sup>
                              <m:r>
                                <a:rPr lang="ru-RU" sz="2800" i="1"/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5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3" y="1215601"/>
                <a:ext cx="12032973" cy="5687839"/>
              </a:xfrm>
              <a:prstGeom prst="rect">
                <a:avLst/>
              </a:prstGeom>
              <a:blipFill rotWithShape="1">
                <a:blip r:embed="rId3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-847381" y="1195248"/>
                <a:ext cx="10513253" cy="529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∆</m:t>
                          </m:r>
                          <m:sSup>
                            <m:sSup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  <m:sup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sz="2800" i="1">
                          <a:solidFill>
                            <a:prstClr val="black"/>
                          </a:solidFill>
                          <a:latin typeface="Cambria Math"/>
                        </a:rPr>
                        <m:t>+∆</m:t>
                      </m:r>
                      <m:sSubSup>
                        <m:sSubSup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sz="2800" i="1">
                          <a:solidFill>
                            <a:prstClr val="black"/>
                          </a:solidFill>
                          <a:latin typeface="Cambria Math"/>
                        </a:rPr>
                        <m:t>+∆</m:t>
                      </m:r>
                      <m:sSubSup>
                        <m:sSubSup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  <m:sup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sz="2800" i="1">
                          <a:solidFill>
                            <a:prstClr val="black"/>
                          </a:solidFill>
                          <a:latin typeface="Cambria Math"/>
                        </a:rPr>
                        <m:t>+∆</m:t>
                      </m:r>
                      <m:sSubSup>
                        <m:sSubSup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ru-RU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∙∆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8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ru-RU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∙∆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47381" y="1195248"/>
                <a:ext cx="10513253" cy="5292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1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31989"/>
            <a:ext cx="8759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C57AB"/>
                </a:solidFill>
                <a:latin typeface="Verdana" pitchFamily="34" charset="0"/>
              </a:rPr>
              <a:t>ПРИМЕР ОБРАБОТКИ КОСВЕННЫХ ИЗМЕРЕНИЙ (5)</a:t>
            </a:r>
            <a:endParaRPr lang="ru-RU" sz="2600" b="1" dirty="0" smtClean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55573" y="1215601"/>
                <a:ext cx="12032973" cy="4322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/>
                  <a:t>Главное в работе – вывод!</a:t>
                </a:r>
              </a:p>
              <a:p>
                <a:r>
                  <a:rPr lang="ru-RU" sz="2800" dirty="0" smtClean="0"/>
                  <a:t>Сравниваем </a:t>
                </a:r>
                <a:r>
                  <a:rPr lang="ru-RU" sz="2800" dirty="0"/>
                  <a:t>результат с табличным значением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en-US" sz="2800" i="1"/>
                          <m:t>𝑔</m:t>
                        </m:r>
                      </m:e>
                      <m:sub>
                        <m:r>
                          <a:rPr lang="ru-RU" sz="2800" i="1"/>
                          <m:t>0</m:t>
                        </m:r>
                      </m:sub>
                    </m:sSub>
                    <m:r>
                      <a:rPr lang="ru-RU" sz="2800" i="1"/>
                      <m:t>=9,81</m:t>
                    </m:r>
                    <m:f>
                      <m:fPr>
                        <m:ctrlPr>
                          <a:rPr lang="ru-RU" sz="2800" i="1"/>
                        </m:ctrlPr>
                      </m:fPr>
                      <m:num>
                        <m:r>
                          <a:rPr lang="ru-RU" sz="2800" i="1"/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2800" i="1"/>
                            </m:ctrlPr>
                          </m:sSupPr>
                          <m:e>
                            <m:r>
                              <a:rPr lang="ru-RU" sz="2800" i="1"/>
                              <m:t>с</m:t>
                            </m:r>
                          </m:e>
                          <m:sup>
                            <m:r>
                              <a:rPr lang="ru-RU" sz="2800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800" dirty="0" smtClean="0"/>
                  <a:t>…</a:t>
                </a:r>
              </a:p>
              <a:p>
                <a:endParaRPr lang="ru-RU" sz="2800" dirty="0" smtClean="0"/>
              </a:p>
              <a:p>
                <a:endParaRPr lang="ru-RU" sz="2800" dirty="0" smtClean="0"/>
              </a:p>
              <a:p>
                <a:endParaRPr lang="ru-RU" sz="1400" dirty="0"/>
              </a:p>
              <a:p>
                <a:r>
                  <a:rPr lang="ru-RU" sz="2800" dirty="0" smtClean="0"/>
                  <a:t> …и </a:t>
                </a:r>
                <a:r>
                  <a:rPr lang="ru-RU" sz="2800" dirty="0"/>
                  <a:t>сделать вывод, что результаты нашего эксперимента противоречат данным таблицы. Далее необходимо было бы найти причины завышения результата (например, влияние силы трения на маятник или слишком большая амплитуда качаний </a:t>
                </a:r>
                <a:r>
                  <a:rPr lang="ru-RU" sz="2800" dirty="0" err="1"/>
                  <a:t>и.т.п</a:t>
                </a:r>
                <a:r>
                  <a:rPr lang="ru-RU" sz="2800" dirty="0"/>
                  <a:t>.), устранить или учесть эти причины и повторить эксперимент заново.</a:t>
                </a:r>
                <a:endParaRPr lang="ru-RU" sz="25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3" y="1215601"/>
                <a:ext cx="12032973" cy="4322786"/>
              </a:xfrm>
              <a:prstGeom prst="rect">
                <a:avLst/>
              </a:prstGeom>
              <a:blipFill rotWithShape="1">
                <a:blip r:embed="rId3"/>
                <a:stretch>
                  <a:fillRect l="-1064" t="-1268" b="-2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2557669" y="2464904"/>
            <a:ext cx="0" cy="311426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4848098" y="2664090"/>
                <a:ext cx="9364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</a:rPr>
                        <m:t>9,9</m:t>
                      </m:r>
                      <m:r>
                        <a:rPr lang="ru-RU" sz="28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98" y="2664090"/>
                <a:ext cx="93647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6352220" y="2664090"/>
                <a:ext cx="9364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</a:rPr>
                        <m:t>9,9</m:t>
                      </m:r>
                      <m:r>
                        <a:rPr lang="ru-RU" sz="2800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20" y="2664090"/>
                <a:ext cx="93647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3343976" y="2664090"/>
                <a:ext cx="9364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</a:rPr>
                        <m:t>9,8</m:t>
                      </m:r>
                      <m:r>
                        <a:rPr lang="ru-RU" sz="28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976" y="2664090"/>
                <a:ext cx="93647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>
            <a:off x="2392017" y="2776330"/>
            <a:ext cx="6301409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1740464" y="2097397"/>
                <a:ext cx="9364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9,</m:t>
                      </m:r>
                      <m:r>
                        <a:rPr lang="ru-RU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81</m:t>
                      </m:r>
                    </m:oMath>
                  </m:oMathPara>
                </a14:m>
                <a:endParaRPr lang="ru-RU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64" y="2097397"/>
                <a:ext cx="93647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101341" y="2660777"/>
            <a:ext cx="118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g, </a:t>
            </a:r>
            <a:r>
              <a:rPr lang="ru-RU" sz="2800" dirty="0" smtClean="0"/>
              <a:t>м/с</a:t>
            </a:r>
            <a:r>
              <a:rPr lang="ru-RU" sz="2800" baseline="30000" dirty="0" smtClean="0"/>
              <a:t>2</a:t>
            </a:r>
            <a:endParaRPr lang="ru-RU" sz="2800" baseline="30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12213" y="2416028"/>
            <a:ext cx="3008244" cy="3603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975" y="312737"/>
            <a:ext cx="100666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ПРЯМЫЕ И </a:t>
            </a:r>
          </a:p>
          <a:p>
            <a:r>
              <a:rPr lang="ru-RU" sz="35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КОСВЕННЫЕ ИЗМЕРЕНИЯ</a:t>
            </a:r>
            <a:endParaRPr lang="ru-RU" sz="3500" b="1" dirty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975" y="2328407"/>
            <a:ext cx="11700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Сравнение </a:t>
            </a:r>
            <a:r>
              <a:rPr lang="ru-RU" sz="2800" dirty="0" smtClean="0"/>
              <a:t>свойств исследованного тела и эталона производится по </a:t>
            </a:r>
            <a:r>
              <a:rPr lang="ru-RU" sz="2800" dirty="0"/>
              <a:t>определённой методике либо напрямую с помощью приборов (линейка, весы) либо косвенным образом с помощью расчётов по формулам (скорость равна путь разделить на время).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81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31989"/>
            <a:ext cx="875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C57AB"/>
                </a:solidFill>
                <a:latin typeface="Verdana" pitchFamily="34" charset="0"/>
              </a:rPr>
              <a:t>ЕЩЁ ОДИН ПРИМЕР</a:t>
            </a:r>
            <a:endParaRPr lang="ru-RU" sz="2600" b="1" dirty="0" smtClean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-130628" y="635384"/>
                <a:ext cx="12032973" cy="5544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700" dirty="0"/>
                  <a:t>Определяем плотность ρ сплошного однородного камешка. </a:t>
                </a:r>
                <a:endParaRPr lang="ru-RU" sz="2700" dirty="0" smtClean="0"/>
              </a:p>
              <a:p>
                <a:r>
                  <a:rPr lang="ru-RU" sz="2700" u="sng" dirty="0" smtClean="0"/>
                  <a:t>Оборудование</a:t>
                </a:r>
                <a:r>
                  <a:rPr lang="ru-RU" sz="2700" u="sng" dirty="0"/>
                  <a:t>: </a:t>
                </a:r>
                <a:r>
                  <a:rPr lang="ru-RU" sz="2700" dirty="0"/>
                  <a:t>электронные весы (приборная погрешность </a:t>
                </a:r>
                <a:endParaRPr lang="ru-RU" sz="2700" dirty="0" smtClean="0"/>
              </a:p>
              <a:p>
                <a:r>
                  <a:rPr lang="ru-RU" sz="2700" dirty="0" smtClean="0"/>
                  <a:t>Δ</a:t>
                </a:r>
                <a:r>
                  <a:rPr lang="en-US" sz="2700" i="1" dirty="0"/>
                  <a:t>m</a:t>
                </a:r>
                <a:r>
                  <a:rPr lang="ru-RU" sz="2700" dirty="0"/>
                  <a:t>=0,1г), х/б нить, камешек, пластиковый стаканчик с водой</a:t>
                </a:r>
                <a:r>
                  <a:rPr lang="ru-RU" sz="2700" dirty="0" smtClean="0"/>
                  <a:t>,</a:t>
                </a:r>
              </a:p>
              <a:p>
                <a:r>
                  <a:rPr lang="ru-RU" sz="2700" dirty="0" smtClean="0"/>
                  <a:t> </a:t>
                </a:r>
                <a:r>
                  <a:rPr lang="ru-RU" sz="2700" dirty="0"/>
                  <a:t>термометр (приборная погрешность Δ</a:t>
                </a:r>
                <a:r>
                  <a:rPr lang="en-US" sz="2700" i="1" dirty="0" smtClean="0"/>
                  <a:t>t</a:t>
                </a:r>
                <a:r>
                  <a:rPr lang="ru-RU" sz="2700" dirty="0" smtClean="0"/>
                  <a:t>=0,5</a:t>
                </a:r>
                <a:r>
                  <a:rPr lang="en-US" sz="2700" baseline="30000" dirty="0" err="1"/>
                  <a:t>o</a:t>
                </a:r>
                <a:r>
                  <a:rPr lang="en-US" sz="2700" dirty="0" err="1"/>
                  <a:t>C</a:t>
                </a:r>
                <a:r>
                  <a:rPr lang="ru-RU" sz="2700" dirty="0"/>
                  <a:t>). </a:t>
                </a:r>
              </a:p>
              <a:p>
                <a:r>
                  <a:rPr lang="ru-RU" sz="2700" u="sng" dirty="0"/>
                  <a:t>Методика измерения</a:t>
                </a:r>
                <a:r>
                  <a:rPr lang="ru-RU" sz="2700" dirty="0"/>
                  <a:t>. При погружении камешка, подвешенного на нити, в воду показания весов увеличиваются с </a:t>
                </a:r>
                <a:r>
                  <a:rPr lang="en-US" sz="2700" i="1" dirty="0"/>
                  <a:t>m</a:t>
                </a:r>
                <a:r>
                  <a:rPr lang="ru-RU" sz="2700" baseline="-25000" dirty="0"/>
                  <a:t>1</a:t>
                </a:r>
                <a:r>
                  <a:rPr lang="ru-RU" sz="2700" dirty="0"/>
                  <a:t> до </a:t>
                </a:r>
                <a:r>
                  <a:rPr lang="en-US" sz="2700" i="1" dirty="0"/>
                  <a:t>m</a:t>
                </a:r>
                <a:r>
                  <a:rPr lang="ru-RU" sz="2700" baseline="-25000" dirty="0"/>
                  <a:t>2</a:t>
                </a:r>
                <a:r>
                  <a:rPr lang="ru-RU" sz="2700" dirty="0"/>
                  <a:t>. Это увеличение происходит из-за воздействия силы Архимеда на дно стаканчика (по </a:t>
                </a:r>
                <a:r>
                  <a:rPr lang="en-US" sz="2700" dirty="0"/>
                  <a:t>III</a:t>
                </a:r>
                <a:r>
                  <a:rPr lang="ru-RU" sz="2700" dirty="0"/>
                  <a:t> закону Ньютона).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700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2700" i="1"/>
                              </m:ctrlPr>
                            </m:sSubPr>
                            <m:e>
                              <m:r>
                                <a:rPr lang="en-US" sz="2700" i="1"/>
                                <m:t>𝑚</m:t>
                              </m:r>
                            </m:e>
                            <m:sub>
                              <m:r>
                                <a:rPr lang="ru-RU" sz="2700" i="1"/>
                                <m:t>2</m:t>
                              </m:r>
                            </m:sub>
                          </m:sSub>
                          <m:r>
                            <a:rPr lang="ru-RU" sz="2700" i="1"/>
                            <m:t>−</m:t>
                          </m:r>
                          <m:sSub>
                            <m:sSubPr>
                              <m:ctrlPr>
                                <a:rPr lang="ru-RU" sz="2700" i="1"/>
                              </m:ctrlPr>
                            </m:sSubPr>
                            <m:e>
                              <m:r>
                                <a:rPr lang="ru-RU" sz="2700" i="1"/>
                                <m:t>𝑚</m:t>
                              </m:r>
                            </m:e>
                            <m:sub>
                              <m:r>
                                <a:rPr lang="ru-RU" sz="2700" i="1"/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700" i="1"/>
                        <m:t>𝑔</m:t>
                      </m:r>
                      <m:r>
                        <a:rPr lang="ru-RU" sz="2700" i="1"/>
                        <m:t>=</m:t>
                      </m:r>
                      <m:sSub>
                        <m:sSubPr>
                          <m:ctrlPr>
                            <a:rPr lang="ru-RU" sz="2700" i="1"/>
                          </m:ctrlPr>
                        </m:sSubPr>
                        <m:e>
                          <m:r>
                            <a:rPr lang="ru-RU" sz="2700" i="1"/>
                            <m:t>𝜌</m:t>
                          </m:r>
                        </m:e>
                        <m:sub>
                          <m:r>
                            <a:rPr lang="ru-RU" sz="2700" i="1"/>
                            <m:t>в</m:t>
                          </m:r>
                        </m:sub>
                      </m:sSub>
                      <m:r>
                        <a:rPr lang="ru-RU" sz="2700" i="1"/>
                        <m:t>𝑔𝑉</m:t>
                      </m:r>
                      <m:r>
                        <a:rPr lang="ru-RU" sz="2700" i="1"/>
                        <m:t>   →    </m:t>
                      </m:r>
                      <m:r>
                        <a:rPr lang="ru-RU" sz="2700" i="1"/>
                        <m:t>𝑉</m:t>
                      </m:r>
                      <m:r>
                        <a:rPr lang="ru-RU" sz="2700" i="1"/>
                        <m:t>=</m:t>
                      </m:r>
                      <m:f>
                        <m:fPr>
                          <m:ctrlPr>
                            <a:rPr lang="ru-RU" sz="2700" i="1"/>
                          </m:ctrlPr>
                        </m:fPr>
                        <m:num>
                          <m:sSub>
                            <m:sSubPr>
                              <m:ctrlPr>
                                <a:rPr lang="ru-RU" sz="2700" i="1"/>
                              </m:ctrlPr>
                            </m:sSubPr>
                            <m:e>
                              <m:r>
                                <a:rPr lang="en-US" sz="2700" i="1"/>
                                <m:t>𝑚</m:t>
                              </m:r>
                            </m:e>
                            <m:sub>
                              <m:r>
                                <a:rPr lang="ru-RU" sz="2700" i="1"/>
                                <m:t>2</m:t>
                              </m:r>
                            </m:sub>
                          </m:sSub>
                          <m:r>
                            <a:rPr lang="ru-RU" sz="2700" i="1"/>
                            <m:t>−</m:t>
                          </m:r>
                          <m:sSub>
                            <m:sSubPr>
                              <m:ctrlPr>
                                <a:rPr lang="ru-RU" sz="2700" i="1"/>
                              </m:ctrlPr>
                            </m:sSubPr>
                            <m:e>
                              <m:r>
                                <a:rPr lang="ru-RU" sz="2700" i="1"/>
                                <m:t>𝑚</m:t>
                              </m:r>
                            </m:e>
                            <m:sub>
                              <m:r>
                                <a:rPr lang="ru-RU" sz="2700" i="1"/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700" i="1"/>
                              </m:ctrlPr>
                            </m:sSubPr>
                            <m:e>
                              <m:r>
                                <a:rPr lang="ru-RU" sz="2700" i="1"/>
                                <m:t>𝜌</m:t>
                              </m:r>
                            </m:e>
                            <m:sub>
                              <m:r>
                                <a:rPr lang="ru-RU" sz="2700" i="1"/>
                                <m:t>в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700" dirty="0"/>
              </a:p>
              <a:p>
                <a:r>
                  <a:rPr lang="ru-RU" sz="2700" dirty="0"/>
                  <a:t>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700" i="1"/>
                        </m:ctrlPr>
                      </m:sSubPr>
                      <m:e>
                        <m:r>
                          <a:rPr lang="ru-RU" sz="2700" i="1"/>
                          <m:t>𝜌</m:t>
                        </m:r>
                      </m:e>
                      <m:sub>
                        <m:r>
                          <a:rPr lang="ru-RU" sz="2700" i="1"/>
                          <m:t>в</m:t>
                        </m:r>
                      </m:sub>
                    </m:sSub>
                  </m:oMath>
                </a14:m>
                <a:r>
                  <a:rPr lang="ru-RU" sz="2700" dirty="0"/>
                  <a:t> - плотность воды, </a:t>
                </a:r>
                <a:r>
                  <a:rPr lang="en-US" sz="2700" dirty="0"/>
                  <a:t>V </a:t>
                </a:r>
                <a:r>
                  <a:rPr lang="ru-RU" sz="2700" dirty="0"/>
                  <a:t>– объём камешка. С другой стороны масса камешка (взвешенного без воды) равна</a:t>
                </a:r>
              </a:p>
              <a:p>
                <a:r>
                  <a:rPr lang="ru-RU" sz="2700" dirty="0" smtClean="0"/>
                  <a:t>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700" i="1"/>
                        </m:ctrlPr>
                      </m:sSubPr>
                      <m:e>
                        <m:r>
                          <a:rPr lang="en-US" sz="2700" i="1"/>
                          <m:t>𝑚</m:t>
                        </m:r>
                      </m:e>
                      <m:sub>
                        <m:r>
                          <a:rPr lang="ru-RU" sz="2700" i="1"/>
                          <m:t>0</m:t>
                        </m:r>
                      </m:sub>
                    </m:sSub>
                    <m:r>
                      <a:rPr lang="ru-RU" sz="2700" i="1"/>
                      <m:t>=</m:t>
                    </m:r>
                    <m:r>
                      <a:rPr lang="ru-RU" sz="2700" i="1"/>
                      <m:t>𝜌</m:t>
                    </m:r>
                    <m:r>
                      <a:rPr lang="ru-RU" sz="2700" i="1"/>
                      <m:t>𝑉</m:t>
                    </m:r>
                    <m:r>
                      <a:rPr lang="ru-RU" sz="2700" i="1"/>
                      <m:t>=</m:t>
                    </m:r>
                    <m:f>
                      <m:fPr>
                        <m:ctrlPr>
                          <a:rPr lang="ru-RU" sz="2700" i="1"/>
                        </m:ctrlPr>
                      </m:fPr>
                      <m:num>
                        <m:r>
                          <a:rPr lang="ru-RU" sz="2700" i="1"/>
                          <m:t>𝜌</m:t>
                        </m:r>
                      </m:num>
                      <m:den>
                        <m:sSub>
                          <m:sSubPr>
                            <m:ctrlPr>
                              <a:rPr lang="ru-RU" sz="2700" i="1"/>
                            </m:ctrlPr>
                          </m:sSubPr>
                          <m:e>
                            <m:r>
                              <a:rPr lang="ru-RU" sz="2700" i="1"/>
                              <m:t>𝜌</m:t>
                            </m:r>
                          </m:e>
                          <m:sub>
                            <m:r>
                              <a:rPr lang="ru-RU" sz="2700" i="1"/>
                              <m:t>в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ru-RU" sz="2700" i="1"/>
                        </m:ctrlPr>
                      </m:dPr>
                      <m:e>
                        <m:sSub>
                          <m:sSubPr>
                            <m:ctrlPr>
                              <a:rPr lang="ru-RU" sz="2700" i="1"/>
                            </m:ctrlPr>
                          </m:sSubPr>
                          <m:e>
                            <m:r>
                              <a:rPr lang="en-US" sz="2700" i="1"/>
                              <m:t>𝑚</m:t>
                            </m:r>
                          </m:e>
                          <m:sub>
                            <m:r>
                              <a:rPr lang="ru-RU" sz="2700" i="1"/>
                              <m:t>2</m:t>
                            </m:r>
                          </m:sub>
                        </m:sSub>
                        <m:r>
                          <a:rPr lang="ru-RU" sz="2700" i="1"/>
                          <m:t>−</m:t>
                        </m:r>
                        <m:sSub>
                          <m:sSubPr>
                            <m:ctrlPr>
                              <a:rPr lang="ru-RU" sz="2700" i="1"/>
                            </m:ctrlPr>
                          </m:sSubPr>
                          <m:e>
                            <m:r>
                              <a:rPr lang="ru-RU" sz="2700" i="1"/>
                              <m:t>𝑚</m:t>
                            </m:r>
                          </m:e>
                          <m:sub>
                            <m:r>
                              <a:rPr lang="ru-RU" sz="2700" i="1"/>
                              <m:t>1</m:t>
                            </m:r>
                          </m:sub>
                        </m:sSub>
                      </m:e>
                    </m:d>
                    <m:r>
                      <a:rPr lang="ru-RU" sz="2700" i="1"/>
                      <m:t>   →    </m:t>
                    </m:r>
                    <m:r>
                      <a:rPr lang="ru-RU" sz="2700" i="1"/>
                      <m:t>𝜌</m:t>
                    </m:r>
                    <m:r>
                      <a:rPr lang="ru-RU" sz="2700" i="1"/>
                      <m:t>=</m:t>
                    </m:r>
                    <m:sSub>
                      <m:sSubPr>
                        <m:ctrlPr>
                          <a:rPr lang="ru-RU" sz="2700" i="1"/>
                        </m:ctrlPr>
                      </m:sSubPr>
                      <m:e>
                        <m:r>
                          <a:rPr lang="ru-RU" sz="2700" i="1"/>
                          <m:t>𝜌</m:t>
                        </m:r>
                      </m:e>
                      <m:sub>
                        <m:r>
                          <a:rPr lang="ru-RU" sz="2700" i="1"/>
                          <m:t>в</m:t>
                        </m:r>
                      </m:sub>
                    </m:sSub>
                    <m:f>
                      <m:fPr>
                        <m:ctrlPr>
                          <a:rPr lang="ru-RU" sz="2700" i="1"/>
                        </m:ctrlPr>
                      </m:fPr>
                      <m:num>
                        <m:sSub>
                          <m:sSubPr>
                            <m:ctrlPr>
                              <a:rPr lang="ru-RU" sz="2700" i="1"/>
                            </m:ctrlPr>
                          </m:sSubPr>
                          <m:e>
                            <m:r>
                              <a:rPr lang="en-US" sz="2700" i="1"/>
                              <m:t>𝑚</m:t>
                            </m:r>
                          </m:e>
                          <m:sub>
                            <m:r>
                              <a:rPr lang="ru-RU" sz="2700" i="1"/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700" i="1"/>
                            </m:ctrlPr>
                          </m:sSubPr>
                          <m:e>
                            <m:r>
                              <a:rPr lang="en-US" sz="2700" i="1"/>
                              <m:t>𝑚</m:t>
                            </m:r>
                          </m:e>
                          <m:sub>
                            <m:r>
                              <a:rPr lang="ru-RU" sz="2700" i="1"/>
                              <m:t>2</m:t>
                            </m:r>
                          </m:sub>
                        </m:sSub>
                        <m:r>
                          <a:rPr lang="ru-RU" sz="2700" i="1"/>
                          <m:t>−</m:t>
                        </m:r>
                        <m:sSub>
                          <m:sSubPr>
                            <m:ctrlPr>
                              <a:rPr lang="ru-RU" sz="2700" i="1"/>
                            </m:ctrlPr>
                          </m:sSubPr>
                          <m:e>
                            <m:r>
                              <a:rPr lang="ru-RU" sz="2700" i="1"/>
                              <m:t>𝑚</m:t>
                            </m:r>
                          </m:e>
                          <m:sub>
                            <m:r>
                              <a:rPr lang="ru-RU" sz="2700" i="1"/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ru-RU" sz="27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28" y="635384"/>
                <a:ext cx="12032973" cy="5544595"/>
              </a:xfrm>
              <a:prstGeom prst="rect">
                <a:avLst/>
              </a:prstGeom>
              <a:blipFill rotWithShape="1">
                <a:blip r:embed="rId3"/>
                <a:stretch>
                  <a:fillRect l="-963" t="-879" r="-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5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19" y="1962148"/>
            <a:ext cx="7803238" cy="459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575" y="131989"/>
            <a:ext cx="875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C57AB"/>
                </a:solidFill>
                <a:latin typeface="Verdana" pitchFamily="34" charset="0"/>
              </a:rPr>
              <a:t>ПЛОТНОСТЬ ВОДЫ</a:t>
            </a:r>
            <a:endParaRPr lang="ru-RU" sz="2600" b="1" dirty="0" smtClean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0" y="635384"/>
                <a:ext cx="12032973" cy="1435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/>
                  <a:t>Предположим, что в момент измерений температура </a:t>
                </a:r>
                <a:r>
                  <a:rPr lang="ru-RU" sz="2800" dirty="0" smtClean="0"/>
                  <a:t>воды</a:t>
                </a:r>
              </a:p>
              <a:p>
                <a:r>
                  <a:rPr lang="ru-RU" sz="2800" dirty="0" smtClean="0"/>
                  <a:t> </a:t>
                </a:r>
                <a:r>
                  <a:rPr lang="ru-RU" sz="2800" dirty="0"/>
                  <a:t>была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en-US" sz="2800" i="1"/>
                          <m:t>𝑡</m:t>
                        </m:r>
                      </m:e>
                      <m:sub>
                        <m:r>
                          <a:rPr lang="ru-RU" sz="2800" i="1"/>
                          <m:t>в</m:t>
                        </m:r>
                      </m:sub>
                    </m:sSub>
                    <m:r>
                      <a:rPr lang="ru-RU" sz="2800" i="1"/>
                      <m:t>=</m:t>
                    </m:r>
                    <m:r>
                      <a:rPr lang="ru-RU" sz="2800" i="1"/>
                      <m:t>22</m:t>
                    </m:r>
                    <m:r>
                      <a:rPr lang="ru-RU" sz="2800" i="1"/>
                      <m:t>,</m:t>
                    </m:r>
                    <m:r>
                      <a:rPr lang="ru-RU" sz="2800" i="1"/>
                      <m:t>5</m:t>
                    </m:r>
                    <m:r>
                      <a:rPr lang="ru-RU" sz="2800" i="1"/>
                      <m:t>±</m:t>
                    </m:r>
                    <m:r>
                      <a:rPr lang="ru-RU" sz="2800" i="1"/>
                      <m:t>0</m:t>
                    </m:r>
                    <m:r>
                      <a:rPr lang="ru-RU" sz="2800" i="1"/>
                      <m:t>,</m:t>
                    </m:r>
                    <m:r>
                      <a:rPr lang="ru-RU" sz="2800" i="1"/>
                      <m:t>5</m:t>
                    </m:r>
                    <m:r>
                      <a:rPr lang="ru-RU" sz="2800" i="1"/>
                      <m:t>℃</m:t>
                    </m:r>
                  </m:oMath>
                </a14:m>
                <a:r>
                  <a:rPr lang="ru-RU" sz="2800" dirty="0"/>
                  <a:t>. Тогда, согласно </a:t>
                </a:r>
                <a:r>
                  <a:rPr lang="ru-RU" sz="2800" dirty="0" smtClean="0"/>
                  <a:t>графику</a:t>
                </a:r>
                <a:r>
                  <a:rPr lang="ru-RU" sz="2800" dirty="0"/>
                  <a:t>, </a:t>
                </a:r>
                <a:endParaRPr lang="ru-RU" sz="2800" dirty="0" smtClean="0"/>
              </a:p>
              <a:p>
                <a:r>
                  <a:rPr lang="ru-RU" sz="2800" dirty="0" smtClean="0"/>
                  <a:t>плотность </a:t>
                </a:r>
                <a:r>
                  <a:rPr lang="ru-RU" sz="2800" dirty="0"/>
                  <a:t>воды составляла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en-US" sz="2800" i="1"/>
                          <m:t>𝜌</m:t>
                        </m:r>
                      </m:e>
                      <m:sub>
                        <m:r>
                          <a:rPr lang="ru-RU" sz="2800" i="1"/>
                          <m:t>в</m:t>
                        </m:r>
                      </m:sub>
                    </m:sSub>
                    <m:r>
                      <a:rPr lang="ru-RU" sz="2800" i="1"/>
                      <m:t>=</m:t>
                    </m:r>
                    <m:r>
                      <a:rPr lang="ru-RU" sz="2800" i="1"/>
                      <m:t>997</m:t>
                    </m:r>
                    <m:r>
                      <a:rPr lang="ru-RU" sz="2800" i="1"/>
                      <m:t>,</m:t>
                    </m:r>
                    <m:r>
                      <a:rPr lang="ru-RU" sz="2800" i="1"/>
                      <m:t>7</m:t>
                    </m:r>
                    <m:r>
                      <a:rPr lang="ru-RU" sz="2800" i="1"/>
                      <m:t>±</m:t>
                    </m:r>
                    <m:r>
                      <a:rPr lang="ru-RU" sz="2800" i="1"/>
                      <m:t>0</m:t>
                    </m:r>
                    <m:r>
                      <a:rPr lang="ru-RU" sz="2800" i="1"/>
                      <m:t>,</m:t>
                    </m:r>
                    <m:r>
                      <a:rPr lang="ru-RU" sz="2800" i="1"/>
                      <m:t>2</m:t>
                    </m:r>
                    <m:r>
                      <a:rPr lang="ru-RU" sz="2800" i="1"/>
                      <m:t> </m:t>
                    </m:r>
                    <m:f>
                      <m:fPr>
                        <m:type m:val="lin"/>
                        <m:ctrlPr>
                          <a:rPr lang="ru-RU" sz="2800" i="1"/>
                        </m:ctrlPr>
                      </m:fPr>
                      <m:num>
                        <m:r>
                          <a:rPr lang="ru-RU" sz="2800" i="1"/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2800" i="1"/>
                            </m:ctrlPr>
                          </m:sSupPr>
                          <m:e>
                            <m:r>
                              <a:rPr lang="ru-RU" sz="2800" i="1"/>
                              <m:t>м</m:t>
                            </m:r>
                          </m:e>
                          <m:sup>
                            <m:r>
                              <a:rPr lang="ru-RU" sz="2800" i="1"/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800" dirty="0"/>
                  <a:t>. </a:t>
                </a:r>
                <a:endParaRPr lang="ru-RU" sz="27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5384"/>
                <a:ext cx="12032973" cy="1435778"/>
              </a:xfrm>
              <a:prstGeom prst="rect">
                <a:avLst/>
              </a:prstGeom>
              <a:blipFill rotWithShape="1">
                <a:blip r:embed="rId4"/>
                <a:stretch>
                  <a:fillRect l="-1013" t="-3814" b="-93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5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4" y="312738"/>
            <a:ext cx="875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C57AB"/>
                </a:solidFill>
                <a:latin typeface="Verdana" pitchFamily="34" charset="0"/>
              </a:rPr>
              <a:t>ПОКАЗАНИЯ ВЕСОВ</a:t>
            </a:r>
            <a:endParaRPr lang="ru-RU" sz="2600" b="1" dirty="0" smtClean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55575" y="1117954"/>
                <a:ext cx="12032973" cy="3494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/>
                  <a:t>Допустим, случайная погрешность при измерении </a:t>
                </a:r>
                <a:r>
                  <a:rPr lang="ru-RU" sz="2800" dirty="0" smtClean="0"/>
                  <a:t>массы</a:t>
                </a:r>
              </a:p>
              <a:p>
                <a:r>
                  <a:rPr lang="ru-RU" sz="2800" dirty="0" smtClean="0"/>
                  <a:t>была </a:t>
                </a:r>
                <a:r>
                  <a:rPr lang="ru-RU" sz="2800" dirty="0"/>
                  <a:t>намного меньше приборной, тогда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/>
                        <m:t>∆</m:t>
                      </m:r>
                      <m:sSub>
                        <m:sSubPr>
                          <m:ctrlPr>
                            <a:rPr lang="ru-RU" sz="2800" i="1"/>
                          </m:ctrlPr>
                        </m:sSubPr>
                        <m:e>
                          <m:r>
                            <a:rPr lang="en-US" sz="2800" i="1"/>
                            <m:t>𝑚</m:t>
                          </m:r>
                        </m:e>
                        <m:sub>
                          <m:r>
                            <a:rPr lang="ru-RU" sz="2800" i="1"/>
                            <m:t>0</m:t>
                          </m:r>
                        </m:sub>
                      </m:sSub>
                      <m:r>
                        <a:rPr lang="ru-RU" sz="2800" i="1"/>
                        <m:t>=∆</m:t>
                      </m:r>
                      <m:sSub>
                        <m:sSubPr>
                          <m:ctrlPr>
                            <a:rPr lang="ru-RU" sz="2800" i="1"/>
                          </m:ctrlPr>
                        </m:sSubPr>
                        <m:e>
                          <m:r>
                            <a:rPr lang="en-US" sz="2800" i="1"/>
                            <m:t>𝑚</m:t>
                          </m:r>
                        </m:e>
                        <m:sub>
                          <m:r>
                            <a:rPr lang="ru-RU" sz="2800" i="1"/>
                            <m:t>1</m:t>
                          </m:r>
                        </m:sub>
                      </m:sSub>
                      <m:r>
                        <a:rPr lang="ru-RU" sz="2800" i="1"/>
                        <m:t>=∆</m:t>
                      </m:r>
                      <m:sSub>
                        <m:sSubPr>
                          <m:ctrlPr>
                            <a:rPr lang="ru-RU" sz="2800" i="1"/>
                          </m:ctrlPr>
                        </m:sSubPr>
                        <m:e>
                          <m:r>
                            <a:rPr lang="en-US" sz="2800" i="1"/>
                            <m:t>𝑚</m:t>
                          </m:r>
                        </m:e>
                        <m:sub>
                          <m:r>
                            <a:rPr lang="ru-RU" sz="2800" i="1"/>
                            <m:t>2</m:t>
                          </m:r>
                        </m:sub>
                      </m:sSub>
                      <m:r>
                        <a:rPr lang="ru-RU" sz="2800" i="1"/>
                        <m:t>≈∆</m:t>
                      </m:r>
                      <m:r>
                        <a:rPr lang="ru-RU" sz="2800" i="1"/>
                        <m:t>𝑚</m:t>
                      </m:r>
                      <m:r>
                        <a:rPr lang="ru-RU" sz="2800" i="1"/>
                        <m:t>=0,01г</m:t>
                      </m:r>
                    </m:oMath>
                  </m:oMathPara>
                </a14:m>
                <a:endParaRPr lang="ru-RU" sz="2800" dirty="0" smtClean="0"/>
              </a:p>
              <a:p>
                <a:endParaRPr lang="ru-RU" sz="2800" dirty="0"/>
              </a:p>
              <a:p>
                <a:r>
                  <a:rPr lang="ru-RU" sz="2800" dirty="0"/>
                  <a:t>Пусть результаты прямых измерений таковы: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2800" i="1"/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ru-RU" sz="2800" i="1"/>
                                </m:ctrlPr>
                              </m:sSubPr>
                              <m:e>
                                <m:r>
                                  <a:rPr lang="en-US" sz="2800" i="1"/>
                                  <m:t>𝑚</m:t>
                                </m:r>
                              </m:e>
                              <m:sub>
                                <m:r>
                                  <a:rPr lang="ru-RU" sz="2800" i="1"/>
                                  <m:t>0</m:t>
                                </m:r>
                              </m:sub>
                            </m:sSub>
                            <m:r>
                              <a:rPr lang="ru-RU" sz="2800" i="1"/>
                              <m:t>=2,34±0,01 г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ru-RU" sz="2800" i="1"/>
                                </m:ctrlPr>
                              </m:sSubPr>
                              <m:e>
                                <m:r>
                                  <a:rPr lang="en-US" sz="2800" i="1"/>
                                  <m:t>𝑚</m:t>
                                </m:r>
                              </m:e>
                              <m:sub>
                                <m:r>
                                  <a:rPr lang="ru-RU" sz="2800" i="1"/>
                                  <m:t>1</m:t>
                                </m:r>
                              </m:sub>
                            </m:sSub>
                            <m:r>
                              <a:rPr lang="ru-RU" sz="2800" i="1"/>
                              <m:t>=74,56±0,01 г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ru-RU" sz="2800" i="1"/>
                                </m:ctrlPr>
                              </m:sSubPr>
                              <m:e>
                                <m:r>
                                  <a:rPr lang="en-US" sz="2800" i="1"/>
                                  <m:t>𝑚</m:t>
                                </m:r>
                              </m:e>
                              <m:sub>
                                <m:r>
                                  <a:rPr lang="ru-RU" sz="2800" i="1"/>
                                  <m:t>2</m:t>
                                </m:r>
                              </m:sub>
                            </m:sSub>
                            <m:r>
                              <a:rPr lang="ru-RU" sz="2800" i="1"/>
                              <m:t>=75,13±0,01 г</m:t>
                            </m:r>
                          </m:e>
                        </m:mr>
                      </m:m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1117954"/>
                <a:ext cx="12032973" cy="3494098"/>
              </a:xfrm>
              <a:prstGeom prst="rect">
                <a:avLst/>
              </a:prstGeom>
              <a:blipFill rotWithShape="1">
                <a:blip r:embed="rId3"/>
                <a:stretch>
                  <a:fillRect l="-1064" t="-15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3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4" y="312738"/>
            <a:ext cx="875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C57AB"/>
                </a:solidFill>
                <a:latin typeface="Verdana" pitchFamily="34" charset="0"/>
              </a:rPr>
              <a:t>ПЛОТНОСТЬ ТЕЛА (1)</a:t>
            </a:r>
            <a:endParaRPr lang="ru-RU" sz="2600" b="1" dirty="0" smtClean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59027" y="959068"/>
                <a:ext cx="12032973" cy="5854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ru-RU" sz="2800" i="1" smtClean="0"/>
                          </m:ctrlPr>
                        </m:dPr>
                        <m:e>
                          <m:r>
                            <a:rPr lang="ru-RU" sz="2800" i="1"/>
                            <m:t>𝜌</m:t>
                          </m:r>
                        </m:e>
                      </m:d>
                      <m:r>
                        <a:rPr lang="ru-RU" sz="2800" i="1"/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ru-RU" sz="2800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ru-RU" sz="2800" i="1"/>
                                <m:t>𝜌</m:t>
                              </m:r>
                            </m:e>
                            <m:sub>
                              <m:r>
                                <a:rPr lang="ru-RU" sz="2800" i="1"/>
                                <m:t>в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d>
                            <m:dPr>
                              <m:begChr m:val="〈"/>
                              <m:endChr m:val="〉"/>
                              <m:ctrlPr>
                                <a:rPr lang="ru-RU" sz="28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i="1"/>
                                  </m:ctrlPr>
                                </m:sSubPr>
                                <m:e>
                                  <m:r>
                                    <a:rPr lang="en-US" sz="2800" i="1"/>
                                    <m:t>𝑚</m:t>
                                  </m:r>
                                </m:e>
                                <m:sub>
                                  <m:r>
                                    <a:rPr lang="ru-RU" sz="2800" i="1"/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〈"/>
                              <m:endChr m:val="〉"/>
                              <m:ctrlPr>
                                <a:rPr lang="ru-RU" sz="28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i="1"/>
                                  </m:ctrlPr>
                                </m:sSubPr>
                                <m:e>
                                  <m:r>
                                    <a:rPr lang="en-US" sz="2800" i="1"/>
                                    <m:t>𝑚</m:t>
                                  </m:r>
                                </m:e>
                                <m:sub>
                                  <m:r>
                                    <a:rPr lang="ru-RU" sz="2800" i="1"/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800" i="1"/>
                            <m:t>−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ru-RU" sz="28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i="1"/>
                                  </m:ctrlPr>
                                </m:sSubPr>
                                <m:e>
                                  <m:r>
                                    <a:rPr lang="ru-RU" sz="2800" i="1"/>
                                    <m:t>𝑚</m:t>
                                  </m:r>
                                </m:e>
                                <m:sub>
                                  <m:r>
                                    <a:rPr lang="ru-RU" sz="2800" i="1"/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ru-RU" sz="2800" i="1"/>
                        <m:t>=997,7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r>
                                <a:rPr lang="ru-RU" sz="2800" i="1"/>
                                <m:t>м</m:t>
                              </m:r>
                            </m:e>
                            <m:sup>
                              <m:r>
                                <a:rPr lang="ru-RU" sz="2800" i="1"/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2800" i="1"/>
                        <m:t>∙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2,34 г</m:t>
                          </m:r>
                        </m:num>
                        <m:den>
                          <m:r>
                            <a:rPr lang="ru-RU" sz="2800" i="1"/>
                            <m:t>75,13 г−74,56 г</m:t>
                          </m:r>
                        </m:den>
                      </m:f>
                      <m:r>
                        <a:rPr lang="ru-RU" sz="2800" i="1"/>
                        <m:t>≈4092,8211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r>
                                <a:rPr lang="ru-RU" sz="2800" i="1"/>
                                <m:t>м</m:t>
                              </m:r>
                            </m:e>
                            <m:sup>
                              <m:r>
                                <a:rPr lang="ru-RU" sz="2800" i="1"/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800" i="1"/>
                          </m:ctrlPr>
                        </m:sSubSupPr>
                        <m:e>
                          <m:r>
                            <a:rPr lang="ru-RU" sz="2800" i="1"/>
                            <m:t>∆</m:t>
                          </m:r>
                          <m:sSup>
                            <m:sSupPr>
                              <m:ctrlPr>
                                <a:rPr lang="ru-RU" sz="2800" i="1"/>
                              </m:ctrlPr>
                            </m:sSupPr>
                            <m:e>
                              <m:r>
                                <a:rPr lang="en-US" sz="2800" i="1"/>
                                <m:t>𝜌</m:t>
                              </m:r>
                            </m:e>
                            <m:sup>
                              <m:r>
                                <a:rPr lang="en-US" sz="2800" i="1"/>
                                <m:t>2</m:t>
                              </m:r>
                            </m:sup>
                          </m:sSup>
                          <m:r>
                            <a:rPr lang="en-US" sz="2800" i="1"/>
                            <m:t>=</m:t>
                          </m:r>
                          <m:r>
                            <a:rPr lang="ru-RU" sz="2800" i="1"/>
                            <m:t>∆</m:t>
                          </m:r>
                          <m:r>
                            <a:rPr lang="ru-RU" sz="2800" i="1"/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ru-RU" sz="2800" i="1"/>
                                <m:t>𝜌</m:t>
                              </m:r>
                            </m:e>
                            <m:sub>
                              <m:r>
                                <a:rPr lang="ru-RU" sz="2800" i="1"/>
                                <m:t>в</m:t>
                              </m:r>
                            </m:sub>
                          </m:sSub>
                        </m:sub>
                        <m:sup>
                          <m:r>
                            <a:rPr lang="ru-RU" sz="2800" i="1"/>
                            <m:t>2</m:t>
                          </m:r>
                        </m:sup>
                      </m:sSubSup>
                      <m:r>
                        <a:rPr lang="ru-RU" sz="2800" i="1"/>
                        <m:t>+∆</m:t>
                      </m:r>
                      <m:sSubSup>
                        <m:sSubSupPr>
                          <m:ctrlPr>
                            <a:rPr lang="ru-RU" sz="2800" i="1"/>
                          </m:ctrlPr>
                        </m:sSubSupPr>
                        <m:e>
                          <m:r>
                            <a:rPr lang="ru-RU" sz="2800" i="1"/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ru-RU" sz="2800" i="1"/>
                                <m:t>𝑚</m:t>
                              </m:r>
                            </m:e>
                            <m:sub>
                              <m:r>
                                <a:rPr lang="ru-RU" sz="2800" i="1"/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ru-RU" sz="2800" i="1"/>
                            <m:t>2</m:t>
                          </m:r>
                        </m:sup>
                      </m:sSubSup>
                      <m:r>
                        <a:rPr lang="ru-RU" sz="2800" i="1"/>
                        <m:t>+∆</m:t>
                      </m:r>
                      <m:sSubSup>
                        <m:sSubSupPr>
                          <m:ctrlPr>
                            <a:rPr lang="ru-RU" sz="2800" i="1"/>
                          </m:ctrlPr>
                        </m:sSubSupPr>
                        <m:e>
                          <m:r>
                            <a:rPr lang="ru-RU" sz="2800" i="1"/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ru-RU" sz="2800" i="1"/>
                                <m:t>𝑚</m:t>
                              </m:r>
                            </m:e>
                            <m:sub>
                              <m:r>
                                <a:rPr lang="ru-RU" sz="2800" i="1"/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ru-RU" sz="2800" i="1"/>
                            <m:t>2</m:t>
                          </m:r>
                        </m:sup>
                      </m:sSubSup>
                      <m:r>
                        <a:rPr lang="ru-RU" sz="2800" i="1"/>
                        <m:t>+∆</m:t>
                      </m:r>
                      <m:sSubSup>
                        <m:sSubSupPr>
                          <m:ctrlPr>
                            <a:rPr lang="ru-RU" sz="2800" i="1"/>
                          </m:ctrlPr>
                        </m:sSubSupPr>
                        <m:e>
                          <m:r>
                            <a:rPr lang="ru-RU" sz="2800" i="1"/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ru-RU" sz="2800" i="1"/>
                                <m:t>𝑚</m:t>
                              </m:r>
                            </m:e>
                            <m:sub>
                              <m:r>
                                <a:rPr lang="ru-RU" sz="2800" i="1"/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ru-RU" sz="2800" i="1"/>
                            <m:t>2</m:t>
                          </m:r>
                        </m:sup>
                      </m:sSubSup>
                      <m:r>
                        <a:rPr lang="ru-RU" sz="2800" b="0" i="1" smtClean="0">
                          <a:latin typeface="Cambria Math"/>
                        </a:rPr>
                        <m:t>=</m:t>
                      </m:r>
                      <m:r>
                        <a:rPr lang="ru-RU" sz="2800" i="1"/>
                        <m:t>=</m:t>
                      </m:r>
                      <m:sSup>
                        <m:sSupPr>
                          <m:ctrlPr>
                            <a:rPr lang="ru-RU" sz="2800" i="1"/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/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800" i="1"/>
                                  </m:ctrlPr>
                                </m:sSubSupPr>
                                <m:e>
                                  <m:r>
                                    <a:rPr lang="ru-RU" sz="2800" i="1"/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2800" i="1"/>
                                      </m:ctrlPr>
                                    </m:sSubPr>
                                    <m:e>
                                      <m:r>
                                        <a:rPr lang="ru-RU" sz="2800" i="1"/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sz="2800" i="1"/>
                                        <m:t>в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ru-RU" sz="2800" i="1"/>
                                    <m:t>′</m:t>
                                  </m:r>
                                </m:sup>
                              </m:sSubSup>
                              <m:r>
                                <a:rPr lang="ru-RU" sz="2800" i="1"/>
                                <m:t>∙∆</m:t>
                              </m:r>
                              <m:sSub>
                                <m:sSubPr>
                                  <m:ctrlPr>
                                    <a:rPr lang="ru-RU" sz="2800" i="1"/>
                                  </m:ctrlPr>
                                </m:sSubPr>
                                <m:e>
                                  <m:r>
                                    <a:rPr lang="en-US" sz="2800" i="1"/>
                                    <m:t>𝜌</m:t>
                                  </m:r>
                                </m:e>
                                <m:sub>
                                  <m:r>
                                    <a:rPr lang="en-US" sz="2800" i="1"/>
                                    <m:t>в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2800" i="1"/>
                            <m:t>2</m:t>
                          </m:r>
                        </m:sup>
                      </m:sSup>
                      <m:r>
                        <a:rPr lang="ru-RU" sz="2800" i="1"/>
                        <m:t>+</m:t>
                      </m:r>
                      <m:sSup>
                        <m:sSupPr>
                          <m:ctrlPr>
                            <a:rPr lang="ru-RU" sz="2800" i="1"/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/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800" i="1"/>
                                  </m:ctrlPr>
                                </m:sSubSupPr>
                                <m:e>
                                  <m:r>
                                    <a:rPr lang="ru-RU" sz="2800" i="1"/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2800" i="1"/>
                                      </m:ctrlPr>
                                    </m:sSubPr>
                                    <m:e>
                                      <m:r>
                                        <a:rPr lang="ru-RU" sz="2800" i="1"/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2800" i="1"/>
                                        <m:t>0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ru-RU" sz="2800" i="1"/>
                                    <m:t>′</m:t>
                                  </m:r>
                                </m:sup>
                              </m:sSubSup>
                              <m:r>
                                <a:rPr lang="ru-RU" sz="2800" i="1"/>
                                <m:t>∙∆</m:t>
                              </m:r>
                              <m:sSub>
                                <m:sSubPr>
                                  <m:ctrlPr>
                                    <a:rPr lang="ru-RU" sz="2800" i="1"/>
                                  </m:ctrlPr>
                                </m:sSubPr>
                                <m:e>
                                  <m:r>
                                    <a:rPr lang="en-US" sz="2800" i="1"/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/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2800" i="1"/>
                            <m:t>2</m:t>
                          </m:r>
                        </m:sup>
                      </m:sSup>
                      <m:r>
                        <a:rPr lang="ru-RU" sz="2800" i="1"/>
                        <m:t>+</m:t>
                      </m:r>
                      <m:sSup>
                        <m:sSupPr>
                          <m:ctrlPr>
                            <a:rPr lang="ru-RU" sz="2800" i="1"/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/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800" i="1"/>
                                  </m:ctrlPr>
                                </m:sSubSupPr>
                                <m:e>
                                  <m:r>
                                    <a:rPr lang="ru-RU" sz="2800" i="1"/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2800" i="1"/>
                                      </m:ctrlPr>
                                    </m:sSubPr>
                                    <m:e>
                                      <m:r>
                                        <a:rPr lang="ru-RU" sz="2800" i="1"/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2800" i="1"/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ru-RU" sz="2800" i="1"/>
                                    <m:t>′</m:t>
                                  </m:r>
                                </m:sup>
                              </m:sSubSup>
                              <m:r>
                                <a:rPr lang="ru-RU" sz="2800" i="1"/>
                                <m:t>∙∆</m:t>
                              </m:r>
                              <m:sSub>
                                <m:sSubPr>
                                  <m:ctrlPr>
                                    <a:rPr lang="ru-RU" sz="2800" i="1"/>
                                  </m:ctrlPr>
                                </m:sSubPr>
                                <m:e>
                                  <m:r>
                                    <a:rPr lang="en-US" sz="2800" i="1"/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/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2800" i="1"/>
                            <m:t>2</m:t>
                          </m:r>
                        </m:sup>
                      </m:sSup>
                      <m:r>
                        <a:rPr lang="ru-RU" sz="2800" i="1"/>
                        <m:t>+</m:t>
                      </m:r>
                      <m:sSup>
                        <m:sSupPr>
                          <m:ctrlPr>
                            <a:rPr lang="ru-RU" sz="2800" i="1"/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/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800" i="1"/>
                                  </m:ctrlPr>
                                </m:sSubSupPr>
                                <m:e>
                                  <m:r>
                                    <a:rPr lang="ru-RU" sz="2800" i="1"/>
                                    <m:t>𝜌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2800" i="1"/>
                                      </m:ctrlPr>
                                    </m:sSubPr>
                                    <m:e>
                                      <m:r>
                                        <a:rPr lang="ru-RU" sz="2800" i="1"/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2800" i="1"/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ru-RU" sz="2800" i="1"/>
                                    <m:t>′</m:t>
                                  </m:r>
                                </m:sup>
                              </m:sSubSup>
                              <m:r>
                                <a:rPr lang="ru-RU" sz="2800" i="1"/>
                                <m:t>∙∆</m:t>
                              </m:r>
                              <m:sSub>
                                <m:sSubPr>
                                  <m:ctrlPr>
                                    <a:rPr lang="ru-RU" sz="2800" i="1"/>
                                  </m:ctrlPr>
                                </m:sSubPr>
                                <m:e>
                                  <m:r>
                                    <a:rPr lang="en-US" sz="2800" i="1"/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/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2800" i="1"/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2800" i="1"/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ru-RU" sz="2800" i="1"/>
                                </m:ctrlPr>
                              </m:sSubSupPr>
                              <m:e>
                                <m:r>
                                  <a:rPr lang="ru-RU" sz="2800" i="1"/>
                                  <m:t>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ru-RU" sz="2800" i="1"/>
                                    </m:ctrlPr>
                                  </m:sSubPr>
                                  <m:e>
                                    <m:r>
                                      <a:rPr lang="ru-RU" sz="2800" i="1"/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800" i="1"/>
                                      <m:t>в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ru-RU" sz="2800" i="1"/>
                                  <m:t>′</m:t>
                                </m:r>
                              </m:sup>
                            </m:sSubSup>
                            <m:r>
                              <a:rPr lang="ru-RU" sz="2800" i="1"/>
                              <m:t>=</m:t>
                            </m:r>
                            <m:f>
                              <m:fPr>
                                <m:ctrlPr>
                                  <a:rPr lang="ru-RU" sz="2800" i="1"/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800" i="1"/>
                                    </m:ctrlPr>
                                  </m:sSubPr>
                                  <m:e>
                                    <m:r>
                                      <a:rPr lang="en-US" sz="2800" i="1"/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2800" i="1"/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2800" i="1"/>
                                    </m:ctrlPr>
                                  </m:sSubPr>
                                  <m:e>
                                    <m:r>
                                      <a:rPr lang="en-US" sz="2800" i="1"/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2800" i="1"/>
                                      <m:t>2</m:t>
                                    </m:r>
                                  </m:sub>
                                </m:sSub>
                                <m:r>
                                  <a:rPr lang="ru-RU" sz="2800" i="1"/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800" i="1"/>
                                    </m:ctrlPr>
                                  </m:sSubPr>
                                  <m:e>
                                    <m:r>
                                      <a:rPr lang="ru-RU" sz="2800" i="1"/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2800" i="1"/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ru-RU" sz="2800" b="0" i="1" smtClean="0">
                                <a:latin typeface="Cambria Math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ru-RU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ru-RU" sz="2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в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28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ru-RU" sz="2800" b="0" i="1" smtClean="0">
                                <a:latin typeface="Cambria Math"/>
                              </a:rPr>
                              <m:t>,</m:t>
                            </m:r>
                          </m:e>
                        </m:mr>
                      </m:m>
                    </m:oMath>
                  </m:oMathPara>
                </a14:m>
                <a:endParaRPr lang="ru-RU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2800" i="1"/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ru-RU" sz="2800" i="1"/>
                                </m:ctrlPr>
                              </m:sSubSupPr>
                              <m:e>
                                <m:r>
                                  <a:rPr lang="ru-RU" sz="2800" i="1"/>
                                  <m:t>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ru-RU" sz="2800" i="1"/>
                                    </m:ctrlPr>
                                  </m:sSubPr>
                                  <m:e>
                                    <m:r>
                                      <a:rPr lang="ru-RU" sz="2800" i="1"/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2800" i="1"/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ru-RU" sz="2800" i="1"/>
                                  <m:t>′</m:t>
                                </m:r>
                              </m:sup>
                            </m:sSubSup>
                            <m:r>
                              <a:rPr lang="ru-RU" sz="2800" i="1"/>
                              <m:t>=</m:t>
                            </m:r>
                            <m:f>
                              <m:fPr>
                                <m:ctrlPr>
                                  <a:rPr lang="ru-RU" sz="2800" i="1"/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800" i="1"/>
                                    </m:ctrlPr>
                                  </m:sSubPr>
                                  <m:e>
                                    <m:r>
                                      <a:rPr lang="ru-RU" sz="2800" i="1"/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800" i="1"/>
                                      <m:t>в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800" i="1"/>
                                    </m:ctrlPr>
                                  </m:sSubPr>
                                  <m:e>
                                    <m:r>
                                      <a:rPr lang="en-US" sz="2800" i="1"/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2800" i="1"/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ru-RU" sz="2800" i="1"/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2800" i="1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800" i="1"/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/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ru-RU" sz="2800" i="1"/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ru-RU" sz="2800" i="1"/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800" i="1"/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2800" i="1"/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ru-RU" sz="2800" i="1"/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ru-RU" sz="2800" i="1"/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ru-RU" sz="2800" b="0" i="1" smtClean="0">
                                <a:latin typeface="Cambria Math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ru-RU" sz="2800" i="1"/>
                                </m:ctrlPr>
                              </m:sSubSupPr>
                              <m:e>
                                <m:r>
                                  <a:rPr lang="ru-RU" sz="2800" i="1"/>
                                  <m:t>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ru-RU" sz="2800" i="1"/>
                                    </m:ctrlPr>
                                  </m:sSubPr>
                                  <m:e>
                                    <m:r>
                                      <a:rPr lang="ru-RU" sz="2800" i="1"/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2800" i="1"/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ru-RU" sz="2800" i="1"/>
                                  <m:t>′</m:t>
                                </m:r>
                              </m:sup>
                            </m:sSubSup>
                            <m:r>
                              <a:rPr lang="ru-RU" sz="2800" i="1"/>
                              <m:t>=−</m:t>
                            </m:r>
                            <m:f>
                              <m:fPr>
                                <m:ctrlPr>
                                  <a:rPr lang="ru-RU" sz="2800" i="1"/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800" i="1"/>
                                    </m:ctrlPr>
                                  </m:sSubPr>
                                  <m:e>
                                    <m:r>
                                      <a:rPr lang="ru-RU" sz="2800" i="1"/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800" i="1"/>
                                      <m:t>в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800" i="1"/>
                                    </m:ctrlPr>
                                  </m:sSubPr>
                                  <m:e>
                                    <m:r>
                                      <a:rPr lang="en-US" sz="2800" i="1"/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2800" i="1"/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ru-RU" sz="2800" i="1"/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2800" i="1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800" i="1"/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/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ru-RU" sz="2800" i="1"/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ru-RU" sz="2800" i="1"/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800" i="1"/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2800" i="1"/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ru-RU" sz="2800" i="1"/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ru-RU" sz="2800" i="1"/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ru-RU" sz="2800" b="0" i="1" smtClean="0">
                                <a:latin typeface="Cambria Math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7" y="959068"/>
                <a:ext cx="12032973" cy="58544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2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4" y="312738"/>
            <a:ext cx="875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C57AB"/>
                </a:solidFill>
                <a:latin typeface="Verdana" pitchFamily="34" charset="0"/>
              </a:rPr>
              <a:t>ПЛОТНОСТЬ ТЕЛА (2)</a:t>
            </a:r>
            <a:endParaRPr lang="ru-RU" sz="2600" b="1" dirty="0" smtClean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" y="1213378"/>
                <a:ext cx="12192000" cy="5880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/>
                  <a:t>Относительная погрешность: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𝜌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∆</m:t>
                        </m:r>
                        <m:r>
                          <a:rPr lang="ru-RU" sz="2800" i="1">
                            <a:latin typeface="Cambria Math"/>
                          </a:rPr>
                          <m:t>𝜌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𝜌</m:t>
                        </m:r>
                      </m:den>
                    </m:f>
                    <m:r>
                      <a:rPr lang="ru-RU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ru-RU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в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в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u-RU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ru-RU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u-RU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ru-RU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8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u-RU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ru-RU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8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u-RU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800" i="1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ru-RU" sz="2800" i="1">
                            <a:latin typeface="Cambria Math"/>
                          </a:rPr>
                          <m:t>∙∆</m:t>
                        </m:r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num>
                      <m:den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800" i="1">
                        <a:latin typeface="Cambria Math"/>
                      </a:rPr>
                      <m:t>=</m:t>
                    </m:r>
                  </m:oMath>
                </a14:m>
                <a:endParaRPr lang="ru-RU" sz="2800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/>
                            </a:rPr>
                            <m:t>1,41∙0,01г</m:t>
                          </m:r>
                        </m:num>
                        <m:den>
                          <m:r>
                            <a:rPr lang="ru-RU" sz="2800" i="1">
                              <a:latin typeface="Cambria Math"/>
                            </a:rPr>
                            <m:t>75,13г−74,56г</m:t>
                          </m:r>
                        </m:den>
                      </m:f>
                      <m:r>
                        <a:rPr lang="ru-RU" sz="2800" i="1">
                          <a:latin typeface="Cambria Math"/>
                        </a:rPr>
                        <m:t>≈2,5%</m:t>
                      </m:r>
                    </m:oMath>
                  </m:oMathPara>
                </a14:m>
                <a:endParaRPr lang="ru-RU" sz="2800" dirty="0"/>
              </a:p>
              <a:p>
                <a:r>
                  <a:rPr lang="ru-RU" sz="2800" dirty="0"/>
                  <a:t>При расчёте было учтено, что первые два слагаемых под знаком радикала намного меньше, чем два последних. Причём, два последних слагаемых равны. Абсолютная погрешность измерения равна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∆</m:t>
                          </m:r>
                          <m:r>
                            <a:rPr lang="ru-RU" sz="2800" i="1">
                              <a:latin typeface="Cambria Math"/>
                            </a:rPr>
                            <m:t>𝜌</m:t>
                          </m:r>
                          <m:r>
                            <a:rPr lang="ru-RU" sz="2800" i="1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𝜌</m:t>
                              </m:r>
                            </m:e>
                          </m:d>
                          <m:r>
                            <a:rPr lang="ru-RU" sz="2800" i="1">
                              <a:latin typeface="Cambria Math"/>
                            </a:rPr>
                            <m:t>∙</m:t>
                          </m:r>
                          <m:r>
                            <a:rPr lang="ru-RU" sz="2800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𝜌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=4092,8211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2800" i="1">
                          <a:latin typeface="Cambria Math"/>
                        </a:rPr>
                        <m:t>∙0,025=102,4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2800" i="1">
                          <a:latin typeface="Cambria Math"/>
                        </a:rPr>
                        <m:t>≈110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dirty="0"/>
              </a:p>
              <a:p>
                <a:r>
                  <a:rPr lang="ru-RU" sz="2800" dirty="0" smtClean="0"/>
                  <a:t>			И </a:t>
                </a:r>
                <a:r>
                  <a:rPr lang="ru-RU" sz="2800" dirty="0"/>
                  <a:t>результат эксперимента должен быть записан так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𝜌</m:t>
                      </m:r>
                      <m:r>
                        <a:rPr lang="ru-RU" sz="2800" i="1">
                          <a:latin typeface="Cambria Math"/>
                        </a:rPr>
                        <m:t>=4090±110 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dirty="0"/>
              </a:p>
              <a:p>
                <a:endParaRPr lang="ru-RU" sz="28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213378"/>
                <a:ext cx="12192000" cy="5880456"/>
              </a:xfrm>
              <a:prstGeom prst="rect">
                <a:avLst/>
              </a:prstGeom>
              <a:blipFill rotWithShape="1">
                <a:blip r:embed="rId3"/>
                <a:stretch>
                  <a:fillRect l="-1000" t="-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9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4" y="312738"/>
            <a:ext cx="875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C57AB"/>
                </a:solidFill>
                <a:latin typeface="Verdana" pitchFamily="34" charset="0"/>
              </a:rPr>
              <a:t>ВЫВОД</a:t>
            </a:r>
            <a:endParaRPr lang="ru-RU" sz="2600" b="1" dirty="0" smtClean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" y="1213378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Как </a:t>
            </a:r>
            <a:r>
              <a:rPr lang="ru-RU" sz="2800" dirty="0"/>
              <a:t>мы видим, наши надежды на большую точность измерения плотности </a:t>
            </a:r>
            <a:r>
              <a:rPr lang="ru-RU" sz="2800" dirty="0" smtClean="0"/>
              <a:t>в этом примере не </a:t>
            </a:r>
            <a:r>
              <a:rPr lang="ru-RU" sz="2800" dirty="0"/>
              <a:t>оправдались. Это произошло из-за того, что в знаменателе расчётной формулы находится разность близких по значению величин. И хотя каждая из величин измеряется с небольшой относительной погрешностью, погрешность косвенного измерения оказывается существенной! Этот пример показывает, что неразумно заучивать и применять формулы оценки погрешностей, приведённые в школьных учебниках, вместо общих формул. </a:t>
            </a:r>
            <a:r>
              <a:rPr lang="ru-RU" sz="2800" dirty="0" smtClean="0"/>
              <a:t>	Применение стандартных </a:t>
            </a:r>
            <a:r>
              <a:rPr lang="ru-RU" sz="2800" dirty="0"/>
              <a:t>"школьных" формул может привести к </a:t>
            </a:r>
            <a:endParaRPr lang="ru-RU" sz="2800" dirty="0" smtClean="0"/>
          </a:p>
          <a:p>
            <a:r>
              <a:rPr lang="ru-RU" sz="2800" dirty="0"/>
              <a:t>	</a:t>
            </a:r>
            <a:r>
              <a:rPr lang="ru-RU" sz="2800" dirty="0" smtClean="0"/>
              <a:t>		   грубым ошибкам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73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195B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44137" y="890878"/>
            <a:ext cx="10718585" cy="3121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b="1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Бабинцев</a:t>
            </a:r>
            <a:r>
              <a:rPr lang="ru-RU" sz="35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Владимир Александрович</a:t>
            </a:r>
            <a:endParaRPr lang="en-US" sz="35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en-US" sz="35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kaguti@yandex.ru</a:t>
            </a:r>
            <a:endParaRPr lang="ru-RU" sz="35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en-US" sz="35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1ul.ru/upload/file/publication/photo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62" y="2451462"/>
            <a:ext cx="4406537" cy="44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137" y="3244333"/>
            <a:ext cx="69878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>
                <a:solidFill>
                  <a:schemeClr val="bg1"/>
                </a:solidFill>
              </a:rPr>
              <a:t>СПАСИБО ЗА </a:t>
            </a:r>
            <a:r>
              <a:rPr lang="ru-RU" sz="8800" b="1" dirty="0" smtClean="0">
                <a:solidFill>
                  <a:schemeClr val="bg1"/>
                </a:solidFill>
              </a:rPr>
              <a:t>   ВНИМАНИЕ 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3339"/>
            <a:ext cx="100666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НАСКОЛЬКО ТОЧНЫ ИЗМЕРЕНИЯ?</a:t>
            </a:r>
            <a:endParaRPr lang="ru-RU" sz="3500" b="1" dirty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77" y="1435795"/>
            <a:ext cx="11700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</a:t>
            </a:r>
            <a:r>
              <a:rPr lang="ru-RU" sz="2800" dirty="0" smtClean="0"/>
              <a:t>асколько </a:t>
            </a:r>
            <a:r>
              <a:rPr lang="ru-RU" sz="2800" dirty="0"/>
              <a:t>можно доверять результатам измерения? </a:t>
            </a:r>
            <a:endParaRPr lang="ru-RU" sz="2800" dirty="0" smtClean="0"/>
          </a:p>
          <a:p>
            <a:r>
              <a:rPr lang="ru-RU" sz="2800" dirty="0" smtClean="0"/>
              <a:t>Повторим </a:t>
            </a:r>
            <a:r>
              <a:rPr lang="ru-RU" sz="2800" dirty="0"/>
              <a:t>это </a:t>
            </a:r>
            <a:r>
              <a:rPr lang="ru-RU" sz="2800" dirty="0" smtClean="0"/>
              <a:t>измерение </a:t>
            </a:r>
            <a:r>
              <a:rPr lang="ru-RU" sz="2800" dirty="0"/>
              <a:t>несколько раз. Заметим, что результаты измерений физической величины для одного и того же исследуемого тела в разных опытах могут отличаться. Причём, чем точнее мы будем пытаться проводить измерения, тем заметнее будет их различие. Это может быть </a:t>
            </a:r>
            <a:r>
              <a:rPr lang="ru-RU" sz="2800" dirty="0" smtClean="0"/>
              <a:t>связано либо </a:t>
            </a:r>
            <a:r>
              <a:rPr lang="ru-RU" sz="2800" dirty="0"/>
              <a:t>с изменением условий измерений от опыта к </a:t>
            </a:r>
            <a:r>
              <a:rPr lang="ru-RU" sz="2800" dirty="0" smtClean="0"/>
              <a:t>опыту либо с изменением свойств изучаемого объекта в процессе измерений.</a:t>
            </a:r>
          </a:p>
          <a:p>
            <a:endParaRPr lang="ru-RU" sz="2800" dirty="0"/>
          </a:p>
          <a:p>
            <a:r>
              <a:rPr lang="ru-RU" sz="2800" dirty="0"/>
              <a:t>М</a:t>
            </a:r>
            <a:r>
              <a:rPr lang="ru-RU" sz="2800" dirty="0" smtClean="0"/>
              <a:t>ы </a:t>
            </a:r>
            <a:r>
              <a:rPr lang="ru-RU" sz="2800" dirty="0"/>
              <a:t>не будем рассматривать изменение свойств объекта </a:t>
            </a:r>
            <a:r>
              <a:rPr lang="ru-RU" sz="2800" dirty="0" smtClean="0"/>
              <a:t>исследований!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876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417" y="312737"/>
            <a:ext cx="100666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СРЕДНЕЕ – ОЦЕНКА ИСТИННОГО</a:t>
            </a:r>
            <a:endParaRPr lang="ru-RU" sz="3500" b="1" dirty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576" y="1095842"/>
                <a:ext cx="12390459" cy="5144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/>
                  <a:t>мы никак не можем определить истинное </a:t>
                </a:r>
                <a:r>
                  <a:rPr lang="ru-RU" sz="2800" dirty="0" smtClean="0"/>
                  <a:t>значение  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2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800" dirty="0" smtClean="0"/>
                  <a:t> </a:t>
                </a:r>
                <a:r>
                  <a:rPr lang="ru-RU" sz="2800" dirty="0"/>
                  <a:t>измеряемой физической величины, потому что </a:t>
                </a:r>
                <a:endParaRPr lang="en-US" sz="2800" dirty="0" smtClean="0"/>
              </a:p>
              <a:p>
                <a:r>
                  <a:rPr lang="ru-RU" sz="2800" dirty="0" smtClean="0"/>
                  <a:t>результаты </a:t>
                </a:r>
                <a:r>
                  <a:rPr lang="ru-RU" sz="2800" dirty="0"/>
                  <a:t>измерений </a:t>
                </a:r>
                <a:r>
                  <a:rPr lang="ru-RU" sz="2800" dirty="0" smtClean="0"/>
                  <a:t>величины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𝑎</m:t>
                        </m:r>
                      </m:e>
                      <m:sub>
                        <m:r>
                          <a:rPr lang="ru-RU" sz="2800" i="1"/>
                          <m:t>1</m:t>
                        </m:r>
                      </m:sub>
                    </m:sSub>
                    <m:r>
                      <a:rPr lang="ru-RU" sz="2800" i="1"/>
                      <m:t>,⋯,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𝑎</m:t>
                        </m:r>
                      </m:e>
                      <m:sub>
                        <m:r>
                          <a:rPr lang="ru-RU" sz="2800" i="1"/>
                          <m:t>𝑁</m:t>
                        </m:r>
                      </m:sub>
                    </m:sSub>
                  </m:oMath>
                </a14:m>
                <a:r>
                  <a:rPr lang="ru-RU" sz="2800" dirty="0"/>
                  <a:t> </a:t>
                </a:r>
                <a:r>
                  <a:rPr lang="ru-RU" sz="2800" dirty="0" smtClean="0"/>
                  <a:t> в </a:t>
                </a:r>
                <a:r>
                  <a:rPr lang="en-US" sz="2800" i="1" dirty="0"/>
                  <a:t>N</a:t>
                </a:r>
                <a:r>
                  <a:rPr lang="ru-RU" sz="2800" dirty="0"/>
                  <a:t> опытах возмущены неизвестными нам отклонениями от истинного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𝛿</m:t>
                        </m:r>
                      </m:e>
                      <m:sub>
                        <m:r>
                          <a:rPr lang="ru-RU" sz="2800" i="1"/>
                          <m:t>1</m:t>
                        </m:r>
                      </m:sub>
                    </m:sSub>
                    <m:r>
                      <a:rPr lang="ru-RU" sz="2800" i="1"/>
                      <m:t>,⋯,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𝛿</m:t>
                        </m:r>
                      </m:e>
                      <m:sub>
                        <m:r>
                          <a:rPr lang="ru-RU" sz="2800" i="1"/>
                          <m:t>𝑁</m:t>
                        </m:r>
                      </m:sub>
                    </m:sSub>
                  </m:oMath>
                </a14:m>
                <a:r>
                  <a:rPr lang="ru-RU" sz="2800" dirty="0"/>
                  <a:t>.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2800" i="1"/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ru-RU" sz="2800" i="1"/>
                                </m:ctrlPr>
                              </m:sSubPr>
                              <m:e>
                                <m:r>
                                  <a:rPr lang="ru-RU" sz="2800" i="1"/>
                                  <m:t>𝑎</m:t>
                                </m:r>
                              </m:e>
                              <m:sub>
                                <m:r>
                                  <a:rPr lang="ru-RU" sz="2800" i="1"/>
                                  <m:t>1</m:t>
                                </m:r>
                              </m:sub>
                            </m:sSub>
                            <m:r>
                              <a:rPr lang="ru-RU" sz="2800" i="1"/>
                              <m:t>=</m:t>
                            </m:r>
                            <m:r>
                              <a:rPr lang="ru-RU" sz="2800" i="1"/>
                              <m:t>𝑎</m:t>
                            </m:r>
                            <m:r>
                              <a:rPr lang="ru-RU" sz="2800" i="1"/>
                              <m:t>+</m:t>
                            </m:r>
                            <m:sSub>
                              <m:sSubPr>
                                <m:ctrlPr>
                                  <a:rPr lang="ru-RU" sz="2800" i="1"/>
                                </m:ctrlPr>
                              </m:sSubPr>
                              <m:e>
                                <m:r>
                                  <a:rPr lang="ru-RU" sz="2800" i="1"/>
                                  <m:t>𝛿</m:t>
                                </m:r>
                              </m:e>
                              <m:sub>
                                <m:r>
                                  <a:rPr lang="ru-RU" sz="2800" i="1"/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ru-RU" sz="2800" i="1"/>
                              <m:t>⋯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ru-RU" sz="2800" i="1"/>
                                </m:ctrlPr>
                              </m:sSubPr>
                              <m:e>
                                <m:r>
                                  <a:rPr lang="ru-RU" sz="2800" i="1"/>
                                  <m:t>𝑎</m:t>
                                </m:r>
                              </m:e>
                              <m:sub>
                                <m:r>
                                  <a:rPr lang="ru-RU" sz="2800" i="1"/>
                                  <m:t>𝑁</m:t>
                                </m:r>
                              </m:sub>
                            </m:sSub>
                            <m:r>
                              <a:rPr lang="ru-RU" sz="2800" i="1"/>
                              <m:t>=</m:t>
                            </m:r>
                            <m:r>
                              <a:rPr lang="ru-RU" sz="2800" i="1"/>
                              <m:t>𝑎</m:t>
                            </m:r>
                            <m:r>
                              <a:rPr lang="ru-RU" sz="2800" i="1"/>
                              <m:t>+</m:t>
                            </m:r>
                            <m:sSub>
                              <m:sSubPr>
                                <m:ctrlPr>
                                  <a:rPr lang="ru-RU" sz="2800" i="1"/>
                                </m:ctrlPr>
                              </m:sSubPr>
                              <m:e>
                                <m:r>
                                  <a:rPr lang="ru-RU" sz="2800" i="1"/>
                                  <m:t>𝛿</m:t>
                                </m:r>
                              </m:e>
                              <m:sub>
                                <m:r>
                                  <a:rPr lang="ru-RU" sz="2800" i="1"/>
                                  <m:t>𝑁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ru-RU" sz="2800" dirty="0"/>
              </a:p>
              <a:p>
                <a:r>
                  <a:rPr lang="ru-RU" sz="2800" dirty="0"/>
                  <a:t>В качестве оценки истинного значения используют среднее арифметическое от результатов измерений: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ru-RU" sz="2800" i="1"/>
                          </m:ctrlPr>
                        </m:dPr>
                        <m:e>
                          <m:r>
                            <a:rPr lang="en-US" sz="2800" i="1"/>
                            <m:t>𝑎</m:t>
                          </m:r>
                        </m:e>
                      </m:d>
                      <m:r>
                        <a:rPr lang="ru-RU" sz="2800" i="1"/>
                        <m:t>=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ru-RU" sz="2800" i="1"/>
                                <m:t>𝑎</m:t>
                              </m:r>
                            </m:e>
                            <m:sub>
                              <m:r>
                                <a:rPr lang="ru-RU" sz="2800" i="1"/>
                                <m:t>1</m:t>
                              </m:r>
                            </m:sub>
                          </m:sSub>
                          <m:r>
                            <a:rPr lang="ru-RU" sz="2800" i="1"/>
                            <m:t>+⋯+</m:t>
                          </m:r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ru-RU" sz="2800" i="1"/>
                                <m:t>𝑎</m:t>
                              </m:r>
                            </m:e>
                            <m:sub>
                              <m:r>
                                <a:rPr lang="ru-RU" sz="2800" i="1"/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ru-RU" sz="2800" i="1"/>
                            <m:t>𝑁</m:t>
                          </m:r>
                        </m:den>
                      </m:f>
                      <m:r>
                        <a:rPr lang="ru-RU" sz="2800" i="1"/>
                        <m:t>=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𝑎</m:t>
                          </m:r>
                          <m:r>
                            <a:rPr lang="ru-RU" sz="2800" i="1"/>
                            <m:t>+</m:t>
                          </m:r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ru-RU" sz="2800" i="1"/>
                                <m:t>𝛿</m:t>
                              </m:r>
                            </m:e>
                            <m:sub>
                              <m:r>
                                <a:rPr lang="ru-RU" sz="2800" i="1"/>
                                <m:t>1</m:t>
                              </m:r>
                            </m:sub>
                          </m:sSub>
                          <m:r>
                            <a:rPr lang="ru-RU" sz="2800" i="1"/>
                            <m:t>+⋯+</m:t>
                          </m:r>
                          <m:r>
                            <a:rPr lang="ru-RU" sz="2800" i="1"/>
                            <m:t>𝑎</m:t>
                          </m:r>
                          <m:r>
                            <a:rPr lang="ru-RU" sz="2800" i="1"/>
                            <m:t>+</m:t>
                          </m:r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ru-RU" sz="2800" i="1"/>
                                <m:t>𝛿</m:t>
                              </m:r>
                            </m:e>
                            <m:sub>
                              <m:r>
                                <a:rPr lang="ru-RU" sz="2800" i="1"/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ru-RU" sz="2800" i="1"/>
                            <m:t>𝑁</m:t>
                          </m:r>
                        </m:den>
                      </m:f>
                      <m:r>
                        <a:rPr lang="ru-RU" sz="2800" i="1"/>
                        <m:t>=</m:t>
                      </m:r>
                      <m:r>
                        <a:rPr lang="ru-RU" sz="2800" i="1"/>
                        <m:t>𝑎</m:t>
                      </m:r>
                      <m:r>
                        <a:rPr lang="ru-RU" sz="2800" i="1"/>
                        <m:t>+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ru-RU" sz="2800" i="1"/>
                                <m:t>𝛿</m:t>
                              </m:r>
                            </m:e>
                            <m:sub>
                              <m:r>
                                <a:rPr lang="ru-RU" sz="2800" i="1"/>
                                <m:t>1</m:t>
                              </m:r>
                            </m:sub>
                          </m:sSub>
                          <m:r>
                            <a:rPr lang="ru-RU" sz="2800" i="1"/>
                            <m:t>+⋯+</m:t>
                          </m:r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ru-RU" sz="2800" i="1"/>
                                <m:t>𝛿</m:t>
                              </m:r>
                            </m:e>
                            <m:sub>
                              <m:r>
                                <a:rPr lang="ru-RU" sz="2800" i="1"/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ru-RU" sz="2800" i="1"/>
                            <m:t>𝑁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  <a:p>
                <a:endParaRPr lang="ru-RU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6" y="1095842"/>
                <a:ext cx="12390459" cy="5144422"/>
              </a:xfrm>
              <a:prstGeom prst="rect">
                <a:avLst/>
              </a:prstGeom>
              <a:blipFill rotWithShape="1">
                <a:blip r:embed="rId3"/>
                <a:stretch>
                  <a:fillRect l="-984" t="-1303" r="-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8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2766" y="157361"/>
            <a:ext cx="100666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СИСТЕМАТИЧЕСКАЯ ПОГРЕШНОСТЬ</a:t>
            </a:r>
            <a:endParaRPr lang="ru-RU" sz="3400" b="1" dirty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0" y="943679"/>
                <a:ext cx="8573833" cy="908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ru-RU" sz="2800" i="1" smtClean="0"/>
                          </m:ctrlPr>
                        </m:dPr>
                        <m:e>
                          <m:r>
                            <a:rPr lang="en-US" sz="2800" i="1"/>
                            <m:t>𝑎</m:t>
                          </m:r>
                        </m:e>
                      </m:d>
                      <m:r>
                        <a:rPr lang="ru-RU" sz="2800" i="1"/>
                        <m:t>=</m:t>
                      </m:r>
                      <m:r>
                        <a:rPr lang="ru-RU" sz="2800" i="1"/>
                        <m:t>𝑎</m:t>
                      </m:r>
                      <m:r>
                        <a:rPr lang="ru-RU" sz="2800" i="1"/>
                        <m:t>+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ru-RU" sz="2800" i="1"/>
                                <m:t>𝛿</m:t>
                              </m:r>
                            </m:e>
                            <m:sub>
                              <m:r>
                                <a:rPr lang="ru-RU" sz="2800" i="1"/>
                                <m:t>1</m:t>
                              </m:r>
                            </m:sub>
                          </m:sSub>
                          <m:r>
                            <a:rPr lang="ru-RU" sz="2800" i="1"/>
                            <m:t>+⋯+</m:t>
                          </m:r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ru-RU" sz="2800" i="1"/>
                                <m:t>𝛿</m:t>
                              </m:r>
                            </m:e>
                            <m:sub>
                              <m:r>
                                <a:rPr lang="ru-RU" sz="2800" i="1"/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ru-RU" sz="2800" i="1"/>
                            <m:t>𝑁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43679"/>
                <a:ext cx="8573833" cy="9086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-1" y="1852325"/>
                <a:ext cx="12191999" cy="3501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/>
                  <a:t>С</a:t>
                </a:r>
                <a:r>
                  <a:rPr lang="ru-RU" sz="2800" dirty="0" smtClean="0"/>
                  <a:t>реднее </a:t>
                </a:r>
                <a:r>
                  <a:rPr lang="ru-RU" sz="2800" dirty="0"/>
                  <a:t>значение отличается от истинного на величину суммы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/>
                        </m:ctrlPr>
                      </m:fPr>
                      <m:num>
                        <m:sSub>
                          <m:sSubPr>
                            <m:ctrlPr>
                              <a:rPr lang="ru-RU" sz="2800" i="1"/>
                            </m:ctrlPr>
                          </m:sSubPr>
                          <m:e>
                            <m:r>
                              <a:rPr lang="ru-RU" sz="2800" i="1"/>
                              <m:t>𝛿</m:t>
                            </m:r>
                          </m:e>
                          <m:sub>
                            <m:r>
                              <a:rPr lang="ru-RU" sz="2800" i="1"/>
                              <m:t>1</m:t>
                            </m:r>
                          </m:sub>
                        </m:sSub>
                        <m:r>
                          <a:rPr lang="ru-RU" sz="2800" i="1"/>
                          <m:t>+⋯+</m:t>
                        </m:r>
                        <m:sSub>
                          <m:sSubPr>
                            <m:ctrlPr>
                              <a:rPr lang="ru-RU" sz="2800" i="1"/>
                            </m:ctrlPr>
                          </m:sSubPr>
                          <m:e>
                            <m:r>
                              <a:rPr lang="ru-RU" sz="2800" i="1"/>
                              <m:t>𝛿</m:t>
                            </m:r>
                          </m:e>
                          <m:sub>
                            <m:r>
                              <a:rPr lang="ru-RU" sz="2800" i="1"/>
                              <m:t>𝑁</m:t>
                            </m:r>
                          </m:sub>
                        </m:sSub>
                      </m:num>
                      <m:den>
                        <m:r>
                          <a:rPr lang="ru-RU" sz="2800" i="1"/>
                          <m:t>𝑁</m:t>
                        </m:r>
                      </m:den>
                    </m:f>
                  </m:oMath>
                </a14:m>
                <a:r>
                  <a:rPr lang="ru-RU" sz="2800" dirty="0"/>
                  <a:t>. </a:t>
                </a:r>
              </a:p>
              <a:p>
                <a:r>
                  <a:rPr lang="ru-RU" sz="2800" dirty="0"/>
                  <a:t>Если возмущения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𝛿</m:t>
                        </m:r>
                      </m:e>
                      <m:sub>
                        <m:r>
                          <a:rPr lang="ru-RU" sz="2800" i="1"/>
                          <m:t>1</m:t>
                        </m:r>
                      </m:sub>
                    </m:sSub>
                    <m:r>
                      <a:rPr lang="ru-RU" sz="2800" i="1"/>
                      <m:t>,⋯,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𝛿</m:t>
                        </m:r>
                      </m:e>
                      <m:sub>
                        <m:r>
                          <a:rPr lang="ru-RU" sz="2800" i="1"/>
                          <m:t>𝑁</m:t>
                        </m:r>
                      </m:sub>
                    </m:sSub>
                  </m:oMath>
                </a14:m>
                <a:r>
                  <a:rPr lang="ru-RU" sz="2800" dirty="0"/>
                  <a:t> обусловлены какой-то не меняющейся от времени причиной (например, сбит ноль прибора или выбран неверный режим его работы), то можно считать</a:t>
                </a:r>
              </a:p>
              <a:p>
                <a:r>
                  <a:rPr lang="ru-RU" sz="2800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𝛿</m:t>
                        </m:r>
                      </m:e>
                      <m:sub>
                        <m:r>
                          <a:rPr lang="ru-RU" sz="2800" i="1"/>
                          <m:t>1</m:t>
                        </m:r>
                      </m:sub>
                    </m:sSub>
                    <m:r>
                      <a:rPr lang="ru-RU" sz="2800" i="1"/>
                      <m:t>≈⋯≈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𝛿</m:t>
                        </m:r>
                      </m:e>
                      <m:sub>
                        <m:r>
                          <a:rPr lang="ru-RU" sz="2800" i="1"/>
                          <m:t>𝑁</m:t>
                        </m:r>
                      </m:sub>
                    </m:sSub>
                    <m:r>
                      <a:rPr lang="ru-RU" sz="2800" i="1"/>
                      <m:t>=</m:t>
                    </m:r>
                    <m:r>
                      <a:rPr lang="ru-RU" sz="2800" i="1"/>
                      <m:t>𝛿</m:t>
                    </m:r>
                    <m:r>
                      <a:rPr lang="ru-RU" sz="2800" i="1"/>
                      <m:t>    →     </m:t>
                    </m:r>
                    <m:f>
                      <m:fPr>
                        <m:ctrlPr>
                          <a:rPr lang="ru-RU" sz="2800" i="1"/>
                        </m:ctrlPr>
                      </m:fPr>
                      <m:num>
                        <m:sSub>
                          <m:sSubPr>
                            <m:ctrlPr>
                              <a:rPr lang="ru-RU" sz="2800" i="1"/>
                            </m:ctrlPr>
                          </m:sSubPr>
                          <m:e>
                            <m:r>
                              <a:rPr lang="ru-RU" sz="2800" i="1"/>
                              <m:t>𝛿</m:t>
                            </m:r>
                          </m:e>
                          <m:sub>
                            <m:r>
                              <a:rPr lang="ru-RU" sz="2800" i="1"/>
                              <m:t>1</m:t>
                            </m:r>
                          </m:sub>
                        </m:sSub>
                        <m:r>
                          <a:rPr lang="ru-RU" sz="2800" i="1"/>
                          <m:t>+⋯+</m:t>
                        </m:r>
                        <m:sSub>
                          <m:sSubPr>
                            <m:ctrlPr>
                              <a:rPr lang="ru-RU" sz="2800" i="1"/>
                            </m:ctrlPr>
                          </m:sSubPr>
                          <m:e>
                            <m:r>
                              <a:rPr lang="ru-RU" sz="2800" i="1"/>
                              <m:t>𝛿</m:t>
                            </m:r>
                          </m:e>
                          <m:sub>
                            <m:r>
                              <a:rPr lang="ru-RU" sz="2800" i="1"/>
                              <m:t>𝑁</m:t>
                            </m:r>
                          </m:sub>
                        </m:sSub>
                      </m:num>
                      <m:den>
                        <m:r>
                          <a:rPr lang="ru-RU" sz="2800" i="1"/>
                          <m:t>𝑁</m:t>
                        </m:r>
                      </m:den>
                    </m:f>
                    <m:r>
                      <a:rPr lang="ru-RU" sz="2800" i="1"/>
                      <m:t>≈</m:t>
                    </m:r>
                    <m:r>
                      <a:rPr lang="ru-RU" sz="2800" i="1"/>
                      <m:t>𝛿</m:t>
                    </m:r>
                  </m:oMath>
                </a14:m>
                <a:r>
                  <a:rPr lang="ru-RU" sz="2800" dirty="0"/>
                  <a:t> </a:t>
                </a:r>
                <a:endParaRPr lang="ru-RU" sz="2800" dirty="0" smtClean="0"/>
              </a:p>
              <a:p>
                <a:r>
                  <a:rPr lang="ru-RU" sz="2800" dirty="0"/>
                  <a:t>Систематическая погрешность не зависит от числа опытов и может быть </a:t>
                </a:r>
                <a:r>
                  <a:rPr lang="ru-RU" sz="2800" dirty="0" smtClean="0"/>
                  <a:t>	устранена </a:t>
                </a:r>
                <a:r>
                  <a:rPr lang="ru-RU" sz="2800" dirty="0"/>
                  <a:t>только с помощью анализа эксперимента.</a:t>
                </a: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852325"/>
                <a:ext cx="12191999" cy="3501343"/>
              </a:xfrm>
              <a:prstGeom prst="rect">
                <a:avLst/>
              </a:prstGeom>
              <a:blipFill rotWithShape="1">
                <a:blip r:embed="rId4"/>
                <a:stretch>
                  <a:fillRect l="-1000" r="-850" b="-40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49667"/>
            <a:ext cx="8666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ПРИБОРНАЯ ПОГРЕШНОСТЬ (1)</a:t>
            </a:r>
            <a:endParaRPr lang="ru-RU" sz="3500" b="1" dirty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-4" y="661339"/>
                <a:ext cx="12191999" cy="5570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/>
                  <a:t>Даже с регулярными поверками невозможно </a:t>
                </a:r>
                <a:endParaRPr lang="ru-RU" sz="2800" dirty="0" smtClean="0"/>
              </a:p>
              <a:p>
                <a:r>
                  <a:rPr lang="ru-RU" sz="2800" dirty="0" smtClean="0"/>
                  <a:t>гарантировать абсолютную точность приборных </a:t>
                </a:r>
              </a:p>
              <a:p>
                <a:r>
                  <a:rPr lang="ru-RU" sz="2800" dirty="0" smtClean="0"/>
                  <a:t>измерений. </a:t>
                </a:r>
                <a:r>
                  <a:rPr lang="ru-RU" sz="2800" dirty="0"/>
                  <a:t>Поэтому </a:t>
                </a:r>
                <a:r>
                  <a:rPr lang="ru-RU" sz="2800" dirty="0" smtClean="0"/>
                  <a:t>результат </a:t>
                </a:r>
                <a:r>
                  <a:rPr lang="ru-RU" sz="2800" dirty="0"/>
                  <a:t>измерения искажается на определённую неизвестную нам величину Δ</a:t>
                </a:r>
                <a:r>
                  <a:rPr lang="en-US" sz="2800" i="1" dirty="0"/>
                  <a:t>a</a:t>
                </a:r>
                <a:r>
                  <a:rPr lang="ru-RU" sz="2800" baseline="-25000" dirty="0" smtClean="0"/>
                  <a:t>пр</a:t>
                </a:r>
                <a:r>
                  <a:rPr lang="ru-RU" sz="2800" dirty="0" smtClean="0"/>
                  <a:t>. Её </a:t>
                </a:r>
                <a:r>
                  <a:rPr lang="ru-RU" sz="2800" dirty="0"/>
                  <a:t>величину можно оценить для аналоговых приборов с помощью класса точности γ (обычно его значение помещают на шкалу прибора). Класс точности – доля в процентах, которую составляет приборная погрешность от предела измерений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/>
                        <m:t>∆</m:t>
                      </m:r>
                      <m:sSub>
                        <m:sSubPr>
                          <m:ctrlPr>
                            <a:rPr lang="ru-RU" sz="2800" i="1"/>
                          </m:ctrlPr>
                        </m:sSubPr>
                        <m:e>
                          <m:r>
                            <a:rPr lang="en-US" sz="2800" i="1"/>
                            <m:t>𝑎</m:t>
                          </m:r>
                        </m:e>
                        <m:sub>
                          <m:r>
                            <a:rPr lang="ru-RU" sz="2800" i="1"/>
                            <m:t>пр</m:t>
                          </m:r>
                        </m:sub>
                      </m:sSub>
                      <m:r>
                        <a:rPr lang="ru-RU" sz="2800" i="1"/>
                        <m:t>=</m:t>
                      </m:r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r>
                            <a:rPr lang="ru-RU" sz="2800" i="1"/>
                            <m:t>𝛾</m:t>
                          </m:r>
                          <m:r>
                            <a:rPr lang="ru-RU" sz="2800" i="1"/>
                            <m:t>∙</m:t>
                          </m:r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ru-RU" sz="2800" i="1"/>
                                <m:t>𝑎</m:t>
                              </m:r>
                            </m:e>
                            <m:sub>
                              <m:r>
                                <a:rPr lang="ru-RU" sz="2800" i="1"/>
                                <m:t>макс</m:t>
                              </m:r>
                            </m:sub>
                          </m:sSub>
                        </m:num>
                        <m:den>
                          <m:r>
                            <a:rPr lang="ru-RU" sz="2800" i="1"/>
                            <m:t>100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  <a:p>
                <a:r>
                  <a:rPr lang="ru-RU" sz="2800" dirty="0"/>
                  <a:t>Для цифровых приборов, приборную погрешность (или формулу для её расчёта) указывают в паспорте прибора или на его корпусе. </a:t>
                </a:r>
                <a:r>
                  <a:rPr lang="ru-RU" sz="2800" dirty="0" smtClean="0"/>
                  <a:t>Её можно грубо  	оценить как половину </a:t>
                </a:r>
                <a:r>
                  <a:rPr lang="ru-RU" sz="2800" dirty="0"/>
                  <a:t>цены деления прибора или половину от единицы </a:t>
                </a:r>
                <a:r>
                  <a:rPr lang="ru-RU" sz="2800" dirty="0" smtClean="0"/>
                  <a:t>			самого младшего </a:t>
                </a:r>
                <a:r>
                  <a:rPr lang="ru-RU" sz="2800" dirty="0"/>
                  <a:t>разряда на индикаторе прибора. </a:t>
                </a: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" y="661339"/>
                <a:ext cx="12191999" cy="5570051"/>
              </a:xfrm>
              <a:prstGeom prst="rect">
                <a:avLst/>
              </a:prstGeom>
              <a:blipFill rotWithShape="1">
                <a:blip r:embed="rId3"/>
                <a:stretch>
                  <a:fillRect l="-1000" t="-985" r="-750" b="-2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6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49667"/>
            <a:ext cx="8666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ПРИБОРНАЯ ПОГРЕШНОСТЬ (2)</a:t>
            </a:r>
            <a:endParaRPr lang="ru-RU" sz="3500" b="1" dirty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" y="780609"/>
                <a:ext cx="12191999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/>
                  <a:t>Например</a:t>
                </a:r>
                <a:r>
                  <a:rPr lang="ru-RU" sz="2800" dirty="0"/>
                  <a:t>, цифровой вольтметр имеет </a:t>
                </a:r>
                <a:r>
                  <a:rPr lang="ru-RU" sz="2800" dirty="0" smtClean="0"/>
                  <a:t>8 </a:t>
                </a:r>
                <a:r>
                  <a:rPr lang="ru-RU" sz="2800" dirty="0"/>
                  <a:t>разрядов</a:t>
                </a:r>
                <a:r>
                  <a:rPr lang="ru-RU" sz="2800" dirty="0" smtClean="0"/>
                  <a:t>.</a:t>
                </a:r>
              </a:p>
              <a:p>
                <a:r>
                  <a:rPr lang="ru-RU" sz="2800" dirty="0" smtClean="0"/>
                  <a:t>Но </a:t>
                </a:r>
                <a:r>
                  <a:rPr lang="ru-RU" sz="2800" dirty="0"/>
                  <a:t>в последних (младших) 3 разрядах показания </a:t>
                </a:r>
                <a:endParaRPr lang="ru-RU" sz="2800" dirty="0" smtClean="0"/>
              </a:p>
              <a:p>
                <a:r>
                  <a:rPr lang="ru-RU" sz="2800" dirty="0" smtClean="0"/>
                  <a:t>постоянно меняются:</a:t>
                </a:r>
              </a:p>
              <a:p>
                <a:r>
                  <a:rPr lang="ru-RU" sz="2800" dirty="0" smtClean="0"/>
                  <a:t>1.2315671</a:t>
                </a:r>
                <a:r>
                  <a:rPr lang="en-US" sz="2800" dirty="0"/>
                  <a:t>V</a:t>
                </a:r>
                <a:r>
                  <a:rPr lang="ru-RU" sz="2800" dirty="0"/>
                  <a:t>, </a:t>
                </a:r>
                <a:r>
                  <a:rPr lang="ru-RU" sz="2800" dirty="0" smtClean="0"/>
                  <a:t>1.2315632</a:t>
                </a:r>
                <a:r>
                  <a:rPr lang="en-US" sz="2800" dirty="0"/>
                  <a:t>V</a:t>
                </a:r>
                <a:r>
                  <a:rPr lang="ru-RU" sz="2800" dirty="0"/>
                  <a:t>, 001.2315718</a:t>
                </a:r>
                <a:r>
                  <a:rPr lang="en-US" sz="2800" dirty="0"/>
                  <a:t>V</a:t>
                </a:r>
                <a:r>
                  <a:rPr lang="ru-RU" sz="2800" dirty="0"/>
                  <a:t>, </a:t>
                </a:r>
                <a:r>
                  <a:rPr lang="ru-RU" sz="2800" dirty="0" smtClean="0"/>
                  <a:t>1.2315655</a:t>
                </a:r>
                <a:r>
                  <a:rPr lang="en-US" sz="2800" dirty="0"/>
                  <a:t>V</a:t>
                </a:r>
                <a:r>
                  <a:rPr lang="ru-RU" sz="2800" dirty="0"/>
                  <a:t>, </a:t>
                </a:r>
                <a:r>
                  <a:rPr lang="ru-RU" sz="2800" dirty="0" smtClean="0"/>
                  <a:t>1.2315702</a:t>
                </a:r>
                <a:r>
                  <a:rPr lang="en-US" sz="2800" dirty="0"/>
                  <a:t>V</a:t>
                </a:r>
                <a:r>
                  <a:rPr lang="ru-RU" sz="2800" dirty="0"/>
                  <a:t>, </a:t>
                </a:r>
                <a:r>
                  <a:rPr lang="ru-RU" sz="2800" dirty="0" smtClean="0"/>
                  <a:t>1.2315670</a:t>
                </a:r>
                <a:r>
                  <a:rPr lang="en-US" sz="2800" dirty="0"/>
                  <a:t>V</a:t>
                </a:r>
                <a:r>
                  <a:rPr lang="ru-RU" sz="2800" dirty="0"/>
                  <a:t>, </a:t>
                </a:r>
                <a:r>
                  <a:rPr lang="ru-RU" sz="2800" dirty="0" smtClean="0"/>
                  <a:t>Оценка </a:t>
                </a:r>
                <a:r>
                  <a:rPr lang="ru-RU" sz="2800" dirty="0"/>
                  <a:t>приборной погрешности вольтметра по половине от единицы последнего разряда </a:t>
                </a:r>
                <a14:m>
                  <m:oMath xmlns:m="http://schemas.openxmlformats.org/officeDocument/2006/math">
                    <m:r>
                      <a:rPr lang="ru-RU" sz="2800" i="1"/>
                      <m:t>±0.00000005</m:t>
                    </m:r>
                    <m:r>
                      <a:rPr lang="en-US" sz="2800" i="1"/>
                      <m:t>𝑉</m:t>
                    </m:r>
                  </m:oMath>
                </a14:m>
                <a:r>
                  <a:rPr lang="en-US" sz="2800" dirty="0"/>
                  <a:t>  </a:t>
                </a:r>
                <a:r>
                  <a:rPr lang="ru-RU" sz="2800" dirty="0"/>
                  <a:t>было бы ошибочно. Из приведённой последовательности видно, что в изменениях последних двух разрядов не прослеживается ни какой закономерности. Это означает, что в данном измерении напряжения случайный разброс показаний определяется величиной в 100 раз большей </a:t>
                </a:r>
                <a14:m>
                  <m:oMath xmlns:m="http://schemas.openxmlformats.org/officeDocument/2006/math">
                    <m:r>
                      <a:rPr lang="ru-RU" sz="2800" i="1"/>
                      <m:t>±0.000005</m:t>
                    </m:r>
                    <m:r>
                      <a:rPr lang="en-US" sz="2800" i="1"/>
                      <m:t>𝑉</m:t>
                    </m:r>
                  </m:oMath>
                </a14:m>
                <a:r>
                  <a:rPr lang="ru-RU" sz="2800" dirty="0"/>
                  <a:t>! Этот пример показывает, что в </a:t>
                </a:r>
                <a:r>
                  <a:rPr lang="ru-RU" sz="2800" dirty="0" smtClean="0"/>
                  <a:t>	каждой </a:t>
                </a:r>
                <a:r>
                  <a:rPr lang="ru-RU" sz="2800" dirty="0"/>
                  <a:t>конкретной ситуации нужно производить оценку приборной </a:t>
                </a:r>
                <a:r>
                  <a:rPr lang="ru-RU" sz="2800" dirty="0" smtClean="0"/>
                  <a:t>				погрешности </a:t>
                </a:r>
                <a:r>
                  <a:rPr lang="ru-RU" sz="2800" dirty="0"/>
                  <a:t>в соответствии со здравым смыслом. </a:t>
                </a: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780609"/>
                <a:ext cx="12191999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043" b="-2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8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49667"/>
            <a:ext cx="8666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6C57AB"/>
                </a:solidFill>
                <a:latin typeface="Verdana" charset="0"/>
                <a:ea typeface="Verdana" charset="0"/>
                <a:cs typeface="Verdana" charset="0"/>
              </a:rPr>
              <a:t>СЛУЧАЙНАЯ ПОГРЕШНОСТЬ </a:t>
            </a:r>
            <a:endParaRPr lang="ru-RU" sz="3500" b="1" dirty="0">
              <a:solidFill>
                <a:srgbClr val="6C57A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AutoShape 2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jobfilter.ru/uploaded_files/images/2016/12/14/83095/sz-Q8bQ8OytBzFz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el-school3.ru/svedeniya/news/New%20Folder/si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52"/>
            <a:ext cx="2795450" cy="12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" y="780609"/>
                <a:ext cx="12191999" cy="5217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/>
                  <a:t>Если все систематические погрешности, обусловленные </a:t>
                </a:r>
                <a:endParaRPr lang="ru-RU" sz="2800" dirty="0" smtClean="0"/>
              </a:p>
              <a:p>
                <a:r>
                  <a:rPr lang="ru-RU" sz="2800" dirty="0" smtClean="0"/>
                  <a:t>не </a:t>
                </a:r>
                <a:r>
                  <a:rPr lang="ru-RU" sz="2800" dirty="0"/>
                  <a:t>изменяющимися причинами, по возможности учтены, </a:t>
                </a:r>
                <a:endParaRPr lang="ru-RU" sz="2800" dirty="0" smtClean="0"/>
              </a:p>
              <a:p>
                <a:r>
                  <a:rPr lang="ru-RU" sz="2800" dirty="0" smtClean="0"/>
                  <a:t>то </a:t>
                </a:r>
                <a:r>
                  <a:rPr lang="ru-RU" sz="2800" dirty="0"/>
                  <a:t>остаётся учесть погрешности, связанные с меняющимися факторами. Предположим, что эти факторы таковы, что </a:t>
                </a:r>
                <a:r>
                  <a:rPr lang="ru-RU" sz="2800" dirty="0" smtClean="0"/>
                  <a:t>знаки "+" </a:t>
                </a:r>
                <a:r>
                  <a:rPr lang="ru-RU" sz="2800" dirty="0"/>
                  <a:t>и "-" </a:t>
                </a:r>
                <a:r>
                  <a:rPr lang="ru-RU" sz="2800" dirty="0" smtClean="0"/>
                  <a:t> возмущений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𝛿</m:t>
                        </m:r>
                      </m:e>
                      <m:sub>
                        <m:r>
                          <a:rPr lang="ru-RU" sz="2800" i="1"/>
                          <m:t>1</m:t>
                        </m:r>
                      </m:sub>
                    </m:sSub>
                    <m:r>
                      <a:rPr lang="ru-RU" sz="2800" i="1"/>
                      <m:t>,⋯,</m:t>
                    </m:r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ru-RU" sz="2800" i="1"/>
                          <m:t>𝛿</m:t>
                        </m:r>
                      </m:e>
                      <m:sub>
                        <m:r>
                          <a:rPr lang="ru-RU" sz="2800" i="1"/>
                          <m:t>𝑁</m:t>
                        </m:r>
                      </m:sub>
                    </m:sSub>
                  </m:oMath>
                </a14:m>
                <a:r>
                  <a:rPr lang="ru-RU" sz="2800" dirty="0"/>
                  <a:t> </a:t>
                </a:r>
                <a:r>
                  <a:rPr lang="ru-RU" sz="2800" dirty="0" smtClean="0"/>
                  <a:t>в </a:t>
                </a:r>
                <a:r>
                  <a:rPr lang="ru-RU" sz="2800" dirty="0"/>
                  <a:t>каждом </a:t>
                </a:r>
                <a:r>
                  <a:rPr lang="ru-RU" sz="2800" dirty="0" smtClean="0"/>
                  <a:t>из опытов появляются равновероятно</a:t>
                </a:r>
                <a:r>
                  <a:rPr lang="ru-RU" sz="2800" dirty="0"/>
                  <a:t>. </a:t>
                </a:r>
                <a:r>
                  <a:rPr lang="ru-RU" sz="2800" dirty="0" smtClean="0"/>
                  <a:t>Часто </a:t>
                </a:r>
                <a:r>
                  <a:rPr lang="ru-RU" sz="2800" dirty="0"/>
                  <a:t>влияние, оказываемое внешней средой на лабораторную </a:t>
                </a:r>
                <a:r>
                  <a:rPr lang="ru-RU" sz="2800" dirty="0" smtClean="0"/>
                  <a:t>установку, </a:t>
                </a:r>
                <a:r>
                  <a:rPr lang="ru-RU" sz="2800" dirty="0"/>
                  <a:t>имеет характер белого </a:t>
                </a:r>
                <a:r>
                  <a:rPr lang="ru-RU" sz="2800" dirty="0" smtClean="0"/>
                  <a:t>шума, поэтому </a:t>
                </a:r>
                <a:r>
                  <a:rPr lang="ru-RU" sz="2800" dirty="0"/>
                  <a:t>в разные моменты времени возмущения измеряемой величины не зависят друг от друга. </a:t>
                </a:r>
                <a:endParaRPr lang="ru-RU" sz="28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/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ru-RU" sz="2800" i="1"/>
                                <m:t>𝛿</m:t>
                              </m:r>
                            </m:e>
                            <m:sub>
                              <m:r>
                                <a:rPr lang="ru-RU" sz="2800" i="1"/>
                                <m:t>1</m:t>
                              </m:r>
                            </m:sub>
                          </m:sSub>
                          <m:r>
                            <a:rPr lang="ru-RU" sz="2800" i="1"/>
                            <m:t>+⋯+</m:t>
                          </m:r>
                          <m:sSub>
                            <m:sSubPr>
                              <m:ctrlPr>
                                <a:rPr lang="ru-RU" sz="2800" i="1"/>
                              </m:ctrlPr>
                            </m:sSubPr>
                            <m:e>
                              <m:r>
                                <a:rPr lang="ru-RU" sz="2800" i="1"/>
                                <m:t>𝛿</m:t>
                              </m:r>
                            </m:e>
                            <m:sub>
                              <m:r>
                                <a:rPr lang="ru-RU" sz="2800" i="1"/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ru-RU" sz="2800" i="1"/>
                            <m:t>𝑁</m:t>
                          </m:r>
                        </m:den>
                      </m:f>
                      <m:r>
                        <a:rPr lang="ru-RU" sz="2800" i="1"/>
                        <m:t>→0     при     </m:t>
                      </m:r>
                      <m:r>
                        <a:rPr lang="en-US" sz="2800" i="1"/>
                        <m:t>𝑁</m:t>
                      </m:r>
                      <m:r>
                        <a:rPr lang="en-US" sz="2800" i="1"/>
                        <m:t>→0</m:t>
                      </m:r>
                    </m:oMath>
                  </m:oMathPara>
                </a14:m>
                <a:endParaRPr lang="ru-RU" sz="2800" dirty="0"/>
              </a:p>
              <a:p>
                <a:r>
                  <a:rPr lang="ru-RU" sz="2800" dirty="0" smtClean="0"/>
                  <a:t>	Интуитивно </a:t>
                </a:r>
                <a:r>
                  <a:rPr lang="ru-RU" sz="2800" dirty="0"/>
                  <a:t>ясно, что чем больше опытов мы проведём, тем точнее </a:t>
                </a:r>
                <a:r>
                  <a:rPr lang="ru-RU" sz="2800" dirty="0" smtClean="0"/>
                  <a:t>				скомпенсируют </a:t>
                </a:r>
                <a:r>
                  <a:rPr lang="ru-RU" sz="2800" dirty="0"/>
                  <a:t>друг друга "+" и "-"  в сумме. </a:t>
                </a: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780609"/>
                <a:ext cx="12191999" cy="5217519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051" b="-23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0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3353</Words>
  <Application>Microsoft Office PowerPoint</Application>
  <PresentationFormat>Произвольный</PresentationFormat>
  <Paragraphs>207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Microsoft Office</dc:creator>
  <cp:keywords/>
  <dc:description/>
  <cp:lastModifiedBy>User</cp:lastModifiedBy>
  <cp:revision>87</cp:revision>
  <dcterms:created xsi:type="dcterms:W3CDTF">2018-09-16T19:46:32Z</dcterms:created>
  <dcterms:modified xsi:type="dcterms:W3CDTF">2019-08-23T06:50:27Z</dcterms:modified>
  <cp:category/>
</cp:coreProperties>
</file>