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0" r:id="rId1"/>
  </p:sldMasterIdLst>
  <p:notesMasterIdLst>
    <p:notesMasterId r:id="rId23"/>
  </p:notesMasterIdLst>
  <p:sldIdLst>
    <p:sldId id="256" r:id="rId2"/>
    <p:sldId id="264" r:id="rId3"/>
    <p:sldId id="266" r:id="rId4"/>
    <p:sldId id="267" r:id="rId5"/>
    <p:sldId id="257" r:id="rId6"/>
    <p:sldId id="265" r:id="rId7"/>
    <p:sldId id="259" r:id="rId8"/>
    <p:sldId id="263" r:id="rId9"/>
    <p:sldId id="261" r:id="rId10"/>
    <p:sldId id="273" r:id="rId11"/>
    <p:sldId id="279" r:id="rId12"/>
    <p:sldId id="271" r:id="rId13"/>
    <p:sldId id="269" r:id="rId14"/>
    <p:sldId id="270" r:id="rId15"/>
    <p:sldId id="280" r:id="rId16"/>
    <p:sldId id="281" r:id="rId17"/>
    <p:sldId id="282" r:id="rId18"/>
    <p:sldId id="283" r:id="rId19"/>
    <p:sldId id="284" r:id="rId20"/>
    <p:sldId id="285" r:id="rId21"/>
    <p:sldId id="272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8" d="100"/>
          <a:sy n="88" d="100"/>
        </p:scale>
        <p:origin x="518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r>
              <a:rPr lang="ru-RU" sz="1400" dirty="0" smtClean="0"/>
              <a:t>2023-2024 </a:t>
            </a:r>
            <a:r>
              <a:rPr lang="ru-RU" sz="1400" dirty="0"/>
              <a:t>учебный год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>
        <c:manualLayout>
          <c:layoutTarget val="inner"/>
          <c:xMode val="edge"/>
          <c:yMode val="edge"/>
          <c:x val="9.0496300727200912E-2"/>
          <c:y val="0.18217711530762046"/>
          <c:w val="0.87602427390148185"/>
          <c:h val="0.4951521419991992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Участники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tint val="96000"/>
                    <a:lumMod val="104000"/>
                  </a:schemeClr>
                </a:gs>
                <a:gs pos="100000">
                  <a:schemeClr val="accent1">
                    <a:shade val="98000"/>
                    <a:lumMod val="94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38100" dist="25400" dir="5400000" rotWithShape="0">
                <a:srgbClr val="000000">
                  <a:alpha val="25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Лист1!$A$2:$A$4</c:f>
              <c:strCache>
                <c:ptCount val="3"/>
                <c:pt idx="0">
                  <c:v>Школь.ур.</c:v>
                </c:pt>
                <c:pt idx="1">
                  <c:v>Улус.ур.</c:v>
                </c:pt>
                <c:pt idx="2">
                  <c:v>Республ.ур.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11</c:v>
                </c:pt>
                <c:pt idx="1">
                  <c:v>8</c:v>
                </c:pt>
                <c:pt idx="2">
                  <c:v>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E0C-4262-8108-9F4216D1906F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Призеры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tint val="96000"/>
                    <a:lumMod val="104000"/>
                  </a:schemeClr>
                </a:gs>
                <a:gs pos="100000">
                  <a:schemeClr val="accent2">
                    <a:shade val="98000"/>
                    <a:lumMod val="94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38100" dist="25400" dir="5400000" rotWithShape="0">
                <a:srgbClr val="000000">
                  <a:alpha val="25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Лист1!$A$2:$A$4</c:f>
              <c:strCache>
                <c:ptCount val="3"/>
                <c:pt idx="0">
                  <c:v>Школь.ур.</c:v>
                </c:pt>
                <c:pt idx="1">
                  <c:v>Улус.ур.</c:v>
                </c:pt>
                <c:pt idx="2">
                  <c:v>Республ.ур.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4</c:v>
                </c:pt>
                <c:pt idx="1">
                  <c:v>3</c:v>
                </c:pt>
                <c:pt idx="2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E0C-4262-8108-9F4216D1906F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Победители</c:v>
                </c:pt>
              </c:strCache>
            </c:strRef>
          </c:tx>
          <c:spPr>
            <a:gradFill rotWithShape="1">
              <a:gsLst>
                <a:gs pos="0">
                  <a:schemeClr val="accent3">
                    <a:tint val="96000"/>
                    <a:lumMod val="104000"/>
                  </a:schemeClr>
                </a:gs>
                <a:gs pos="100000">
                  <a:schemeClr val="accent3">
                    <a:shade val="98000"/>
                    <a:lumMod val="94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38100" dist="25400" dir="5400000" rotWithShape="0">
                <a:srgbClr val="000000">
                  <a:alpha val="25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Лист1!$A$2:$A$4</c:f>
              <c:strCache>
                <c:ptCount val="3"/>
                <c:pt idx="0">
                  <c:v>Школь.ур.</c:v>
                </c:pt>
                <c:pt idx="1">
                  <c:v>Улус.ур.</c:v>
                </c:pt>
                <c:pt idx="2">
                  <c:v>Республ.ур.</c:v>
                </c:pt>
              </c:strCache>
            </c:strRef>
          </c:cat>
          <c:val>
            <c:numRef>
              <c:f>Лист1!$D$2:$D$4</c:f>
              <c:numCache>
                <c:formatCode>General</c:formatCode>
                <c:ptCount val="3"/>
                <c:pt idx="0">
                  <c:v>1</c:v>
                </c:pt>
                <c:pt idx="1">
                  <c:v>1</c:v>
                </c:pt>
                <c:pt idx="2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BE0C-4262-8108-9F4216D1906F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24"/>
        <c:axId val="135221488"/>
        <c:axId val="135222144"/>
      </c:barChart>
      <c:catAx>
        <c:axId val="13522148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35222144"/>
        <c:crosses val="autoZero"/>
        <c:auto val="1"/>
        <c:lblAlgn val="ctr"/>
        <c:lblOffset val="100"/>
        <c:noMultiLvlLbl val="0"/>
      </c:catAx>
      <c:valAx>
        <c:axId val="13522214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2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3522148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13587446245990617"/>
          <c:y val="0.88610411383958365"/>
          <c:w val="0.72825083542789437"/>
          <c:h val="0.10859927599092487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r>
              <a:rPr lang="ru-RU" sz="1400" dirty="0" smtClean="0"/>
              <a:t>2024-2025 </a:t>
            </a:r>
            <a:r>
              <a:rPr lang="ru-RU" sz="1400" dirty="0"/>
              <a:t>учебный год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>
        <c:manualLayout>
          <c:layoutTarget val="inner"/>
          <c:xMode val="edge"/>
          <c:yMode val="edge"/>
          <c:x val="9.0496300727200912E-2"/>
          <c:y val="0.18217711530762046"/>
          <c:w val="0.87602427390148185"/>
          <c:h val="0.4951521419991992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Участники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tint val="96000"/>
                    <a:lumMod val="104000"/>
                  </a:schemeClr>
                </a:gs>
                <a:gs pos="100000">
                  <a:schemeClr val="accent1">
                    <a:shade val="98000"/>
                    <a:lumMod val="94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38100" dist="25400" dir="5400000" rotWithShape="0">
                <a:srgbClr val="000000">
                  <a:alpha val="25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Лист1!$A$2:$A$4</c:f>
              <c:strCache>
                <c:ptCount val="3"/>
                <c:pt idx="0">
                  <c:v>Школ.ур.</c:v>
                </c:pt>
                <c:pt idx="1">
                  <c:v>Улус.ур.</c:v>
                </c:pt>
                <c:pt idx="2">
                  <c:v>Республ.ур.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10</c:v>
                </c:pt>
                <c:pt idx="1">
                  <c:v>8</c:v>
                </c:pt>
                <c:pt idx="2">
                  <c:v>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C2D-425D-990C-9202BED03C12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Призеры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tint val="96000"/>
                    <a:lumMod val="104000"/>
                  </a:schemeClr>
                </a:gs>
                <a:gs pos="100000">
                  <a:schemeClr val="accent2">
                    <a:shade val="98000"/>
                    <a:lumMod val="94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38100" dist="25400" dir="5400000" rotWithShape="0">
                <a:srgbClr val="000000">
                  <a:alpha val="25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Лист1!$A$2:$A$4</c:f>
              <c:strCache>
                <c:ptCount val="3"/>
                <c:pt idx="0">
                  <c:v>Школ.ур.</c:v>
                </c:pt>
                <c:pt idx="1">
                  <c:v>Улус.ур.</c:v>
                </c:pt>
                <c:pt idx="2">
                  <c:v>Республ.ур.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3</c:v>
                </c:pt>
                <c:pt idx="1">
                  <c:v>4</c:v>
                </c:pt>
                <c:pt idx="2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C2D-425D-990C-9202BED03C12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Победители</c:v>
                </c:pt>
              </c:strCache>
            </c:strRef>
          </c:tx>
          <c:spPr>
            <a:gradFill rotWithShape="1">
              <a:gsLst>
                <a:gs pos="0">
                  <a:schemeClr val="accent3">
                    <a:tint val="96000"/>
                    <a:lumMod val="104000"/>
                  </a:schemeClr>
                </a:gs>
                <a:gs pos="100000">
                  <a:schemeClr val="accent3">
                    <a:shade val="98000"/>
                    <a:lumMod val="94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38100" dist="25400" dir="5400000" rotWithShape="0">
                <a:srgbClr val="000000">
                  <a:alpha val="25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Лист1!$A$2:$A$4</c:f>
              <c:strCache>
                <c:ptCount val="3"/>
                <c:pt idx="0">
                  <c:v>Школ.ур.</c:v>
                </c:pt>
                <c:pt idx="1">
                  <c:v>Улус.ур.</c:v>
                </c:pt>
                <c:pt idx="2">
                  <c:v>Республ.ур.</c:v>
                </c:pt>
              </c:strCache>
            </c:strRef>
          </c:cat>
          <c:val>
            <c:numRef>
              <c:f>Лист1!$D$2:$D$4</c:f>
              <c:numCache>
                <c:formatCode>General</c:formatCode>
                <c:ptCount val="3"/>
                <c:pt idx="0">
                  <c:v>2</c:v>
                </c:pt>
                <c:pt idx="1">
                  <c:v>2</c:v>
                </c:pt>
                <c:pt idx="2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C2D-425D-990C-9202BED03C1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24"/>
        <c:axId val="135221488"/>
        <c:axId val="135222144"/>
      </c:barChart>
      <c:catAx>
        <c:axId val="13522148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35222144"/>
        <c:crosses val="autoZero"/>
        <c:auto val="1"/>
        <c:lblAlgn val="ctr"/>
        <c:lblOffset val="100"/>
        <c:noMultiLvlLbl val="0"/>
      </c:catAx>
      <c:valAx>
        <c:axId val="13522214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2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3522148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13587446245990617"/>
          <c:y val="0.88610411383958365"/>
          <c:w val="0.72825083542789437"/>
          <c:h val="0.10859927599092487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r>
              <a:rPr lang="ru-RU" sz="1400" dirty="0"/>
              <a:t>2022-2023 учебный год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>
        <c:manualLayout>
          <c:layoutTarget val="inner"/>
          <c:xMode val="edge"/>
          <c:yMode val="edge"/>
          <c:x val="9.3539884851866123E-2"/>
          <c:y val="0.23037710196183103"/>
          <c:w val="0.87602427390148185"/>
          <c:h val="0.4951521419991992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Участники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tint val="96000"/>
                    <a:lumMod val="104000"/>
                  </a:schemeClr>
                </a:gs>
                <a:gs pos="100000">
                  <a:schemeClr val="accent1">
                    <a:shade val="98000"/>
                    <a:lumMod val="94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38100" dist="25400" dir="5400000" rotWithShape="0">
                <a:srgbClr val="000000">
                  <a:alpha val="25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Лист1!$A$2:$A$4</c:f>
              <c:strCache>
                <c:ptCount val="3"/>
                <c:pt idx="0">
                  <c:v>Школь.ур.</c:v>
                </c:pt>
                <c:pt idx="1">
                  <c:v>Улус. ур.</c:v>
                </c:pt>
                <c:pt idx="2">
                  <c:v>Республ.ур.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12</c:v>
                </c:pt>
                <c:pt idx="1">
                  <c:v>10</c:v>
                </c:pt>
                <c:pt idx="2">
                  <c:v>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B33-4A4D-AA00-22B1708686EB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Призеры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tint val="96000"/>
                    <a:lumMod val="104000"/>
                  </a:schemeClr>
                </a:gs>
                <a:gs pos="100000">
                  <a:schemeClr val="accent2">
                    <a:shade val="98000"/>
                    <a:lumMod val="94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38100" dist="25400" dir="5400000" rotWithShape="0">
                <a:srgbClr val="000000">
                  <a:alpha val="25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Лист1!$A$2:$A$4</c:f>
              <c:strCache>
                <c:ptCount val="3"/>
                <c:pt idx="0">
                  <c:v>Школь.ур.</c:v>
                </c:pt>
                <c:pt idx="1">
                  <c:v>Улус. ур.</c:v>
                </c:pt>
                <c:pt idx="2">
                  <c:v>Республ.ур.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6</c:v>
                </c:pt>
                <c:pt idx="1">
                  <c:v>4</c:v>
                </c:pt>
                <c:pt idx="2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B33-4A4D-AA00-22B1708686EB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Победители</c:v>
                </c:pt>
              </c:strCache>
            </c:strRef>
          </c:tx>
          <c:spPr>
            <a:gradFill rotWithShape="1">
              <a:gsLst>
                <a:gs pos="0">
                  <a:schemeClr val="accent3">
                    <a:tint val="96000"/>
                    <a:lumMod val="104000"/>
                  </a:schemeClr>
                </a:gs>
                <a:gs pos="100000">
                  <a:schemeClr val="accent3">
                    <a:shade val="98000"/>
                    <a:lumMod val="94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38100" dist="25400" dir="5400000" rotWithShape="0">
                <a:srgbClr val="000000">
                  <a:alpha val="25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Лист1!$A$2:$A$4</c:f>
              <c:strCache>
                <c:ptCount val="3"/>
                <c:pt idx="0">
                  <c:v>Школь.ур.</c:v>
                </c:pt>
                <c:pt idx="1">
                  <c:v>Улус. ур.</c:v>
                </c:pt>
                <c:pt idx="2">
                  <c:v>Республ.ур.</c:v>
                </c:pt>
              </c:strCache>
            </c:strRef>
          </c:cat>
          <c:val>
            <c:numRef>
              <c:f>Лист1!$D$2:$D$4</c:f>
              <c:numCache>
                <c:formatCode>General</c:formatCode>
                <c:ptCount val="3"/>
                <c:pt idx="0">
                  <c:v>2</c:v>
                </c:pt>
                <c:pt idx="1">
                  <c:v>1</c:v>
                </c:pt>
                <c:pt idx="2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5B33-4A4D-AA00-22B1708686EB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24"/>
        <c:axId val="135221488"/>
        <c:axId val="135222144"/>
      </c:barChart>
      <c:catAx>
        <c:axId val="13522148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35222144"/>
        <c:crosses val="autoZero"/>
        <c:auto val="1"/>
        <c:lblAlgn val="ctr"/>
        <c:lblOffset val="100"/>
        <c:noMultiLvlLbl val="0"/>
      </c:catAx>
      <c:valAx>
        <c:axId val="13522214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2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3522148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13587446245990617"/>
          <c:y val="0.88610411383958365"/>
          <c:w val="0.72825083542789437"/>
          <c:h val="0.10859927599092487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r>
              <a:rPr lang="ru-RU" sz="1400" dirty="0" smtClean="0"/>
              <a:t>2023-2024 </a:t>
            </a:r>
            <a:r>
              <a:rPr lang="ru-RU" sz="1400" dirty="0"/>
              <a:t>учебный год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>
        <c:manualLayout>
          <c:layoutTarget val="inner"/>
          <c:xMode val="edge"/>
          <c:yMode val="edge"/>
          <c:x val="9.0496300727200912E-2"/>
          <c:y val="0.18217711530762046"/>
          <c:w val="0.87602427390148185"/>
          <c:h val="0.4951521419991992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Участники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tint val="96000"/>
                    <a:lumMod val="104000"/>
                  </a:schemeClr>
                </a:gs>
                <a:gs pos="100000">
                  <a:schemeClr val="accent1">
                    <a:shade val="98000"/>
                    <a:lumMod val="94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38100" dist="25400" dir="5400000" rotWithShape="0">
                <a:srgbClr val="000000">
                  <a:alpha val="25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Лист1!$A$2:$A$4</c:f>
              <c:strCache>
                <c:ptCount val="3"/>
                <c:pt idx="0">
                  <c:v>Школь.ур.</c:v>
                </c:pt>
                <c:pt idx="1">
                  <c:v>Улус.ур.</c:v>
                </c:pt>
                <c:pt idx="2">
                  <c:v>Республ.ур.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12</c:v>
                </c:pt>
                <c:pt idx="1">
                  <c:v>10</c:v>
                </c:pt>
                <c:pt idx="2">
                  <c:v>11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6F8-4B29-AF42-8F5E8390BF77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Призеры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tint val="96000"/>
                    <a:lumMod val="104000"/>
                  </a:schemeClr>
                </a:gs>
                <a:gs pos="100000">
                  <a:schemeClr val="accent2">
                    <a:shade val="98000"/>
                    <a:lumMod val="94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38100" dist="25400" dir="5400000" rotWithShape="0">
                <a:srgbClr val="000000">
                  <a:alpha val="25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Лист1!$A$2:$A$4</c:f>
              <c:strCache>
                <c:ptCount val="3"/>
                <c:pt idx="0">
                  <c:v>Школь.ур.</c:v>
                </c:pt>
                <c:pt idx="1">
                  <c:v>Улус.ур.</c:v>
                </c:pt>
                <c:pt idx="2">
                  <c:v>Республ.ур.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7</c:v>
                </c:pt>
                <c:pt idx="1">
                  <c:v>3</c:v>
                </c:pt>
                <c:pt idx="2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6F8-4B29-AF42-8F5E8390BF77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Победители</c:v>
                </c:pt>
              </c:strCache>
            </c:strRef>
          </c:tx>
          <c:spPr>
            <a:gradFill rotWithShape="1">
              <a:gsLst>
                <a:gs pos="0">
                  <a:schemeClr val="accent3">
                    <a:tint val="96000"/>
                    <a:lumMod val="104000"/>
                  </a:schemeClr>
                </a:gs>
                <a:gs pos="100000">
                  <a:schemeClr val="accent3">
                    <a:shade val="98000"/>
                    <a:lumMod val="94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38100" dist="25400" dir="5400000" rotWithShape="0">
                <a:srgbClr val="000000">
                  <a:alpha val="25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Лист1!$A$2:$A$4</c:f>
              <c:strCache>
                <c:ptCount val="3"/>
                <c:pt idx="0">
                  <c:v>Школь.ур.</c:v>
                </c:pt>
                <c:pt idx="1">
                  <c:v>Улус.ур.</c:v>
                </c:pt>
                <c:pt idx="2">
                  <c:v>Республ.ур.</c:v>
                </c:pt>
              </c:strCache>
            </c:strRef>
          </c:cat>
          <c:val>
            <c:numRef>
              <c:f>Лист1!$D$2:$D$4</c:f>
              <c:numCache>
                <c:formatCode>General</c:formatCode>
                <c:ptCount val="3"/>
                <c:pt idx="0">
                  <c:v>2</c:v>
                </c:pt>
                <c:pt idx="1">
                  <c:v>1</c:v>
                </c:pt>
                <c:pt idx="2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96F8-4B29-AF42-8F5E8390BF77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24"/>
        <c:axId val="135221488"/>
        <c:axId val="135222144"/>
      </c:barChart>
      <c:catAx>
        <c:axId val="13522148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35222144"/>
        <c:crosses val="autoZero"/>
        <c:auto val="1"/>
        <c:lblAlgn val="ctr"/>
        <c:lblOffset val="100"/>
        <c:noMultiLvlLbl val="0"/>
      </c:catAx>
      <c:valAx>
        <c:axId val="13522214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2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3522148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13587446245990617"/>
          <c:y val="0.88610411383958365"/>
          <c:w val="0.72825083542789437"/>
          <c:h val="0.10859927599092487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r>
              <a:rPr lang="ru-RU" sz="1400" dirty="0" smtClean="0"/>
              <a:t>2024-2025 </a:t>
            </a:r>
            <a:r>
              <a:rPr lang="ru-RU" sz="1400" dirty="0"/>
              <a:t>учебный год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>
        <c:manualLayout>
          <c:layoutTarget val="inner"/>
          <c:xMode val="edge"/>
          <c:yMode val="edge"/>
          <c:x val="9.0496300727200912E-2"/>
          <c:y val="0.18217711530762046"/>
          <c:w val="0.87602427390148185"/>
          <c:h val="0.4951521419991992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Участники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tint val="96000"/>
                    <a:lumMod val="104000"/>
                  </a:schemeClr>
                </a:gs>
                <a:gs pos="100000">
                  <a:schemeClr val="accent1">
                    <a:shade val="98000"/>
                    <a:lumMod val="94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38100" dist="25400" dir="5400000" rotWithShape="0">
                <a:srgbClr val="000000">
                  <a:alpha val="25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Лист1!$A$2:$A$4</c:f>
              <c:strCache>
                <c:ptCount val="3"/>
                <c:pt idx="0">
                  <c:v>Школь.ур.</c:v>
                </c:pt>
                <c:pt idx="1">
                  <c:v>Улус.ур.</c:v>
                </c:pt>
                <c:pt idx="2">
                  <c:v>Респуб.ур.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11</c:v>
                </c:pt>
                <c:pt idx="1">
                  <c:v>9</c:v>
                </c:pt>
                <c:pt idx="2">
                  <c:v>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54-4FB8-9C5A-EF7268B5180F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Призеры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tint val="96000"/>
                    <a:lumMod val="104000"/>
                  </a:schemeClr>
                </a:gs>
                <a:gs pos="100000">
                  <a:schemeClr val="accent2">
                    <a:shade val="98000"/>
                    <a:lumMod val="94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38100" dist="25400" dir="5400000" rotWithShape="0">
                <a:srgbClr val="000000">
                  <a:alpha val="25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Лист1!$A$2:$A$4</c:f>
              <c:strCache>
                <c:ptCount val="3"/>
                <c:pt idx="0">
                  <c:v>Школь.ур.</c:v>
                </c:pt>
                <c:pt idx="1">
                  <c:v>Улус.ур.</c:v>
                </c:pt>
                <c:pt idx="2">
                  <c:v>Респуб.ур.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6</c:v>
                </c:pt>
                <c:pt idx="1">
                  <c:v>5</c:v>
                </c:pt>
                <c:pt idx="2">
                  <c:v>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154-4FB8-9C5A-EF7268B5180F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Победители</c:v>
                </c:pt>
              </c:strCache>
            </c:strRef>
          </c:tx>
          <c:spPr>
            <a:gradFill rotWithShape="1">
              <a:gsLst>
                <a:gs pos="0">
                  <a:schemeClr val="accent3">
                    <a:tint val="96000"/>
                    <a:lumMod val="104000"/>
                  </a:schemeClr>
                </a:gs>
                <a:gs pos="100000">
                  <a:schemeClr val="accent3">
                    <a:shade val="98000"/>
                    <a:lumMod val="94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38100" dist="25400" dir="5400000" rotWithShape="0">
                <a:srgbClr val="000000">
                  <a:alpha val="25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Лист1!$A$2:$A$4</c:f>
              <c:strCache>
                <c:ptCount val="3"/>
                <c:pt idx="0">
                  <c:v>Школь.ур.</c:v>
                </c:pt>
                <c:pt idx="1">
                  <c:v>Улус.ур.</c:v>
                </c:pt>
                <c:pt idx="2">
                  <c:v>Респуб.ур.</c:v>
                </c:pt>
              </c:strCache>
            </c:strRef>
          </c:cat>
          <c:val>
            <c:numRef>
              <c:f>Лист1!$D$2:$D$4</c:f>
              <c:numCache>
                <c:formatCode>General</c:formatCode>
                <c:ptCount val="3"/>
                <c:pt idx="0">
                  <c:v>2</c:v>
                </c:pt>
                <c:pt idx="1">
                  <c:v>1</c:v>
                </c:pt>
                <c:pt idx="2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F154-4FB8-9C5A-EF7268B5180F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24"/>
        <c:axId val="135221488"/>
        <c:axId val="135222144"/>
      </c:barChart>
      <c:catAx>
        <c:axId val="13522148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35222144"/>
        <c:crosses val="autoZero"/>
        <c:auto val="1"/>
        <c:lblAlgn val="ctr"/>
        <c:lblOffset val="100"/>
        <c:noMultiLvlLbl val="0"/>
      </c:catAx>
      <c:valAx>
        <c:axId val="13522214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2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3522148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13587446245990617"/>
          <c:y val="0.88610411383958365"/>
          <c:w val="0.72825083542789437"/>
          <c:h val="0.10859927599092487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r>
              <a:rPr lang="ru-RU" sz="1400" dirty="0" smtClean="0"/>
              <a:t>2023-2024 </a:t>
            </a:r>
            <a:r>
              <a:rPr lang="ru-RU" sz="1400" dirty="0"/>
              <a:t>учебный год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>
        <c:manualLayout>
          <c:layoutTarget val="inner"/>
          <c:xMode val="edge"/>
          <c:yMode val="edge"/>
          <c:x val="9.0496300727200912E-2"/>
          <c:y val="0.18217711530762046"/>
          <c:w val="0.87602427390148185"/>
          <c:h val="0.4951521419991992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Участники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tint val="96000"/>
                    <a:lumMod val="104000"/>
                  </a:schemeClr>
                </a:gs>
                <a:gs pos="100000">
                  <a:schemeClr val="accent1">
                    <a:shade val="98000"/>
                    <a:lumMod val="94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38100" dist="25400" dir="5400000" rotWithShape="0">
                <a:srgbClr val="000000">
                  <a:alpha val="25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Лист1!$A$2:$A$4</c:f>
              <c:strCache>
                <c:ptCount val="3"/>
                <c:pt idx="0">
                  <c:v>Школьный этап</c:v>
                </c:pt>
                <c:pt idx="1">
                  <c:v>Улусный этап</c:v>
                </c:pt>
                <c:pt idx="2">
                  <c:v>Республиканский этап 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23</c:v>
                </c:pt>
                <c:pt idx="1">
                  <c:v>3</c:v>
                </c:pt>
                <c:pt idx="2">
                  <c:v>14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E0C-4262-8108-9F4216D1906F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Призеры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tint val="96000"/>
                    <a:lumMod val="104000"/>
                  </a:schemeClr>
                </a:gs>
                <a:gs pos="100000">
                  <a:schemeClr val="accent2">
                    <a:shade val="98000"/>
                    <a:lumMod val="94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38100" dist="25400" dir="5400000" rotWithShape="0">
                <a:srgbClr val="000000">
                  <a:alpha val="25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Лист1!$A$2:$A$4</c:f>
              <c:strCache>
                <c:ptCount val="3"/>
                <c:pt idx="0">
                  <c:v>Школьный этап</c:v>
                </c:pt>
                <c:pt idx="1">
                  <c:v>Улусный этап</c:v>
                </c:pt>
                <c:pt idx="2">
                  <c:v>Республиканский этап 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4</c:v>
                </c:pt>
                <c:pt idx="1">
                  <c:v>0</c:v>
                </c:pt>
                <c:pt idx="2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E0C-4262-8108-9F4216D1906F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Победители</c:v>
                </c:pt>
              </c:strCache>
            </c:strRef>
          </c:tx>
          <c:spPr>
            <a:gradFill rotWithShape="1">
              <a:gsLst>
                <a:gs pos="0">
                  <a:schemeClr val="accent3">
                    <a:tint val="96000"/>
                    <a:lumMod val="104000"/>
                  </a:schemeClr>
                </a:gs>
                <a:gs pos="100000">
                  <a:schemeClr val="accent3">
                    <a:shade val="98000"/>
                    <a:lumMod val="94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38100" dist="25400" dir="5400000" rotWithShape="0">
                <a:srgbClr val="000000">
                  <a:alpha val="25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Лист1!$A$2:$A$4</c:f>
              <c:strCache>
                <c:ptCount val="3"/>
                <c:pt idx="0">
                  <c:v>Школьный этап</c:v>
                </c:pt>
                <c:pt idx="1">
                  <c:v>Улусный этап</c:v>
                </c:pt>
                <c:pt idx="2">
                  <c:v>Республиканский этап </c:v>
                </c:pt>
              </c:strCache>
            </c:strRef>
          </c:cat>
          <c:val>
            <c:numRef>
              <c:f>Лист1!$D$2:$D$4</c:f>
              <c:numCache>
                <c:formatCode>General</c:formatCode>
                <c:ptCount val="3"/>
                <c:pt idx="0">
                  <c:v>1</c:v>
                </c:pt>
                <c:pt idx="1">
                  <c:v>1</c:v>
                </c:pt>
                <c:pt idx="2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BE0C-4262-8108-9F4216D1906F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24"/>
        <c:axId val="135221488"/>
        <c:axId val="135222144"/>
      </c:barChart>
      <c:catAx>
        <c:axId val="13522148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35222144"/>
        <c:crosses val="autoZero"/>
        <c:auto val="1"/>
        <c:lblAlgn val="ctr"/>
        <c:lblOffset val="100"/>
        <c:noMultiLvlLbl val="0"/>
      </c:catAx>
      <c:valAx>
        <c:axId val="13522214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2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3522148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13587446245990617"/>
          <c:y val="0.88610411383958365"/>
          <c:w val="0.72825083542789437"/>
          <c:h val="0.10859927599092487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7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  <a:lumOff val="2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07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  <a:lumOff val="2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07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  <a:lumOff val="2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charts/style4.xml><?xml version="1.0" encoding="utf-8"?>
<cs:chartStyle xmlns:cs="http://schemas.microsoft.com/office/drawing/2012/chartStyle" xmlns:a="http://schemas.openxmlformats.org/drawingml/2006/main" id="207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  <a:lumOff val="2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charts/style5.xml><?xml version="1.0" encoding="utf-8"?>
<cs:chartStyle xmlns:cs="http://schemas.microsoft.com/office/drawing/2012/chartStyle" xmlns:a="http://schemas.openxmlformats.org/drawingml/2006/main" id="207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  <a:lumOff val="2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charts/style6.xml><?xml version="1.0" encoding="utf-8"?>
<cs:chartStyle xmlns:cs="http://schemas.microsoft.com/office/drawing/2012/chartStyle" xmlns:a="http://schemas.openxmlformats.org/drawingml/2006/main" id="207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  <a:lumOff val="2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035CEF3-5E2E-4C41-8A84-D0A33C614914}" type="datetimeFigureOut">
              <a:rPr lang="ru-RU" smtClean="0"/>
              <a:t>23.08.2025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389447-24E8-453B-A6F9-99D92BC868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02458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42416" y="2514601"/>
            <a:ext cx="6600451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42416" y="4777380"/>
            <a:ext cx="6600451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4CDE8B-1550-41DF-B685-762052AB9DEA}" type="datetimeFigureOut">
              <a:rPr lang="ru-RU" smtClean="0"/>
              <a:t>23.08.2025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8"/>
          <p:cNvSpPr/>
          <p:nvPr/>
        </p:nvSpPr>
        <p:spPr bwMode="auto">
          <a:xfrm>
            <a:off x="-31719" y="4321158"/>
            <a:ext cx="1395473" cy="781781"/>
          </a:xfrm>
          <a:custGeom>
            <a:avLst/>
            <a:gdLst/>
            <a:ahLst/>
            <a:cxnLst/>
            <a:rect l="l" t="t" r="r" b="b"/>
            <a:pathLst>
              <a:path w="8042" h="10000">
                <a:moveTo>
                  <a:pt x="5799" y="10000"/>
                </a:moveTo>
                <a:cubicBezTo>
                  <a:pt x="5880" y="10000"/>
                  <a:pt x="5934" y="9940"/>
                  <a:pt x="5961" y="9880"/>
                </a:cubicBezTo>
                <a:cubicBezTo>
                  <a:pt x="5961" y="9820"/>
                  <a:pt x="5988" y="9820"/>
                  <a:pt x="5988" y="9820"/>
                </a:cubicBezTo>
                <a:lnTo>
                  <a:pt x="8042" y="5260"/>
                </a:lnTo>
                <a:cubicBezTo>
                  <a:pt x="8096" y="5140"/>
                  <a:pt x="8096" y="4901"/>
                  <a:pt x="8042" y="4721"/>
                </a:cubicBezTo>
                <a:lnTo>
                  <a:pt x="5988" y="221"/>
                </a:lnTo>
                <a:cubicBezTo>
                  <a:pt x="5988" y="160"/>
                  <a:pt x="5961" y="160"/>
                  <a:pt x="5961" y="160"/>
                </a:cubicBezTo>
                <a:cubicBezTo>
                  <a:pt x="5934" y="101"/>
                  <a:pt x="5880" y="41"/>
                  <a:pt x="5799" y="41"/>
                </a:cubicBezTo>
                <a:lnTo>
                  <a:pt x="18" y="0"/>
                </a:lnTo>
                <a:cubicBezTo>
                  <a:pt x="12" y="3330"/>
                  <a:pt x="6" y="6661"/>
                  <a:pt x="0" y="9991"/>
                </a:cubicBezTo>
                <a:lnTo>
                  <a:pt x="5799" y="10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23334" y="4529541"/>
            <a:ext cx="584978" cy="365125"/>
          </a:xfrm>
        </p:spPr>
        <p:txBody>
          <a:bodyPr/>
          <a:lstStyle/>
          <a:p>
            <a:fld id="{64D88895-001C-4D96-9B1C-6E6989E0D5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97362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609600"/>
            <a:ext cx="6591985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4354046"/>
            <a:ext cx="6591985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4CDE8B-1550-41DF-B685-762052AB9DEA}" type="datetimeFigureOut">
              <a:rPr lang="ru-RU" smtClean="0"/>
              <a:t>23.08.2025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64D88895-001C-4D96-9B1C-6E6989E0D5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797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88123" y="609600"/>
            <a:ext cx="6109587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15972" y="3505200"/>
            <a:ext cx="5653888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4354046"/>
            <a:ext cx="6591985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4CDE8B-1550-41DF-B685-762052AB9DEA}" type="datetimeFigureOut">
              <a:rPr lang="ru-RU" smtClean="0"/>
              <a:t>23.08.2025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9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64D88895-001C-4D96-9B1C-6E6989E0D5B4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1808316" y="64800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169533" y="290530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4782804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2438401"/>
            <a:ext cx="6591985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591985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4CDE8B-1550-41DF-B685-762052AB9DEA}" type="datetimeFigureOut">
              <a:rPr lang="ru-RU" smtClean="0"/>
              <a:t>23.08.2025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64D88895-001C-4D96-9B1C-6E6989E0D5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622396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2188123" y="609600"/>
            <a:ext cx="6109587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2415" y="4343400"/>
            <a:ext cx="6688292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688292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4CDE8B-1550-41DF-B685-762052AB9DEA}" type="datetimeFigureOut">
              <a:rPr lang="ru-RU" smtClean="0"/>
              <a:t>23.08.2025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64D88895-001C-4D96-9B1C-6E6989E0D5B4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1808316" y="64800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169533" y="290530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88165502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6" y="627407"/>
            <a:ext cx="6591984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2415" y="4343400"/>
            <a:ext cx="6591985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591985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4CDE8B-1550-41DF-B685-762052AB9DEA}" type="datetimeFigureOut">
              <a:rPr lang="ru-RU" smtClean="0"/>
              <a:t>23.08.2025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64D88895-001C-4D96-9B1C-6E6989E0D5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598073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4CDE8B-1550-41DF-B685-762052AB9DEA}" type="datetimeFigureOut">
              <a:rPr lang="ru-RU" smtClean="0"/>
              <a:t>23.08.2025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D88895-001C-4D96-9B1C-6E6989E0D5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39116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78535" y="627406"/>
            <a:ext cx="1656132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42416" y="627406"/>
            <a:ext cx="4716348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4CDE8B-1550-41DF-B685-762052AB9DEA}" type="datetimeFigureOut">
              <a:rPr lang="ru-RU" smtClean="0"/>
              <a:t>23.08.2025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D88895-001C-4D96-9B1C-6E6989E0D5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37689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201" y="624110"/>
            <a:ext cx="6589199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42415" y="2133600"/>
            <a:ext cx="6591985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4CDE8B-1550-41DF-B685-762052AB9DEA}" type="datetimeFigureOut">
              <a:rPr lang="ru-RU" smtClean="0"/>
              <a:t>23.08.2025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D88895-001C-4D96-9B1C-6E6989E0D5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29829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2074562"/>
            <a:ext cx="6591985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3581400"/>
            <a:ext cx="659198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4CDE8B-1550-41DF-B685-762052AB9DEA}" type="datetimeFigureOut">
              <a:rPr lang="ru-RU" smtClean="0"/>
              <a:t>23.08.2025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64D88895-001C-4D96-9B1C-6E6989E0D5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23710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942416" y="2136706"/>
            <a:ext cx="3197531" cy="376739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37307" y="2136706"/>
            <a:ext cx="3197093" cy="376739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4CDE8B-1550-41DF-B685-762052AB9DEA}" type="datetimeFigureOut">
              <a:rPr lang="ru-RU" smtClean="0"/>
              <a:t>23.08.2025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787783"/>
            <a:ext cx="584978" cy="365125"/>
          </a:xfrm>
        </p:spPr>
        <p:txBody>
          <a:bodyPr/>
          <a:lstStyle/>
          <a:p>
            <a:fld id="{64D88895-001C-4D96-9B1C-6E6989E0D5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58678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65352" y="2226626"/>
            <a:ext cx="287459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942415" y="2802888"/>
            <a:ext cx="3197532" cy="3105703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6154" y="2223398"/>
            <a:ext cx="28732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333715" y="2799660"/>
            <a:ext cx="3195680" cy="3105703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4CDE8B-1550-41DF-B685-762052AB9DEA}" type="datetimeFigureOut">
              <a:rPr lang="ru-RU" smtClean="0"/>
              <a:t>23.08.2025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787783"/>
            <a:ext cx="584978" cy="365125"/>
          </a:xfrm>
        </p:spPr>
        <p:txBody>
          <a:bodyPr/>
          <a:lstStyle/>
          <a:p>
            <a:fld id="{64D88895-001C-4D96-9B1C-6E6989E0D5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00632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200" y="624110"/>
            <a:ext cx="6589200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4CDE8B-1550-41DF-B685-762052AB9DEA}" type="datetimeFigureOut">
              <a:rPr lang="ru-RU" smtClean="0"/>
              <a:t>23.08.2025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D88895-001C-4D96-9B1C-6E6989E0D5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14355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4CDE8B-1550-41DF-B685-762052AB9DEA}" type="datetimeFigureOut">
              <a:rPr lang="ru-RU" smtClean="0"/>
              <a:t>23.08.2025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D88895-001C-4D96-9B1C-6E6989E0D5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84101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446088"/>
            <a:ext cx="2629584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3494" y="446089"/>
            <a:ext cx="3790906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1598613"/>
            <a:ext cx="2629584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4CDE8B-1550-41DF-B685-762052AB9DEA}" type="datetimeFigureOut">
              <a:rPr lang="ru-RU" smtClean="0"/>
              <a:t>23.08.2025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D88895-001C-4D96-9B1C-6E6989E0D5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68314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4800600"/>
            <a:ext cx="6591985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942415" y="634965"/>
            <a:ext cx="6591985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367338"/>
            <a:ext cx="6591985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4CDE8B-1550-41DF-B685-762052AB9DEA}" type="datetimeFigureOut">
              <a:rPr lang="ru-RU" smtClean="0"/>
              <a:t>23.08.2025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64D88895-001C-4D96-9B1C-6E6989E0D5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42274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Group 35"/>
          <p:cNvGrpSpPr/>
          <p:nvPr/>
        </p:nvGrpSpPr>
        <p:grpSpPr>
          <a:xfrm>
            <a:off x="1" y="228600"/>
            <a:ext cx="1981200" cy="6638628"/>
            <a:chOff x="2487613" y="285750"/>
            <a:chExt cx="2428875" cy="5654676"/>
          </a:xfrm>
        </p:grpSpPr>
        <p:sp>
          <p:nvSpPr>
            <p:cNvPr id="37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8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9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0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1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2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3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4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5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6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7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8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49" name="Group 48"/>
          <p:cNvGrpSpPr/>
          <p:nvPr/>
        </p:nvGrpSpPr>
        <p:grpSpPr>
          <a:xfrm>
            <a:off x="20421" y="285"/>
            <a:ext cx="1952272" cy="6852968"/>
            <a:chOff x="6627813" y="195717"/>
            <a:chExt cx="1952625" cy="5678034"/>
          </a:xfrm>
        </p:grpSpPr>
        <p:sp>
          <p:nvSpPr>
            <p:cNvPr id="50" name="Freeform 27"/>
            <p:cNvSpPr/>
            <p:nvPr/>
          </p:nvSpPr>
          <p:spPr bwMode="auto">
            <a:xfrm>
              <a:off x="6627813" y="195717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1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2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3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4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5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6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7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8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9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60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61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62" name="Rectangle 61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945200" y="624110"/>
            <a:ext cx="6589200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2133600"/>
            <a:ext cx="6591985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772400" y="6135089"/>
            <a:ext cx="766380" cy="3701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4CDE8B-1550-41DF-B685-762052AB9DEA}" type="datetimeFigureOut">
              <a:rPr lang="ru-RU" smtClean="0"/>
              <a:t>23.08.2025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42415" y="6135809"/>
            <a:ext cx="57164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11228" y="787783"/>
            <a:ext cx="58497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64D88895-001C-4D96-9B1C-6E6989E0D5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95480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  <p:sldLayoutId id="2147483695" r:id="rId5"/>
    <p:sldLayoutId id="2147483696" r:id="rId6"/>
    <p:sldLayoutId id="2147483697" r:id="rId7"/>
    <p:sldLayoutId id="2147483698" r:id="rId8"/>
    <p:sldLayoutId id="2147483699" r:id="rId9"/>
    <p:sldLayoutId id="2147483700" r:id="rId10"/>
    <p:sldLayoutId id="2147483701" r:id="rId11"/>
    <p:sldLayoutId id="2147483702" r:id="rId12"/>
    <p:sldLayoutId id="2147483703" r:id="rId13"/>
    <p:sldLayoutId id="2147483704" r:id="rId14"/>
    <p:sldLayoutId id="2147483705" r:id="rId15"/>
    <p:sldLayoutId id="214748370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82639" y="1204250"/>
            <a:ext cx="7497632" cy="23876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Роль ранней подготовки </a:t>
            </a:r>
            <a:br>
              <a:rPr lang="ru-RU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 предметным олимпиадам на примере сетевого взаимодействия «</a:t>
            </a:r>
            <a:r>
              <a:rPr lang="ru-RU" sz="40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ОРеШка</a:t>
            </a:r>
            <a:r>
              <a:rPr lang="ru-RU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» по математике </a:t>
            </a:r>
            <a:endParaRPr lang="ru-RU" sz="4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87285" y="4082576"/>
            <a:ext cx="3792986" cy="1655762"/>
          </a:xfrm>
        </p:spPr>
        <p:txBody>
          <a:bodyPr>
            <a:normAutofit/>
          </a:bodyPr>
          <a:lstStyle/>
          <a:p>
            <a:r>
              <a:rPr lang="ru-RU" sz="1800" b="1" dirty="0" smtClean="0"/>
              <a:t>Сутакова Анна Степановна </a:t>
            </a:r>
          </a:p>
          <a:p>
            <a:r>
              <a:rPr lang="ru-RU" sz="1800" b="1" dirty="0" smtClean="0"/>
              <a:t>учитель математики </a:t>
            </a:r>
          </a:p>
          <a:p>
            <a:r>
              <a:rPr lang="ru-RU" sz="1800" b="1" dirty="0" smtClean="0"/>
              <a:t>МБОУ «</a:t>
            </a:r>
            <a:r>
              <a:rPr lang="ru-RU" sz="1800" b="1" dirty="0" err="1" smtClean="0"/>
              <a:t>Амгинский</a:t>
            </a:r>
            <a:r>
              <a:rPr lang="ru-RU" sz="1800" b="1" dirty="0" smtClean="0"/>
              <a:t> лицей </a:t>
            </a:r>
            <a:br>
              <a:rPr lang="ru-RU" sz="1800" b="1" dirty="0" smtClean="0"/>
            </a:br>
            <a:r>
              <a:rPr lang="ru-RU" sz="1800" b="1" dirty="0" smtClean="0"/>
              <a:t>им. Л.В. Киренского» </a:t>
            </a:r>
            <a:endParaRPr lang="ru-RU" sz="1800" b="1" dirty="0"/>
          </a:p>
        </p:txBody>
      </p:sp>
    </p:spTree>
    <p:extLst>
      <p:ext uri="{BB962C8B-B14F-4D97-AF65-F5344CB8AC3E}">
        <p14:creationId xmlns:p14="http://schemas.microsoft.com/office/powerpoint/2010/main" val="3288155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710946" y="127383"/>
            <a:ext cx="7886700" cy="439546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Участие учащихся в олимпиадах по математике 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47511" y="1369594"/>
            <a:ext cx="78867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ah-RU" dirty="0" smtClean="0"/>
              <a:t>Участники проекта 2024-2025 учбеного года. </a:t>
            </a:r>
          </a:p>
          <a:p>
            <a:r>
              <a:rPr lang="sah-RU" dirty="0" smtClean="0"/>
              <a:t>Всего участников на первый год обучения 23 учащихся </a:t>
            </a:r>
            <a:endParaRPr lang="ru-RU" dirty="0"/>
          </a:p>
        </p:txBody>
      </p:sp>
      <p:graphicFrame>
        <p:nvGraphicFramePr>
          <p:cNvPr id="8" name="Диаграмма 7"/>
          <p:cNvGraphicFramePr/>
          <p:nvPr>
            <p:extLst>
              <p:ext uri="{D42A27DB-BD31-4B8C-83A1-F6EECF244321}">
                <p14:modId xmlns:p14="http://schemas.microsoft.com/office/powerpoint/2010/main" val="1488165141"/>
              </p:ext>
            </p:extLst>
          </p:nvPr>
        </p:nvGraphicFramePr>
        <p:xfrm>
          <a:off x="1047511" y="2206993"/>
          <a:ext cx="6677122" cy="39890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254213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78" t="11542" r="22795" b="36716"/>
          <a:stretch/>
        </p:blipFill>
        <p:spPr>
          <a:xfrm>
            <a:off x="6946710" y="150126"/>
            <a:ext cx="1965277" cy="3548418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532263" y="1276125"/>
            <a:ext cx="6148316" cy="2293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b="1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Бочугурова</a:t>
            </a:r>
            <a:r>
              <a:rPr lang="ru-RU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b="1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Далаана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1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– победитель муниципального этапа ВОШ по математике;</a:t>
            </a:r>
            <a:endParaRPr lang="ru-RU" sz="1600" dirty="0"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- диплом 3 степени за лучшие показатели по предмету «Математика» в дополнительной общеразвивающей программе «Профильная смена «</a:t>
            </a:r>
            <a:r>
              <a:rPr lang="ru-RU" dirty="0" err="1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ОРеШка</a:t>
            </a:r>
            <a:r>
              <a:rPr lang="ru-RU" dirty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» в МАН РС(Я), 17-22 марта 2025 г.</a:t>
            </a:r>
            <a:endParaRPr lang="ru-RU" sz="1600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0483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383280" y="749808"/>
            <a:ext cx="5312664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Сутаков</a:t>
            </a:r>
            <a:r>
              <a:rPr lang="ru-RU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Эрэл</a:t>
            </a:r>
            <a:r>
              <a:rPr lang="ru-RU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dirty="0"/>
              <a:t>- 1 место в составе команды «Ангел» по итогам математической игры «Абака», проведенной в рамках профильной смены «Орешка» ГАНОУ РЦ  РС(Я) «Малая академия наук Республики Саха (Якутия)», 2025 г.</a:t>
            </a:r>
          </a:p>
          <a:p>
            <a:r>
              <a:rPr lang="ru-RU" dirty="0"/>
              <a:t>- Диплом за лучшие показатели по математике в рамках профильной смены «Орешка» ГАНОУ РЦ  РС(Я) «Малая академия наук Республики Саха (Якутия)», 2025 г.</a:t>
            </a:r>
          </a:p>
          <a:p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10" t="21600" r="20312" b="13733"/>
          <a:stretch/>
        </p:blipFill>
        <p:spPr>
          <a:xfrm>
            <a:off x="324135" y="560442"/>
            <a:ext cx="2852928" cy="340805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4" name="TextBox 3"/>
          <p:cNvSpPr txBox="1"/>
          <p:nvPr/>
        </p:nvSpPr>
        <p:spPr>
          <a:xfrm>
            <a:off x="511654" y="4186860"/>
            <a:ext cx="836676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- 2 место XXV улусной, IV республиканской математической олимпиады, посвященной памяти кавалера ордена трудовой славы III степени заслуженного учителя РФ </a:t>
            </a:r>
            <a:r>
              <a:rPr lang="ru-RU" dirty="0" err="1"/>
              <a:t>Т.Е.Дуткиной</a:t>
            </a:r>
            <a:r>
              <a:rPr lang="ru-RU" dirty="0"/>
              <a:t>, </a:t>
            </a:r>
            <a:br>
              <a:rPr lang="ru-RU" dirty="0"/>
            </a:br>
            <a:r>
              <a:rPr lang="ru-RU" dirty="0"/>
              <a:t>2024 г.</a:t>
            </a:r>
          </a:p>
          <a:p>
            <a:r>
              <a:rPr lang="ru-RU" dirty="0"/>
              <a:t>- Победитель муниципального этапа ВОШ по математике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5287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24054" y="302359"/>
            <a:ext cx="6382512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Васильева Милена 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dirty="0"/>
              <a:t>- 3 место по итогам профильной смены «Орешка» Регионального центра выявления и поддержки одаренных детей РС(Я) – ГАНОУ РЦ  РС(Я) «Малая академия наук Республики Саха (Якутия)», 2023 г. </a:t>
            </a:r>
          </a:p>
          <a:p>
            <a:r>
              <a:rPr lang="ru-RU" dirty="0"/>
              <a:t>- 3 место в составе команды «Часы» по итогам математической игра «Абака», проведенной в рамках профильной смены «Орешка» ГАНОУ РЦ  РС(Я) «Малая академия наук Республики Саха (Якутия)», 2023 г.</a:t>
            </a:r>
          </a:p>
          <a:p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11" t="26400" r="25111" b="18934"/>
          <a:stretch/>
        </p:blipFill>
        <p:spPr>
          <a:xfrm>
            <a:off x="411344" y="515949"/>
            <a:ext cx="1993392" cy="251474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4" name="TextBox 3"/>
          <p:cNvSpPr txBox="1"/>
          <p:nvPr/>
        </p:nvSpPr>
        <p:spPr>
          <a:xfrm>
            <a:off x="580166" y="3164681"/>
            <a:ext cx="8055864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- 2 место в I улусной дистанционной олимпиаде по математике «Семейная экономика», проведенной МО учителей математики МБОУ «АСОШ №2 им. В.В. Расторгуева», 2023 г. </a:t>
            </a:r>
          </a:p>
          <a:p>
            <a:r>
              <a:rPr lang="ru-RU" dirty="0"/>
              <a:t>- Победитель муниципального этапа ВОШ по математике, 2023 г. </a:t>
            </a:r>
          </a:p>
          <a:p>
            <a:r>
              <a:rPr lang="ru-RU" dirty="0"/>
              <a:t>- Диплом 2 степени IV республиканской математической олимпиады «</a:t>
            </a:r>
            <a:r>
              <a:rPr lang="en-US" dirty="0"/>
              <a:t>S</a:t>
            </a:r>
            <a:r>
              <a:rPr lang="ru-RU" dirty="0" err="1"/>
              <a:t>mart</a:t>
            </a:r>
            <a:r>
              <a:rPr lang="ru-RU" dirty="0"/>
              <a:t>» на английском языке, посвященной году педагога и наставника, 2024 г. </a:t>
            </a:r>
          </a:p>
          <a:p>
            <a:r>
              <a:rPr lang="ru-RU" dirty="0"/>
              <a:t>- 3 место XXV улусной, IV республиканской математической олимпиады, посвященной памяти кавалера ордена трудовой славы III степени заслуженного учителя РФ </a:t>
            </a:r>
            <a:r>
              <a:rPr lang="ru-RU" dirty="0" err="1"/>
              <a:t>Т.Е.Дуткиной</a:t>
            </a:r>
            <a:r>
              <a:rPr lang="ru-RU" dirty="0"/>
              <a:t>, </a:t>
            </a:r>
            <a:br>
              <a:rPr lang="ru-RU" dirty="0"/>
            </a:br>
            <a:r>
              <a:rPr lang="ru-RU" dirty="0"/>
              <a:t>2024 г. </a:t>
            </a:r>
          </a:p>
          <a:p>
            <a:r>
              <a:rPr lang="ru-RU" dirty="0"/>
              <a:t>- 3 место VI республиканской </a:t>
            </a:r>
            <a:r>
              <a:rPr lang="ru-RU" dirty="0" err="1"/>
              <a:t>метапредметной</a:t>
            </a:r>
            <a:r>
              <a:rPr lang="ru-RU" dirty="0"/>
              <a:t> олимпиады среди 5-6 классов, посвященная 100–</a:t>
            </a:r>
            <a:r>
              <a:rPr lang="ru-RU" dirty="0" err="1"/>
              <a:t>летию</a:t>
            </a:r>
            <a:r>
              <a:rPr lang="ru-RU" dirty="0"/>
              <a:t> В.В. Алексеева, 2024 г.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9801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724912" y="44897"/>
            <a:ext cx="6296258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Петров Георгий </a:t>
            </a:r>
            <a:endParaRPr lang="ru-RU" sz="1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sah-RU" sz="1600" dirty="0"/>
              <a:t>- </a:t>
            </a:r>
            <a:r>
              <a:rPr lang="ru-RU" sz="1600" dirty="0"/>
              <a:t>участник профильной смены «Орешка» Регионального центра выявления и поддержки одаренных детей РС(Я) – ГАНОУ РЦ  РС(Я) «Малая академия наук Республики Саха (Якутия)», 2023 г.</a:t>
            </a:r>
          </a:p>
          <a:p>
            <a:r>
              <a:rPr lang="ru-RU" sz="1600" dirty="0"/>
              <a:t>Диплом 2 степени в составе команды «Множители» среди улусных команд открытой республиканской игры «Математическая Абака» среди обучающихся 5-6 классов, 2022 г.</a:t>
            </a:r>
          </a:p>
          <a:p>
            <a:r>
              <a:rPr lang="ru-RU" sz="1600" dirty="0"/>
              <a:t>- 2 место XXV улусной, IV республиканской математической олимпиады, посвященной памяти кавалера ордена трудовой славы III степени заслуженного учителя РФ </a:t>
            </a:r>
            <a:r>
              <a:rPr lang="ru-RU" sz="1600" dirty="0" err="1"/>
              <a:t>Т.Е.Дуткиной</a:t>
            </a:r>
            <a:r>
              <a:rPr lang="ru-RU" sz="1600" dirty="0"/>
              <a:t>, </a:t>
            </a:r>
            <a:r>
              <a:rPr lang="ru-RU" sz="1600" dirty="0" smtClean="0"/>
              <a:t>2024 </a:t>
            </a:r>
            <a:r>
              <a:rPr lang="ru-RU" sz="1600" dirty="0"/>
              <a:t>г</a:t>
            </a:r>
            <a:r>
              <a:rPr lang="ru-RU" sz="1600" dirty="0" smtClean="0"/>
              <a:t>.</a:t>
            </a:r>
            <a:endParaRPr lang="ru-RU" sz="1600" dirty="0"/>
          </a:p>
        </p:txBody>
      </p:sp>
      <p:sp>
        <p:nvSpPr>
          <p:cNvPr id="3" name="TextBox 2"/>
          <p:cNvSpPr txBox="1"/>
          <p:nvPr/>
        </p:nvSpPr>
        <p:spPr>
          <a:xfrm>
            <a:off x="400289" y="3130497"/>
            <a:ext cx="6039612" cy="4278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Петров Денис </a:t>
            </a:r>
            <a:endParaRPr lang="ru-RU" sz="1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sah-RU" sz="1600" dirty="0"/>
              <a:t>- </a:t>
            </a:r>
            <a:r>
              <a:rPr lang="ru-RU" sz="1600" dirty="0"/>
              <a:t>участник профильной смены «Орешка» Регионального центра выявления и поддержки одаренных детей РС(Я) – ГАНОУ РЦ  РС(Я) «Малая академия наук Республики Саха (Якутия)», 2023 г.</a:t>
            </a:r>
          </a:p>
          <a:p>
            <a:r>
              <a:rPr lang="ru-RU" sz="1600" dirty="0"/>
              <a:t>Диплом 2 степени в составе команды «Множители» среди улусных команд открытой республиканской игры «Математическая Абака» среди обучающихся 5-6 классов, 2022 г.</a:t>
            </a:r>
          </a:p>
          <a:p>
            <a:r>
              <a:rPr lang="ru-RU" sz="1600" dirty="0"/>
              <a:t>- Победитель XXV улусной, IV республиканской математической олимпиады, посвященной памяти кавалера ордена трудовой славы III степени заслуженного учителя РФ </a:t>
            </a:r>
            <a:r>
              <a:rPr lang="ru-RU" sz="1600" dirty="0" err="1"/>
              <a:t>Т.Е.Дуткиной</a:t>
            </a:r>
            <a:r>
              <a:rPr lang="ru-RU" sz="1600" dirty="0"/>
              <a:t>, </a:t>
            </a:r>
            <a:r>
              <a:rPr lang="ru-RU" sz="1600" dirty="0" smtClean="0"/>
              <a:t>2024 </a:t>
            </a:r>
            <a:r>
              <a:rPr lang="ru-RU" sz="1600" dirty="0"/>
              <a:t>г.</a:t>
            </a:r>
          </a:p>
          <a:p>
            <a:r>
              <a:rPr lang="ru-RU" sz="1600" dirty="0"/>
              <a:t>- призер муниципального этапа ВОШ по математике, 2025 г. </a:t>
            </a:r>
          </a:p>
          <a:p>
            <a:endParaRPr lang="ru-RU" sz="1600" dirty="0"/>
          </a:p>
          <a:p>
            <a:endParaRPr lang="ru-RU" sz="16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476" y="192518"/>
            <a:ext cx="1981166" cy="293797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00" t="22133" r="70300" b="39734"/>
          <a:stretch/>
        </p:blipFill>
        <p:spPr>
          <a:xfrm>
            <a:off x="6715551" y="3657191"/>
            <a:ext cx="2029968" cy="261518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504811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91821" y="348735"/>
            <a:ext cx="7779223" cy="6161247"/>
          </a:xfrm>
        </p:spPr>
        <p:txBody>
          <a:bodyPr>
            <a:normAutofit/>
          </a:bodyPr>
          <a:lstStyle/>
          <a:p>
            <a:r>
              <a:rPr lang="ru-RU" dirty="0"/>
              <a:t>По Всероссийскому проекту "Наука в регионы" мы работаем с 2022 -2023 учебного </a:t>
            </a:r>
            <a:r>
              <a:rPr lang="ru-RU" dirty="0" smtClean="0"/>
              <a:t>года. Тогда в класс МФТИ поступили 14 учащихся </a:t>
            </a:r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 smtClean="0"/>
          </a:p>
          <a:p>
            <a:pPr marL="0" indent="0">
              <a:buNone/>
            </a:pPr>
            <a:endParaRPr lang="ru-RU" dirty="0" smtClean="0"/>
          </a:p>
          <a:p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>В последующие 2 года в проекте принимали участие по 20 учащихся. 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095" b="16572"/>
          <a:stretch/>
        </p:blipFill>
        <p:spPr>
          <a:xfrm>
            <a:off x="1569317" y="1454397"/>
            <a:ext cx="6264498" cy="3445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6328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1252183" y="280932"/>
            <a:ext cx="7707573" cy="2998371"/>
          </a:xfrm>
        </p:spPr>
        <p:txBody>
          <a:bodyPr>
            <a:normAutofit lnSpcReduction="10000"/>
          </a:bodyPr>
          <a:lstStyle/>
          <a:p>
            <a:pPr marL="0" indent="266700">
              <a:spcBef>
                <a:spcPts val="0"/>
              </a:spcBef>
              <a:buNone/>
            </a:pPr>
            <a:r>
              <a:rPr lang="ru-RU" dirty="0" smtClean="0"/>
              <a:t>Программа </a:t>
            </a:r>
            <a:r>
              <a:rPr lang="ru-RU" dirty="0"/>
              <a:t>курса </a:t>
            </a:r>
            <a:r>
              <a:rPr lang="ru-RU" dirty="0" smtClean="0"/>
              <a:t>реализуется  </a:t>
            </a:r>
            <a:r>
              <a:rPr lang="ru-RU" dirty="0"/>
              <a:t>за счёт часов внеурочной </a:t>
            </a:r>
            <a:r>
              <a:rPr lang="ru-RU" dirty="0" smtClean="0"/>
              <a:t>деятельности по готовым программам и материалам проекта «Наука в регионы»</a:t>
            </a:r>
          </a:p>
          <a:p>
            <a:pPr marL="0" indent="266700">
              <a:spcBef>
                <a:spcPts val="0"/>
              </a:spcBef>
              <a:buNone/>
            </a:pPr>
            <a:r>
              <a:rPr lang="ru-RU" dirty="0" smtClean="0"/>
              <a:t>Ежегодно </a:t>
            </a:r>
            <a:r>
              <a:rPr lang="ru-RU" dirty="0"/>
              <a:t>среди </a:t>
            </a:r>
            <a:r>
              <a:rPr lang="ru-RU" dirty="0" smtClean="0"/>
              <a:t>8х классов МФТИ сети школ первого Президента РС(Я) </a:t>
            </a:r>
            <a:r>
              <a:rPr lang="ru-RU" dirty="0"/>
              <a:t>проводится олимпиада </a:t>
            </a:r>
            <a:r>
              <a:rPr lang="ru-RU" dirty="0" err="1" smtClean="0"/>
              <a:t>МатИнФи</a:t>
            </a:r>
            <a:r>
              <a:rPr lang="ru-RU" dirty="0"/>
              <a:t>.</a:t>
            </a:r>
            <a:r>
              <a:rPr lang="ru-RU" dirty="0" smtClean="0"/>
              <a:t> </a:t>
            </a:r>
            <a:r>
              <a:rPr lang="ru-RU" dirty="0"/>
              <a:t>П</a:t>
            </a:r>
            <a:r>
              <a:rPr lang="ru-RU" dirty="0" smtClean="0"/>
              <a:t>обедители </a:t>
            </a:r>
            <a:r>
              <a:rPr lang="ru-RU" dirty="0"/>
              <a:t>и призеры едут на образовательную смену "Наука в </a:t>
            </a:r>
            <a:r>
              <a:rPr lang="ru-RU" dirty="0" smtClean="0"/>
              <a:t>регионы». </a:t>
            </a:r>
            <a:r>
              <a:rPr lang="ru-RU" dirty="0"/>
              <a:t>В этой смене школьники интенсивно готовятся к олимпиадам по физике, математике и информатике: слушают лекции преподавателей, аспирантов и студентов старших курсов МФТИ, улучшают навыки решения задач и, помимо этого, проходят подготовку к ОГЭ по этим предметам.</a:t>
            </a:r>
            <a:r>
              <a:rPr lang="ru-RU" dirty="0" smtClean="0"/>
              <a:t>  </a:t>
            </a:r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682" b="15606"/>
          <a:stretch/>
        </p:blipFill>
        <p:spPr>
          <a:xfrm>
            <a:off x="2334633" y="3958881"/>
            <a:ext cx="4681664" cy="248286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6809" y="3279303"/>
            <a:ext cx="1822947" cy="243059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305" y="3279303"/>
            <a:ext cx="2012817" cy="26837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1501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10186" y="407176"/>
            <a:ext cx="7506268" cy="1859205"/>
          </a:xfrm>
        </p:spPr>
        <p:txBody>
          <a:bodyPr>
            <a:noAutofit/>
          </a:bodyPr>
          <a:lstStyle/>
          <a:p>
            <a:r>
              <a:rPr lang="ru-RU" dirty="0"/>
              <a:t>Параллельно с этим, учителя участвуют в занятиях и разрабатывают программы для собственных кружков, которые откроют на местах под кураторством Фонда развития Физтех-школ. </a:t>
            </a:r>
            <a:endParaRPr lang="ru-RU" dirty="0" smtClean="0"/>
          </a:p>
          <a:p>
            <a:r>
              <a:rPr lang="ru-RU" dirty="0" smtClean="0"/>
              <a:t>Также </a:t>
            </a:r>
            <a:r>
              <a:rPr lang="ru-RU" dirty="0"/>
              <a:t>у участников смены запланирована культурная программа с посещением инфраструктуры МФТИ и достопримечательностей Москвы</a:t>
            </a:r>
            <a:r>
              <a:rPr lang="ru-RU" dirty="0" smtClean="0"/>
              <a:t>.</a:t>
            </a:r>
          </a:p>
          <a:p>
            <a:r>
              <a:rPr lang="ru-RU" dirty="0" smtClean="0"/>
              <a:t>В 2023 году образовательную смену посетили шесть учащихся </a:t>
            </a:r>
            <a:r>
              <a:rPr lang="ru-RU" dirty="0" err="1" smtClean="0"/>
              <a:t>Амгинского</a:t>
            </a:r>
            <a:r>
              <a:rPr lang="ru-RU" dirty="0" smtClean="0"/>
              <a:t> лицея, в 2024 и 2025 гг. по три учащихся 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98" t="17119" r="9140" b="18689"/>
          <a:stretch/>
        </p:blipFill>
        <p:spPr>
          <a:xfrm>
            <a:off x="151319" y="3638372"/>
            <a:ext cx="4741308" cy="284051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3320" y="3638372"/>
            <a:ext cx="3787349" cy="2840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0688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19368" y="385119"/>
            <a:ext cx="7519916" cy="807922"/>
          </a:xfrm>
        </p:spPr>
        <p:txBody>
          <a:bodyPr>
            <a:noAutofit/>
          </a:bodyPr>
          <a:lstStyle/>
          <a:p>
            <a:pPr indent="266700"/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Участники проекта активно участвуют в различных олимпиадах, конкурсах , мероприятиях.</a:t>
            </a:r>
            <a:b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Среди них имеются победители и призеры муниципального, регионального этапов ВОШ по математике и физике. </a:t>
            </a:r>
            <a:b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- Романов Альберт  победитель МЭ ВОШ по математике, призер регионального этапа ВОШ по математике, политехнической олимпиады. </a:t>
            </a:r>
            <a:b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- Исаков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Кэскил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победитель муниципального, призер регионального этапов ВОШ по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физик</a:t>
            </a:r>
            <a:b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	- Артемьев Егор – призер муниципального, участник регионального этапов олимпиады по математике и физике </a:t>
            </a:r>
            <a:b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9194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57954" y="180403"/>
            <a:ext cx="7458500" cy="807922"/>
          </a:xfrm>
        </p:spPr>
        <p:txBody>
          <a:bodyPr>
            <a:noAutofit/>
          </a:bodyPr>
          <a:lstStyle/>
          <a:p>
            <a:pPr indent="266700"/>
            <a:r>
              <a:rPr lang="ru-RU" sz="1800" dirty="0" smtClean="0">
                <a:cs typeface="Times New Roman" panose="02020603050405020304" pitchFamily="18" charset="0"/>
              </a:rPr>
              <a:t>       </a:t>
            </a:r>
            <a:r>
              <a:rPr lang="ru-RU" sz="1800" dirty="0">
                <a:cs typeface="Times New Roman" panose="02020603050405020304" pitchFamily="18" charset="0"/>
              </a:rPr>
              <a:t>Также участники проекта участвуют в </a:t>
            </a:r>
            <a:r>
              <a:rPr lang="ru-RU" sz="1800" dirty="0" smtClean="0">
                <a:cs typeface="Times New Roman" panose="02020603050405020304" pitchFamily="18" charset="0"/>
              </a:rPr>
              <a:t>республиканской олимпиаде </a:t>
            </a:r>
            <a:r>
              <a:rPr lang="ru-RU" sz="1800" dirty="0">
                <a:cs typeface="Times New Roman" panose="02020603050405020304" pitchFamily="18" charset="0"/>
              </a:rPr>
              <a:t>"Старт в космос", который проводите наш лицей. Победители и призеры получают возможность поехать в образовательные поездки на космодром «Восточный» в Амурской области, а также в Центр подготовки космонавтов в легендарном звездном городке Московской области.  </a:t>
            </a:r>
            <a:r>
              <a:rPr lang="ru-RU" sz="1800" dirty="0" smtClean="0">
                <a:cs typeface="Times New Roman" panose="02020603050405020304" pitchFamily="18" charset="0"/>
              </a:rPr>
              <a:t/>
            </a:r>
            <a:br>
              <a:rPr lang="ru-RU" sz="1800" dirty="0" smtClean="0">
                <a:cs typeface="Times New Roman" panose="02020603050405020304" pitchFamily="18" charset="0"/>
              </a:rPr>
            </a:br>
            <a:r>
              <a:rPr lang="ru-RU" sz="1800" dirty="0" smtClean="0">
                <a:cs typeface="Times New Roman" panose="02020603050405020304" pitchFamily="18" charset="0"/>
              </a:rPr>
              <a:t>Так </a:t>
            </a:r>
            <a:r>
              <a:rPr lang="ru-RU" sz="1800" dirty="0">
                <a:cs typeface="Times New Roman" panose="02020603050405020304" pitchFamily="18" charset="0"/>
              </a:rPr>
              <a:t>наш ученик, участник проекта «Наука в регионы» Слепцов Алеша 2-кратный призер данной олимпиады посетил обе образовательные поездки</a:t>
            </a:r>
            <a:r>
              <a:rPr lang="ru-RU" sz="1800" dirty="0"/>
              <a:t/>
            </a:r>
            <a:br>
              <a:rPr lang="ru-RU" sz="1800" dirty="0"/>
            </a:br>
            <a:r>
              <a:rPr lang="ru-RU" sz="1800" dirty="0">
                <a:cs typeface="Times New Roman" panose="02020603050405020304" pitchFamily="18" charset="0"/>
              </a:rPr>
              <a:t/>
            </a:r>
            <a:br>
              <a:rPr lang="ru-RU" sz="1800" dirty="0">
                <a:cs typeface="Times New Roman" panose="02020603050405020304" pitchFamily="18" charset="0"/>
              </a:rPr>
            </a:br>
            <a:endParaRPr lang="ru-RU" sz="1800" dirty="0"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936"/>
          <a:stretch/>
        </p:blipFill>
        <p:spPr>
          <a:xfrm>
            <a:off x="1869742" y="4386799"/>
            <a:ext cx="3804450" cy="234154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13" t="25617" r="19422" b="25392"/>
          <a:stretch/>
        </p:blipFill>
        <p:spPr>
          <a:xfrm>
            <a:off x="431163" y="3069334"/>
            <a:ext cx="2304204" cy="210316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1684" y="2626244"/>
            <a:ext cx="3633006" cy="2689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4401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2276" y="2238737"/>
            <a:ext cx="7866126" cy="429769"/>
          </a:xfrm>
        </p:spPr>
        <p:txBody>
          <a:bodyPr>
            <a:normAutofit/>
          </a:bodyPr>
          <a:lstStyle/>
          <a:p>
            <a:r>
              <a:rPr lang="ru-RU" sz="2200" b="1" dirty="0"/>
              <a:t>Цели и </a:t>
            </a:r>
            <a:r>
              <a:rPr lang="ru-RU" sz="2200" b="1" dirty="0" smtClean="0"/>
              <a:t>задачи</a:t>
            </a:r>
            <a:endParaRPr lang="ru-RU" sz="2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96417" y="2838733"/>
            <a:ext cx="7886700" cy="3771172"/>
          </a:xfrm>
        </p:spPr>
        <p:txBody>
          <a:bodyPr>
            <a:noAutofit/>
          </a:bodyPr>
          <a:lstStyle/>
          <a:p>
            <a:pPr lvl="0">
              <a:spcBef>
                <a:spcPts val="0"/>
              </a:spcBef>
            </a:pPr>
            <a:r>
              <a:rPr lang="ru-RU" sz="2000" dirty="0"/>
              <a:t>Привитие интереса учащихся к математике.</a:t>
            </a:r>
          </a:p>
          <a:p>
            <a:pPr lvl="0">
              <a:spcBef>
                <a:spcPts val="0"/>
              </a:spcBef>
            </a:pPr>
            <a:r>
              <a:rPr lang="ru-RU" sz="2000" dirty="0"/>
              <a:t>Отрабатывать навыки решения нестандартных задач.</a:t>
            </a:r>
          </a:p>
          <a:p>
            <a:pPr lvl="0">
              <a:spcBef>
                <a:spcPts val="0"/>
              </a:spcBef>
            </a:pPr>
            <a:r>
              <a:rPr lang="ru-RU" sz="2000" dirty="0" smtClean="0"/>
              <a:t>Развитие </a:t>
            </a:r>
            <a:r>
              <a:rPr lang="ru-RU" sz="2000" dirty="0"/>
              <a:t>математического мышления, смекалки, математической логики.</a:t>
            </a:r>
          </a:p>
          <a:p>
            <a:pPr lvl="0">
              <a:spcBef>
                <a:spcPts val="0"/>
              </a:spcBef>
            </a:pPr>
            <a:r>
              <a:rPr lang="ru-RU" sz="2000" dirty="0"/>
              <a:t>Развитие математического кругозора, мышления, исследовательских умений учащихся и повышение их общей культуры.</a:t>
            </a:r>
          </a:p>
          <a:p>
            <a:pPr lvl="0">
              <a:spcBef>
                <a:spcPts val="0"/>
              </a:spcBef>
            </a:pPr>
            <a:r>
              <a:rPr lang="ru-RU" sz="2000" dirty="0"/>
              <a:t>Повысить информационную и коммуникативную компетентность учащихся.</a:t>
            </a:r>
          </a:p>
          <a:p>
            <a:pPr>
              <a:spcBef>
                <a:spcPts val="0"/>
              </a:spcBef>
            </a:pPr>
            <a:r>
              <a:rPr lang="ru-RU" sz="2000" dirty="0"/>
              <a:t>Формирование умений выдвигать гипотезы, строить логические умозаключения, пользоваться методами аналогии, анализа и синтеза.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565125" y="129518"/>
            <a:ext cx="733321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355600"/>
            <a:r>
              <a:rPr lang="ru-RU" sz="2000" dirty="0" smtClean="0"/>
              <a:t>Проект сетевого взаимодействия «</a:t>
            </a:r>
            <a:r>
              <a:rPr lang="ru-RU" sz="2000" dirty="0" err="1" smtClean="0"/>
              <a:t>ОРеШка</a:t>
            </a:r>
            <a:r>
              <a:rPr lang="ru-RU" sz="2000" dirty="0" smtClean="0"/>
              <a:t>» направлена </a:t>
            </a:r>
            <a:r>
              <a:rPr lang="ru-RU" sz="2000" dirty="0"/>
              <a:t>на создание условий для развития специальных способностей по математике высокомотивированных и талантливых детей.  </a:t>
            </a:r>
            <a:endParaRPr lang="ru-RU" sz="2000" dirty="0" smtClean="0"/>
          </a:p>
          <a:p>
            <a:pPr indent="355600"/>
            <a:r>
              <a:rPr lang="ru-RU" sz="2000" dirty="0" smtClean="0"/>
              <a:t>По данному проекту </a:t>
            </a:r>
            <a:r>
              <a:rPr lang="ru-RU" sz="2000" dirty="0" err="1" smtClean="0"/>
              <a:t>Амгинский</a:t>
            </a:r>
            <a:r>
              <a:rPr lang="ru-RU" sz="2000" dirty="0" smtClean="0"/>
              <a:t> </a:t>
            </a:r>
            <a:r>
              <a:rPr lang="ru-RU" sz="2000" dirty="0"/>
              <a:t>лицей начал работать с 2022-2023 учебного года.</a:t>
            </a:r>
          </a:p>
        </p:txBody>
      </p:sp>
    </p:spTree>
    <p:extLst>
      <p:ext uri="{BB962C8B-B14F-4D97-AF65-F5344CB8AC3E}">
        <p14:creationId xmlns:p14="http://schemas.microsoft.com/office/powerpoint/2010/main" val="2680745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Заключение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12043" y="2055145"/>
            <a:ext cx="8127240" cy="2202958"/>
          </a:xfrm>
        </p:spPr>
        <p:txBody>
          <a:bodyPr>
            <a:normAutofit/>
          </a:bodyPr>
          <a:lstStyle/>
          <a:p>
            <a:pPr marL="0" lvl="0" indent="450850">
              <a:spcBef>
                <a:spcPts val="0"/>
              </a:spcBef>
              <a:buNone/>
            </a:pPr>
            <a:r>
              <a:rPr lang="ru-RU" dirty="0" smtClean="0"/>
              <a:t>Работа по сетевому взаимодействию приводит к определённым результатам. Проект интересный. Дети с удовольствием учатся, интересуются. Взаимодействие достигает своих целей.</a:t>
            </a:r>
          </a:p>
          <a:p>
            <a:pPr marL="0" lvl="0" indent="450850">
              <a:spcBef>
                <a:spcPts val="0"/>
              </a:spcBef>
              <a:buNone/>
            </a:pPr>
            <a:r>
              <a:rPr lang="ru-RU" dirty="0" smtClean="0"/>
              <a:t>Было бы интересно сотрудничать дальше в более старших классах. </a:t>
            </a:r>
          </a:p>
        </p:txBody>
      </p:sp>
    </p:spTree>
    <p:extLst>
      <p:ext uri="{BB962C8B-B14F-4D97-AF65-F5344CB8AC3E}">
        <p14:creationId xmlns:p14="http://schemas.microsoft.com/office/powerpoint/2010/main" val="305066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15956" y="2967335"/>
            <a:ext cx="671209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Спасибо за внимание </a:t>
            </a:r>
            <a:endParaRPr lang="ru-RU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144610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87196" y="415847"/>
            <a:ext cx="743093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/>
              <a:t>Основное  содержание  </a:t>
            </a:r>
            <a:r>
              <a:rPr lang="ru-RU" sz="2400" b="1" dirty="0" smtClean="0"/>
              <a:t>работы </a:t>
            </a:r>
            <a:br>
              <a:rPr lang="ru-RU" sz="2400" b="1" dirty="0" smtClean="0"/>
            </a:br>
            <a:r>
              <a:rPr lang="ru-RU" sz="2400" b="1" dirty="0" smtClean="0"/>
              <a:t>в рамках проекта </a:t>
            </a:r>
            <a:endParaRPr lang="ru-RU" sz="2400" dirty="0"/>
          </a:p>
        </p:txBody>
      </p:sp>
      <p:sp>
        <p:nvSpPr>
          <p:cNvPr id="7" name="Объект 2"/>
          <p:cNvSpPr txBox="1">
            <a:spLocks/>
          </p:cNvSpPr>
          <p:nvPr/>
        </p:nvSpPr>
        <p:spPr>
          <a:xfrm>
            <a:off x="723330" y="1445002"/>
            <a:ext cx="8158665" cy="3771172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</a:pPr>
            <a:r>
              <a:rPr lang="ru-RU" sz="2400" dirty="0"/>
              <a:t>Формирование группы</a:t>
            </a:r>
            <a:r>
              <a:rPr lang="ru-RU" sz="2400" dirty="0" smtClean="0"/>
              <a:t>.</a:t>
            </a:r>
          </a:p>
          <a:p>
            <a:pPr>
              <a:spcBef>
                <a:spcPts val="0"/>
              </a:spcBef>
            </a:pPr>
            <a:r>
              <a:rPr lang="ru-RU" sz="2400" dirty="0"/>
              <a:t>Работа по учебному плану ДОП «Орешка» </a:t>
            </a:r>
            <a:r>
              <a:rPr lang="ru-RU" sz="2400" dirty="0" smtClean="0"/>
              <a:t>СПШ.</a:t>
            </a:r>
          </a:p>
          <a:p>
            <a:pPr>
              <a:spcBef>
                <a:spcPts val="0"/>
              </a:spcBef>
            </a:pPr>
            <a:r>
              <a:rPr lang="ru-RU" sz="2400" dirty="0"/>
              <a:t>Решение задач </a:t>
            </a:r>
          </a:p>
          <a:p>
            <a:pPr>
              <a:spcBef>
                <a:spcPts val="0"/>
              </a:spcBef>
            </a:pPr>
            <a:r>
              <a:rPr lang="ru-RU" sz="2400" dirty="0"/>
              <a:t>Участие в различных олимпиадах, конкурсах</a:t>
            </a:r>
            <a:r>
              <a:rPr lang="ru-RU" sz="2400" dirty="0" smtClean="0"/>
              <a:t>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887" y="3648706"/>
            <a:ext cx="4162569" cy="3134935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5899" y="3178855"/>
            <a:ext cx="4090175" cy="3067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5805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19367" y="375458"/>
            <a:ext cx="7397087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Участники проекта активно участвуют в различных конкурсах, мероприятиях, олимпиадах, таких как </a:t>
            </a:r>
          </a:p>
          <a:p>
            <a:pPr marL="342900" indent="-342900">
              <a:buAutoNum type="arabicPeriod"/>
            </a:pPr>
            <a:r>
              <a:rPr lang="ru-RU" sz="2000" dirty="0" smtClean="0"/>
              <a:t>Предметные недели (инженерные соревнования, Царская уха </a:t>
            </a:r>
            <a:r>
              <a:rPr lang="ru-RU" sz="2000" dirty="0" err="1" smtClean="0"/>
              <a:t>итд</a:t>
            </a:r>
            <a:r>
              <a:rPr lang="ru-RU" sz="2000" dirty="0" smtClean="0"/>
              <a:t>)</a:t>
            </a:r>
          </a:p>
          <a:p>
            <a:pPr marL="342900" indent="-342900">
              <a:buAutoNum type="arabicPeriod"/>
            </a:pPr>
            <a:r>
              <a:rPr lang="ru-RU" sz="2000" dirty="0" smtClean="0"/>
              <a:t>Исследовательская деятельность </a:t>
            </a:r>
          </a:p>
          <a:p>
            <a:pPr marL="342900" indent="-342900">
              <a:buAutoNum type="arabicPeriod"/>
            </a:pPr>
            <a:r>
              <a:rPr lang="ru-RU" sz="2000" dirty="0" smtClean="0"/>
              <a:t>Конкурсы, олимпиады, викторины, игры. 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408" y="2519591"/>
            <a:ext cx="3418394" cy="256379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4894" y="2524431"/>
            <a:ext cx="3397784" cy="2558956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2119" y="4043461"/>
            <a:ext cx="2045302" cy="2727069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552"/>
          <a:stretch/>
        </p:blipFill>
        <p:spPr>
          <a:xfrm>
            <a:off x="1973605" y="4503760"/>
            <a:ext cx="2713609" cy="23542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1589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58951" y="1264300"/>
            <a:ext cx="5010725" cy="86168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200" dirty="0" smtClean="0"/>
              <a:t>Учитель  - </a:t>
            </a:r>
            <a:r>
              <a:rPr lang="ru-RU" sz="2200" dirty="0" err="1" smtClean="0"/>
              <a:t>Крыжановская</a:t>
            </a:r>
            <a:r>
              <a:rPr lang="ru-RU" sz="2200" dirty="0" smtClean="0"/>
              <a:t> Ольга Иннокентьевна </a:t>
            </a:r>
            <a:endParaRPr lang="ru-RU" sz="2200" dirty="0"/>
          </a:p>
        </p:txBody>
      </p:sp>
      <p:sp>
        <p:nvSpPr>
          <p:cNvPr id="7" name="Объект 2"/>
          <p:cNvSpPr txBox="1">
            <a:spLocks/>
          </p:cNvSpPr>
          <p:nvPr/>
        </p:nvSpPr>
        <p:spPr>
          <a:xfrm>
            <a:off x="1065482" y="2725509"/>
            <a:ext cx="790860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3" charset="2"/>
              <a:buNone/>
            </a:pPr>
            <a:r>
              <a:rPr lang="ru-RU" sz="2200" dirty="0" smtClean="0"/>
              <a:t>Первые участники проекта </a:t>
            </a:r>
          </a:p>
          <a:p>
            <a:pPr marL="0" indent="0">
              <a:buFont typeface="Wingdings 3" charset="2"/>
              <a:buNone/>
            </a:pPr>
            <a:endParaRPr lang="ru-RU" sz="2200" dirty="0" smtClean="0"/>
          </a:p>
          <a:p>
            <a:pPr marL="0" indent="0">
              <a:buFont typeface="Wingdings 3" charset="2"/>
              <a:buNone/>
            </a:pPr>
            <a:endParaRPr lang="ru-RU" sz="2200" dirty="0" smtClean="0"/>
          </a:p>
          <a:p>
            <a:pPr marL="0" indent="0">
              <a:buFont typeface="Wingdings 3" charset="2"/>
              <a:buNone/>
            </a:pPr>
            <a:endParaRPr lang="ru-RU" sz="2200" dirty="0" smtClean="0"/>
          </a:p>
          <a:p>
            <a:pPr marL="0" indent="0">
              <a:buFont typeface="Wingdings 3" charset="2"/>
              <a:buNone/>
            </a:pPr>
            <a:endParaRPr lang="ru-RU" sz="2200" dirty="0" smtClean="0"/>
          </a:p>
          <a:p>
            <a:pPr marL="0" indent="0">
              <a:buFont typeface="Wingdings 3" charset="2"/>
              <a:buNone/>
            </a:pPr>
            <a:endParaRPr lang="ru-RU" sz="2200" dirty="0" smtClean="0"/>
          </a:p>
          <a:p>
            <a:pPr marL="0" indent="0">
              <a:buFont typeface="Wingdings 3" charset="2"/>
              <a:buNone/>
            </a:pPr>
            <a:r>
              <a:rPr lang="ru-RU" sz="2200" dirty="0" smtClean="0"/>
              <a:t>Обучались 1 год в 5 классе и сейчас стали учащимися 8 класса  </a:t>
            </a:r>
            <a:endParaRPr lang="ru-RU" sz="2200" dirty="0"/>
          </a:p>
        </p:txBody>
      </p:sp>
      <p:sp>
        <p:nvSpPr>
          <p:cNvPr id="4" name="TextBox 3"/>
          <p:cNvSpPr txBox="1"/>
          <p:nvPr/>
        </p:nvSpPr>
        <p:spPr>
          <a:xfrm>
            <a:off x="709684" y="3202973"/>
            <a:ext cx="3878663" cy="2123658"/>
          </a:xfrm>
          <a:prstGeom prst="rect">
            <a:avLst/>
          </a:prstGeom>
          <a:noFill/>
        </p:spPr>
        <p:txBody>
          <a:bodyPr wrap="square" numCol="1" rtlCol="0">
            <a:sp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sz="2200" dirty="0"/>
              <a:t>Васильева Милена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200" dirty="0"/>
              <a:t>Кралина </a:t>
            </a:r>
            <a:r>
              <a:rPr lang="ru-RU" sz="2200" dirty="0" err="1"/>
              <a:t>Камила</a:t>
            </a:r>
            <a:endParaRPr lang="ru-RU" sz="2200" dirty="0"/>
          </a:p>
          <a:p>
            <a:pPr marL="514350" indent="-514350">
              <a:buFont typeface="+mj-lt"/>
              <a:buAutoNum type="arabicPeriod"/>
            </a:pPr>
            <a:r>
              <a:rPr lang="ru-RU" sz="2200" dirty="0"/>
              <a:t>Петров </a:t>
            </a:r>
            <a:r>
              <a:rPr lang="ru-RU" sz="2200" dirty="0" err="1"/>
              <a:t>Эрхаан</a:t>
            </a:r>
            <a:endParaRPr lang="ru-RU" sz="2200" dirty="0"/>
          </a:p>
          <a:p>
            <a:pPr marL="514350" indent="-514350">
              <a:buFont typeface="+mj-lt"/>
              <a:buAutoNum type="arabicPeriod"/>
            </a:pPr>
            <a:r>
              <a:rPr lang="ru-RU" sz="2200" dirty="0" err="1"/>
              <a:t>Тарабукин</a:t>
            </a:r>
            <a:r>
              <a:rPr lang="ru-RU" sz="2200" dirty="0"/>
              <a:t> Петя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200" dirty="0"/>
              <a:t>Егорова Арина 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200" dirty="0"/>
              <a:t>Неустроева Света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019784" y="3224681"/>
            <a:ext cx="3878663" cy="2123658"/>
          </a:xfrm>
          <a:prstGeom prst="rect">
            <a:avLst/>
          </a:prstGeom>
          <a:noFill/>
        </p:spPr>
        <p:txBody>
          <a:bodyPr wrap="square" numCol="1" rtlCol="0">
            <a:spAutoFit/>
          </a:bodyPr>
          <a:lstStyle/>
          <a:p>
            <a:pPr marL="514350" indent="-514350">
              <a:buFont typeface="+mj-lt"/>
              <a:buAutoNum type="arabicPeriod" startAt="7"/>
            </a:pPr>
            <a:r>
              <a:rPr lang="ru-RU" sz="2200" dirty="0"/>
              <a:t>Петров Георгий </a:t>
            </a:r>
          </a:p>
          <a:p>
            <a:pPr marL="514350" indent="-514350">
              <a:buFont typeface="+mj-lt"/>
              <a:buAutoNum type="arabicPeriod" startAt="7"/>
            </a:pPr>
            <a:r>
              <a:rPr lang="ru-RU" sz="2200" dirty="0"/>
              <a:t>Петров Денис </a:t>
            </a:r>
          </a:p>
          <a:p>
            <a:pPr marL="514350" indent="-514350">
              <a:buFont typeface="+mj-lt"/>
              <a:buAutoNum type="arabicPeriod" startAt="7"/>
            </a:pPr>
            <a:r>
              <a:rPr lang="ru-RU" sz="2200" dirty="0"/>
              <a:t>Петрова </a:t>
            </a:r>
            <a:r>
              <a:rPr lang="ru-RU" sz="2200" dirty="0" err="1"/>
              <a:t>Сайнаара</a:t>
            </a:r>
            <a:endParaRPr lang="ru-RU" sz="2200" dirty="0"/>
          </a:p>
          <a:p>
            <a:pPr marL="514350" indent="-514350">
              <a:buFont typeface="+mj-lt"/>
              <a:buAutoNum type="arabicPeriod" startAt="7"/>
            </a:pPr>
            <a:r>
              <a:rPr lang="ru-RU" sz="2200" dirty="0" err="1"/>
              <a:t>Смиринкова</a:t>
            </a:r>
            <a:r>
              <a:rPr lang="ru-RU" sz="2200" dirty="0"/>
              <a:t> Аня </a:t>
            </a:r>
          </a:p>
          <a:p>
            <a:pPr marL="514350" indent="-514350">
              <a:buFont typeface="+mj-lt"/>
              <a:buAutoNum type="arabicPeriod" startAt="7"/>
            </a:pPr>
            <a:r>
              <a:rPr lang="ru-RU" sz="2200" dirty="0" err="1"/>
              <a:t>СтручковаКуннэй</a:t>
            </a:r>
            <a:endParaRPr lang="ru-RU" sz="2200" dirty="0"/>
          </a:p>
          <a:p>
            <a:pPr marL="514350" indent="-514350">
              <a:buFont typeface="+mj-lt"/>
              <a:buAutoNum type="arabicPeriod" startAt="7"/>
            </a:pPr>
            <a:r>
              <a:rPr lang="ru-RU" sz="2200" dirty="0"/>
              <a:t>Тихонов Сергей 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614150" y="141559"/>
            <a:ext cx="83599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Участники проекта 2022-2023 учебного года 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717" t="24196" r="34477" b="31227"/>
          <a:stretch/>
        </p:blipFill>
        <p:spPr>
          <a:xfrm>
            <a:off x="6733449" y="731226"/>
            <a:ext cx="1820256" cy="24270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2062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710946" y="127383"/>
            <a:ext cx="7886700" cy="439546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Участие учащихся в олимпиадах по математике 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469353" y="791387"/>
            <a:ext cx="78867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ah-RU" dirty="0" smtClean="0"/>
              <a:t>Участники проекта 2023-2024 учбеного года. </a:t>
            </a:r>
          </a:p>
          <a:p>
            <a:r>
              <a:rPr lang="sah-RU" dirty="0" smtClean="0"/>
              <a:t>Всего участников – 11, из них 2 года полносью проучились – 8.  </a:t>
            </a:r>
            <a:endParaRPr lang="ru-RU" dirty="0"/>
          </a:p>
        </p:txBody>
      </p:sp>
      <p:graphicFrame>
        <p:nvGraphicFramePr>
          <p:cNvPr id="8" name="Диаграмма 7"/>
          <p:cNvGraphicFramePr/>
          <p:nvPr>
            <p:extLst>
              <p:ext uri="{D42A27DB-BD31-4B8C-83A1-F6EECF244321}">
                <p14:modId xmlns:p14="http://schemas.microsoft.com/office/powerpoint/2010/main" val="3926923518"/>
              </p:ext>
            </p:extLst>
          </p:nvPr>
        </p:nvGraphicFramePr>
        <p:xfrm>
          <a:off x="231648" y="1662176"/>
          <a:ext cx="4596384" cy="26720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9" name="Диаграмма 8"/>
          <p:cNvGraphicFramePr/>
          <p:nvPr>
            <p:extLst>
              <p:ext uri="{D42A27DB-BD31-4B8C-83A1-F6EECF244321}">
                <p14:modId xmlns:p14="http://schemas.microsoft.com/office/powerpoint/2010/main" val="1610351891"/>
              </p:ext>
            </p:extLst>
          </p:nvPr>
        </p:nvGraphicFramePr>
        <p:xfrm>
          <a:off x="4315968" y="3926840"/>
          <a:ext cx="4596384" cy="26720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778317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4617" y="163007"/>
            <a:ext cx="8414766" cy="841882"/>
          </a:xfrm>
        </p:spPr>
        <p:txBody>
          <a:bodyPr>
            <a:noAutofit/>
          </a:bodyPr>
          <a:lstStyle/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Участники проекта 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2023-2024 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учебного года </a:t>
            </a:r>
            <a:b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92683" y="2684282"/>
            <a:ext cx="7886700" cy="46951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200" dirty="0" smtClean="0"/>
              <a:t>Участниками проекта стали: </a:t>
            </a:r>
            <a:endParaRPr lang="ru-RU" sz="2200" dirty="0"/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892683" y="3257345"/>
            <a:ext cx="3760470" cy="30106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buFont typeface="+mj-lt"/>
              <a:buAutoNum type="arabicPeriod"/>
            </a:pPr>
            <a:r>
              <a:rPr lang="ru-RU" sz="2200" dirty="0"/>
              <a:t>Григорьев Вячеслав</a:t>
            </a:r>
            <a:r>
              <a:rPr lang="sah-RU" sz="2200" dirty="0"/>
              <a:t>*</a:t>
            </a:r>
            <a:endParaRPr lang="ru-RU" sz="2200" dirty="0"/>
          </a:p>
          <a:p>
            <a:pPr marL="457200" indent="-457200">
              <a:buFont typeface="+mj-lt"/>
              <a:buAutoNum type="arabicPeriod"/>
            </a:pPr>
            <a:r>
              <a:rPr lang="ru-RU" sz="2200" dirty="0"/>
              <a:t>⁠Григорьев Владимир</a:t>
            </a:r>
            <a:r>
              <a:rPr lang="sah-RU" sz="2200" dirty="0"/>
              <a:t>*</a:t>
            </a:r>
            <a:endParaRPr lang="ru-RU" sz="2200" dirty="0"/>
          </a:p>
          <a:p>
            <a:pPr marL="457200" indent="-457200">
              <a:buFont typeface="+mj-lt"/>
              <a:buAutoNum type="arabicPeriod"/>
            </a:pPr>
            <a:r>
              <a:rPr lang="ru-RU" sz="2200" dirty="0"/>
              <a:t>Чемезов Роберт</a:t>
            </a:r>
            <a:r>
              <a:rPr lang="sah-RU" sz="2200" dirty="0"/>
              <a:t>*</a:t>
            </a:r>
            <a:endParaRPr lang="ru-RU" sz="2200" dirty="0"/>
          </a:p>
          <a:p>
            <a:pPr marL="457200" indent="-457200">
              <a:buFont typeface="+mj-lt"/>
              <a:buAutoNum type="arabicPeriod"/>
            </a:pPr>
            <a:r>
              <a:rPr lang="ru-RU" sz="2200" dirty="0"/>
              <a:t>Боярская </a:t>
            </a:r>
            <a:r>
              <a:rPr lang="ru-RU" sz="2200" dirty="0" err="1"/>
              <a:t>Сайнара</a:t>
            </a:r>
            <a:endParaRPr lang="ru-RU" sz="2200" dirty="0"/>
          </a:p>
          <a:p>
            <a:pPr marL="457200" indent="-457200">
              <a:buFont typeface="+mj-lt"/>
              <a:buAutoNum type="arabicPeriod"/>
            </a:pPr>
            <a:r>
              <a:rPr lang="ru-RU" sz="2200" dirty="0"/>
              <a:t>Неустроева </a:t>
            </a:r>
            <a:r>
              <a:rPr lang="ru-RU" sz="2200" dirty="0" err="1"/>
              <a:t>Камила</a:t>
            </a:r>
            <a:endParaRPr lang="ru-RU" sz="2200" dirty="0"/>
          </a:p>
          <a:p>
            <a:pPr marL="457200" indent="-457200">
              <a:buFont typeface="+mj-lt"/>
              <a:buAutoNum type="arabicPeriod"/>
            </a:pPr>
            <a:r>
              <a:rPr lang="ru-RU" sz="2200" dirty="0"/>
              <a:t>Попова </a:t>
            </a:r>
            <a:r>
              <a:rPr lang="ru-RU" sz="2200" dirty="0" err="1"/>
              <a:t>Нарыйа</a:t>
            </a:r>
            <a:endParaRPr lang="ru-RU" sz="2200" dirty="0"/>
          </a:p>
          <a:p>
            <a:pPr marL="0" indent="0">
              <a:buNone/>
            </a:pPr>
            <a:r>
              <a:rPr lang="ru-RU" sz="2200" dirty="0" smtClean="0"/>
              <a:t>⁠</a:t>
            </a:r>
            <a:endParaRPr lang="ru-RU" sz="2200" dirty="0"/>
          </a:p>
        </p:txBody>
      </p:sp>
      <p:sp>
        <p:nvSpPr>
          <p:cNvPr id="5" name="Объект 2"/>
          <p:cNvSpPr txBox="1">
            <a:spLocks/>
          </p:cNvSpPr>
          <p:nvPr/>
        </p:nvSpPr>
        <p:spPr>
          <a:xfrm>
            <a:off x="4884363" y="3695530"/>
            <a:ext cx="3657601" cy="301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buFont typeface="+mj-lt"/>
              <a:buAutoNum type="arabicPeriod" startAt="7"/>
            </a:pPr>
            <a:r>
              <a:rPr lang="ru-RU" sz="2200" dirty="0" smtClean="0"/>
              <a:t>⁠</a:t>
            </a:r>
            <a:r>
              <a:rPr lang="ru-RU" sz="2200" dirty="0"/>
              <a:t>Курчатова </a:t>
            </a:r>
            <a:r>
              <a:rPr lang="ru-RU" sz="2200" dirty="0" err="1"/>
              <a:t>Самира</a:t>
            </a:r>
            <a:endParaRPr lang="ru-RU" sz="2200" dirty="0"/>
          </a:p>
          <a:p>
            <a:pPr marL="457200" indent="-457200">
              <a:buFont typeface="+mj-lt"/>
              <a:buAutoNum type="arabicPeriod" startAt="7"/>
            </a:pPr>
            <a:r>
              <a:rPr lang="ru-RU" sz="2200" dirty="0"/>
              <a:t>⁠</a:t>
            </a:r>
            <a:r>
              <a:rPr lang="ru-RU" sz="2200" dirty="0" err="1"/>
              <a:t>СутаковЭрэл</a:t>
            </a:r>
            <a:endParaRPr lang="ru-RU" sz="2200" dirty="0"/>
          </a:p>
          <a:p>
            <a:pPr marL="457200" indent="-457200">
              <a:buFont typeface="+mj-lt"/>
              <a:buAutoNum type="arabicPeriod" startAt="7"/>
            </a:pPr>
            <a:r>
              <a:rPr lang="ru-RU" sz="2200" dirty="0"/>
              <a:t>⁠Прокопьев Вова </a:t>
            </a:r>
          </a:p>
          <a:p>
            <a:pPr marL="457200" indent="-457200">
              <a:buFont typeface="+mj-lt"/>
              <a:buAutoNum type="arabicPeriod" startAt="7"/>
            </a:pPr>
            <a:r>
              <a:rPr lang="ru-RU" sz="2200" dirty="0"/>
              <a:t>⁠Степанов Алик  </a:t>
            </a:r>
          </a:p>
          <a:p>
            <a:pPr marL="457200" indent="-457200">
              <a:buFont typeface="+mj-lt"/>
              <a:buAutoNum type="arabicPeriod" startAt="7"/>
            </a:pPr>
            <a:r>
              <a:rPr lang="ru-RU" sz="2200" dirty="0"/>
              <a:t>⁠Федорова </a:t>
            </a:r>
            <a:r>
              <a:rPr lang="ru-RU" sz="2200" dirty="0" err="1"/>
              <a:t>Амелия</a:t>
            </a:r>
            <a:endParaRPr lang="ru-RU" sz="2200" dirty="0"/>
          </a:p>
        </p:txBody>
      </p:sp>
      <p:sp>
        <p:nvSpPr>
          <p:cNvPr id="6" name="Объект 2"/>
          <p:cNvSpPr txBox="1">
            <a:spLocks/>
          </p:cNvSpPr>
          <p:nvPr/>
        </p:nvSpPr>
        <p:spPr>
          <a:xfrm>
            <a:off x="1050997" y="5898308"/>
            <a:ext cx="7886700" cy="46951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sz="2200" dirty="0" smtClean="0"/>
              <a:t>Программа была рассчитана на два года. Но полностью два года проучились 8 учащихся. </a:t>
            </a:r>
            <a:endParaRPr lang="ru-RU" sz="2200" dirty="0"/>
          </a:p>
        </p:txBody>
      </p:sp>
      <p:sp>
        <p:nvSpPr>
          <p:cNvPr id="7" name="Объект 2"/>
          <p:cNvSpPr txBox="1">
            <a:spLocks/>
          </p:cNvSpPr>
          <p:nvPr/>
        </p:nvSpPr>
        <p:spPr>
          <a:xfrm>
            <a:off x="1845554" y="1461589"/>
            <a:ext cx="5010725" cy="8616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3" charset="2"/>
              <a:buNone/>
            </a:pPr>
            <a:r>
              <a:rPr lang="ru-RU" sz="2200" dirty="0" smtClean="0"/>
              <a:t>Учитель  - Федорова Виктория Федоровна </a:t>
            </a:r>
            <a:endParaRPr lang="ru-RU" sz="2200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32" t="21058" r="29552" b="14495"/>
          <a:stretch/>
        </p:blipFill>
        <p:spPr>
          <a:xfrm rot="5400000">
            <a:off x="6152057" y="1070910"/>
            <a:ext cx="2719054" cy="2060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7608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4578" y="194816"/>
            <a:ext cx="7886700" cy="43954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Участие учащихся в различных олимпиадах,  конкурсах  по математике 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423723" y="999815"/>
            <a:ext cx="78867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ah-RU" dirty="0" smtClean="0"/>
              <a:t>Участники проекта 2022-2023 учбеного года. </a:t>
            </a:r>
          </a:p>
          <a:p>
            <a:r>
              <a:rPr lang="sah-RU" dirty="0" smtClean="0"/>
              <a:t>Всего участников – 12 </a:t>
            </a:r>
            <a:endParaRPr lang="ru-RU" dirty="0"/>
          </a:p>
        </p:txBody>
      </p:sp>
      <p:graphicFrame>
        <p:nvGraphicFramePr>
          <p:cNvPr id="8" name="Диаграмма 7"/>
          <p:cNvGraphicFramePr/>
          <p:nvPr>
            <p:extLst>
              <p:ext uri="{D42A27DB-BD31-4B8C-83A1-F6EECF244321}">
                <p14:modId xmlns:p14="http://schemas.microsoft.com/office/powerpoint/2010/main" val="1603649748"/>
              </p:ext>
            </p:extLst>
          </p:nvPr>
        </p:nvGraphicFramePr>
        <p:xfrm>
          <a:off x="371856" y="1646145"/>
          <a:ext cx="4172712" cy="266654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9" name="Диаграмма 8"/>
          <p:cNvGraphicFramePr/>
          <p:nvPr>
            <p:extLst>
              <p:ext uri="{D42A27DB-BD31-4B8C-83A1-F6EECF244321}">
                <p14:modId xmlns:p14="http://schemas.microsoft.com/office/powerpoint/2010/main" val="3092331330"/>
              </p:ext>
            </p:extLst>
          </p:nvPr>
        </p:nvGraphicFramePr>
        <p:xfrm>
          <a:off x="4757928" y="1780538"/>
          <a:ext cx="4172712" cy="23977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0" name="Диаграмма 9"/>
          <p:cNvGraphicFramePr/>
          <p:nvPr>
            <p:extLst>
              <p:ext uri="{D42A27DB-BD31-4B8C-83A1-F6EECF244321}">
                <p14:modId xmlns:p14="http://schemas.microsoft.com/office/powerpoint/2010/main" val="2143123939"/>
              </p:ext>
            </p:extLst>
          </p:nvPr>
        </p:nvGraphicFramePr>
        <p:xfrm>
          <a:off x="2458212" y="4404055"/>
          <a:ext cx="4172712" cy="23977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276575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5770" y="136527"/>
            <a:ext cx="8414766" cy="841882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Участники проекта 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2024-2025 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учебного года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00322" y="2306072"/>
            <a:ext cx="5519036" cy="90814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dirty="0" smtClean="0"/>
              <a:t>В 2024-2025 учебном году участниками</a:t>
            </a:r>
            <a:br>
              <a:rPr lang="ru-RU" sz="2000" dirty="0" smtClean="0"/>
            </a:br>
            <a:r>
              <a:rPr lang="ru-RU" sz="2000" dirty="0" smtClean="0"/>
              <a:t> проекта стали: </a:t>
            </a:r>
            <a:endParaRPr lang="ru-RU" sz="2000" dirty="0"/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258753" y="3184457"/>
            <a:ext cx="3084958" cy="30106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lvl="0" indent="-457200">
              <a:lnSpc>
                <a:spcPct val="100000"/>
              </a:lnSpc>
              <a:spcBef>
                <a:spcPts val="0"/>
              </a:spcBef>
              <a:buFont typeface="+mj-lt"/>
              <a:buAutoNum type="arabicPeriod"/>
            </a:pPr>
            <a:r>
              <a:rPr lang="ru-RU" sz="1800" dirty="0" err="1" smtClean="0"/>
              <a:t>Нерлова</a:t>
            </a:r>
            <a:r>
              <a:rPr lang="ru-RU" sz="1800" dirty="0" smtClean="0"/>
              <a:t> </a:t>
            </a:r>
            <a:r>
              <a:rPr lang="ru-RU" sz="1800" dirty="0" err="1" smtClean="0"/>
              <a:t>Айталина</a:t>
            </a:r>
            <a:endParaRPr lang="ru-RU" sz="1800" dirty="0"/>
          </a:p>
          <a:p>
            <a:pPr marL="457200" lvl="0" indent="-457200">
              <a:lnSpc>
                <a:spcPct val="100000"/>
              </a:lnSpc>
              <a:spcBef>
                <a:spcPts val="0"/>
              </a:spcBef>
              <a:buFont typeface="+mj-lt"/>
              <a:buAutoNum type="arabicPeriod"/>
            </a:pPr>
            <a:r>
              <a:rPr lang="ru-RU" sz="1800" dirty="0"/>
              <a:t>Осипов Еремей</a:t>
            </a:r>
          </a:p>
          <a:p>
            <a:pPr marL="457200" lvl="0" indent="-457200">
              <a:lnSpc>
                <a:spcPct val="100000"/>
              </a:lnSpc>
              <a:spcBef>
                <a:spcPts val="0"/>
              </a:spcBef>
              <a:buFont typeface="+mj-lt"/>
              <a:buAutoNum type="arabicPeriod"/>
            </a:pPr>
            <a:r>
              <a:rPr lang="ru-RU" sz="1800" dirty="0"/>
              <a:t>Ржевский Никита </a:t>
            </a:r>
          </a:p>
          <a:p>
            <a:pPr marL="457200" lvl="0" indent="-457200">
              <a:lnSpc>
                <a:spcPct val="100000"/>
              </a:lnSpc>
              <a:spcBef>
                <a:spcPts val="0"/>
              </a:spcBef>
              <a:buFont typeface="+mj-lt"/>
              <a:buAutoNum type="arabicPeriod"/>
            </a:pPr>
            <a:r>
              <a:rPr lang="ru-RU" sz="1800" dirty="0" err="1" smtClean="0"/>
              <a:t>Бочугурова</a:t>
            </a:r>
            <a:r>
              <a:rPr lang="ru-RU" sz="1800" dirty="0" smtClean="0"/>
              <a:t> </a:t>
            </a:r>
            <a:r>
              <a:rPr lang="ru-RU" sz="1800" dirty="0" err="1" smtClean="0"/>
              <a:t>Далаана</a:t>
            </a:r>
            <a:endParaRPr lang="ru-RU" sz="1800" dirty="0"/>
          </a:p>
          <a:p>
            <a:pPr marL="457200" lvl="0" indent="-457200">
              <a:lnSpc>
                <a:spcPct val="100000"/>
              </a:lnSpc>
              <a:spcBef>
                <a:spcPts val="0"/>
              </a:spcBef>
              <a:buFont typeface="+mj-lt"/>
              <a:buAutoNum type="arabicPeriod"/>
            </a:pPr>
            <a:r>
              <a:rPr lang="ru-RU" sz="1800" dirty="0"/>
              <a:t>Неустроева </a:t>
            </a:r>
            <a:r>
              <a:rPr lang="ru-RU" sz="1800" dirty="0" err="1"/>
              <a:t>Сахаайа</a:t>
            </a:r>
            <a:endParaRPr lang="ru-RU" sz="1800" dirty="0"/>
          </a:p>
          <a:p>
            <a:pPr marL="457200" lvl="0" indent="-457200">
              <a:lnSpc>
                <a:spcPct val="100000"/>
              </a:lnSpc>
              <a:spcBef>
                <a:spcPts val="0"/>
              </a:spcBef>
              <a:buFont typeface="+mj-lt"/>
              <a:buAutoNum type="arabicPeriod"/>
            </a:pPr>
            <a:r>
              <a:rPr lang="ru-RU" sz="1800" dirty="0" err="1"/>
              <a:t>Слепцова</a:t>
            </a:r>
            <a:r>
              <a:rPr lang="ru-RU" sz="1800" dirty="0"/>
              <a:t> Лия </a:t>
            </a:r>
          </a:p>
          <a:p>
            <a:pPr marL="457200" lvl="0" indent="-457200">
              <a:lnSpc>
                <a:spcPct val="100000"/>
              </a:lnSpc>
              <a:spcBef>
                <a:spcPts val="0"/>
              </a:spcBef>
              <a:buFont typeface="+mj-lt"/>
              <a:buAutoNum type="arabicPeriod"/>
            </a:pPr>
            <a:r>
              <a:rPr lang="ru-RU" sz="1800" dirty="0" err="1"/>
              <a:t>Дедюкин</a:t>
            </a:r>
            <a:r>
              <a:rPr lang="ru-RU" sz="1800" dirty="0"/>
              <a:t> Марсель </a:t>
            </a:r>
          </a:p>
          <a:p>
            <a:pPr marL="457200" lvl="0" indent="-457200">
              <a:lnSpc>
                <a:spcPct val="100000"/>
              </a:lnSpc>
              <a:spcBef>
                <a:spcPts val="0"/>
              </a:spcBef>
              <a:buFont typeface="+mj-lt"/>
              <a:buAutoNum type="arabicPeriod"/>
            </a:pPr>
            <a:r>
              <a:rPr lang="ru-RU" sz="1800" dirty="0" err="1" smtClean="0"/>
              <a:t>Соркомова</a:t>
            </a:r>
            <a:r>
              <a:rPr lang="ru-RU" sz="1800" dirty="0" smtClean="0"/>
              <a:t> </a:t>
            </a:r>
            <a:r>
              <a:rPr lang="ru-RU" sz="1800" dirty="0" err="1" smtClean="0"/>
              <a:t>Ланая</a:t>
            </a:r>
            <a:endParaRPr lang="ru-RU" sz="1800" dirty="0" smtClean="0"/>
          </a:p>
          <a:p>
            <a:pPr marL="457200" lvl="0" indent="-457200">
              <a:lnSpc>
                <a:spcPct val="100000"/>
              </a:lnSpc>
              <a:spcBef>
                <a:spcPts val="0"/>
              </a:spcBef>
              <a:buFont typeface="+mj-lt"/>
              <a:buAutoNum type="arabicPeriod" startAt="9"/>
            </a:pPr>
            <a:r>
              <a:rPr lang="ru-RU" sz="1800" dirty="0"/>
              <a:t>Христофорова </a:t>
            </a:r>
            <a:r>
              <a:rPr lang="ru-RU" sz="1800" dirty="0" err="1"/>
              <a:t>Санаайа</a:t>
            </a:r>
            <a:endParaRPr lang="ru-RU" sz="1800" dirty="0"/>
          </a:p>
          <a:p>
            <a:pPr marL="457200" lvl="0" indent="-457200">
              <a:lnSpc>
                <a:spcPct val="100000"/>
              </a:lnSpc>
              <a:spcBef>
                <a:spcPts val="0"/>
              </a:spcBef>
              <a:buFont typeface="+mj-lt"/>
              <a:buAutoNum type="arabicPeriod" startAt="9"/>
            </a:pPr>
            <a:r>
              <a:rPr lang="ru-RU" sz="1800" dirty="0"/>
              <a:t>Иванов </a:t>
            </a:r>
            <a:r>
              <a:rPr lang="ru-RU" sz="1800" dirty="0" err="1"/>
              <a:t>Эрчим</a:t>
            </a:r>
            <a:endParaRPr lang="ru-RU" sz="1800" dirty="0"/>
          </a:p>
          <a:p>
            <a:pPr marL="457200" lvl="0" indent="-457200">
              <a:lnSpc>
                <a:spcPct val="100000"/>
              </a:lnSpc>
              <a:spcBef>
                <a:spcPts val="0"/>
              </a:spcBef>
              <a:buFont typeface="+mj-lt"/>
              <a:buAutoNum type="arabicPeriod"/>
            </a:pPr>
            <a:endParaRPr lang="ru-RU" sz="1800" dirty="0"/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1800" dirty="0" smtClean="0"/>
              <a:t>⁠</a:t>
            </a:r>
            <a:endParaRPr lang="ru-RU" sz="1800" dirty="0"/>
          </a:p>
        </p:txBody>
      </p:sp>
      <p:sp>
        <p:nvSpPr>
          <p:cNvPr id="7" name="Объект 2"/>
          <p:cNvSpPr txBox="1">
            <a:spLocks/>
          </p:cNvSpPr>
          <p:nvPr/>
        </p:nvSpPr>
        <p:spPr>
          <a:xfrm>
            <a:off x="3343711" y="3236698"/>
            <a:ext cx="2969514" cy="378902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lvl="0" indent="-457200">
              <a:lnSpc>
                <a:spcPct val="100000"/>
              </a:lnSpc>
              <a:spcBef>
                <a:spcPts val="0"/>
              </a:spcBef>
              <a:buFont typeface="+mj-lt"/>
              <a:buAutoNum type="arabicPeriod" startAt="11"/>
            </a:pPr>
            <a:r>
              <a:rPr lang="ru-RU" sz="1800" dirty="0" smtClean="0"/>
              <a:t>Иванова </a:t>
            </a:r>
            <a:r>
              <a:rPr lang="ru-RU" sz="1800" dirty="0" err="1"/>
              <a:t>Сайаана</a:t>
            </a:r>
            <a:endParaRPr lang="ru-RU" sz="1800" dirty="0"/>
          </a:p>
          <a:p>
            <a:pPr marL="457200" lvl="0" indent="-457200">
              <a:lnSpc>
                <a:spcPct val="100000"/>
              </a:lnSpc>
              <a:spcBef>
                <a:spcPts val="0"/>
              </a:spcBef>
              <a:buFont typeface="+mj-lt"/>
              <a:buAutoNum type="arabicPeriod" startAt="11"/>
            </a:pPr>
            <a:r>
              <a:rPr lang="ru-RU" sz="1800" dirty="0"/>
              <a:t>Исакова </a:t>
            </a:r>
            <a:r>
              <a:rPr lang="ru-RU" sz="1800" dirty="0" err="1"/>
              <a:t>Кунчээнэ</a:t>
            </a:r>
            <a:endParaRPr lang="ru-RU" sz="1800" dirty="0"/>
          </a:p>
          <a:p>
            <a:pPr marL="457200" lvl="0" indent="-457200">
              <a:lnSpc>
                <a:spcPct val="100000"/>
              </a:lnSpc>
              <a:spcBef>
                <a:spcPts val="0"/>
              </a:spcBef>
              <a:buFont typeface="+mj-lt"/>
              <a:buAutoNum type="arabicPeriod" startAt="11"/>
            </a:pPr>
            <a:r>
              <a:rPr lang="ru-RU" sz="1800" dirty="0"/>
              <a:t>Карманова </a:t>
            </a:r>
            <a:r>
              <a:rPr lang="ru-RU" sz="1800" dirty="0" err="1"/>
              <a:t>Саина</a:t>
            </a:r>
            <a:endParaRPr lang="ru-RU" sz="1800" dirty="0"/>
          </a:p>
          <a:p>
            <a:pPr marL="457200" lvl="0" indent="-457200">
              <a:lnSpc>
                <a:spcPct val="100000"/>
              </a:lnSpc>
              <a:spcBef>
                <a:spcPts val="0"/>
              </a:spcBef>
              <a:buFont typeface="+mj-lt"/>
              <a:buAutoNum type="arabicPeriod" startAt="11"/>
            </a:pPr>
            <a:r>
              <a:rPr lang="ru-RU" sz="1800" dirty="0"/>
              <a:t>Назарова Света </a:t>
            </a:r>
          </a:p>
          <a:p>
            <a:pPr marL="457200" lvl="0" indent="-457200">
              <a:lnSpc>
                <a:spcPct val="100000"/>
              </a:lnSpc>
              <a:spcBef>
                <a:spcPts val="0"/>
              </a:spcBef>
              <a:buFont typeface="+mj-lt"/>
              <a:buAutoNum type="arabicPeriod" startAt="11"/>
            </a:pPr>
            <a:r>
              <a:rPr lang="ru-RU" sz="1800" dirty="0"/>
              <a:t>Неустроева Амина </a:t>
            </a:r>
          </a:p>
          <a:p>
            <a:pPr marL="457200" lvl="0" indent="-457200">
              <a:lnSpc>
                <a:spcPct val="100000"/>
              </a:lnSpc>
              <a:spcBef>
                <a:spcPts val="0"/>
              </a:spcBef>
              <a:buFont typeface="+mj-lt"/>
              <a:buAutoNum type="arabicPeriod" startAt="11"/>
            </a:pPr>
            <a:r>
              <a:rPr lang="ru-RU" sz="1800" dirty="0"/>
              <a:t>Неустроева </a:t>
            </a:r>
            <a:r>
              <a:rPr lang="ru-RU" sz="1800" dirty="0" smtClean="0"/>
              <a:t>Диана</a:t>
            </a:r>
          </a:p>
          <a:p>
            <a:pPr marL="457200" lvl="0" indent="-457200">
              <a:lnSpc>
                <a:spcPct val="100000"/>
              </a:lnSpc>
              <a:spcBef>
                <a:spcPts val="0"/>
              </a:spcBef>
              <a:buFont typeface="+mj-lt"/>
              <a:buAutoNum type="arabicPeriod" startAt="17"/>
            </a:pPr>
            <a:r>
              <a:rPr lang="ru-RU" sz="1800" dirty="0"/>
              <a:t>Никитин Николай </a:t>
            </a:r>
          </a:p>
          <a:p>
            <a:pPr marL="457200" lvl="0" indent="-457200">
              <a:lnSpc>
                <a:spcPct val="100000"/>
              </a:lnSpc>
              <a:spcBef>
                <a:spcPts val="0"/>
              </a:spcBef>
              <a:buFont typeface="+mj-lt"/>
              <a:buAutoNum type="arabicPeriod" startAt="17"/>
            </a:pPr>
            <a:r>
              <a:rPr lang="ru-RU" sz="1800" dirty="0"/>
              <a:t>Петрова Ванесса </a:t>
            </a:r>
          </a:p>
          <a:p>
            <a:pPr marL="457200" lvl="0" indent="-457200">
              <a:lnSpc>
                <a:spcPct val="100000"/>
              </a:lnSpc>
              <a:spcBef>
                <a:spcPts val="0"/>
              </a:spcBef>
              <a:buFont typeface="+mj-lt"/>
              <a:buAutoNum type="arabicPeriod" startAt="17"/>
            </a:pPr>
            <a:r>
              <a:rPr lang="ru-RU" sz="1800" dirty="0"/>
              <a:t>Платонов </a:t>
            </a:r>
            <a:r>
              <a:rPr lang="ru-RU" sz="1800" dirty="0" err="1"/>
              <a:t>Уйгулаан</a:t>
            </a:r>
            <a:endParaRPr lang="ru-RU" sz="1800" dirty="0"/>
          </a:p>
          <a:p>
            <a:pPr marL="457200" lvl="0" indent="-457200">
              <a:lnSpc>
                <a:spcPct val="100000"/>
              </a:lnSpc>
              <a:spcBef>
                <a:spcPts val="0"/>
              </a:spcBef>
              <a:buFont typeface="+mj-lt"/>
              <a:buAutoNum type="arabicPeriod" startAt="17"/>
            </a:pPr>
            <a:r>
              <a:rPr lang="ru-RU" sz="1800" dirty="0"/>
              <a:t>Платонов </a:t>
            </a:r>
            <a:r>
              <a:rPr lang="ru-RU" sz="1800" dirty="0" err="1" smtClean="0"/>
              <a:t>Уруйдаан</a:t>
            </a:r>
            <a:r>
              <a:rPr lang="ru-RU" sz="1800" dirty="0" smtClean="0"/>
              <a:t> </a:t>
            </a:r>
            <a:endParaRPr lang="ru-RU" sz="1800" dirty="0"/>
          </a:p>
        </p:txBody>
      </p:sp>
      <p:sp>
        <p:nvSpPr>
          <p:cNvPr id="8" name="Объект 2"/>
          <p:cNvSpPr txBox="1">
            <a:spLocks/>
          </p:cNvSpPr>
          <p:nvPr/>
        </p:nvSpPr>
        <p:spPr>
          <a:xfrm>
            <a:off x="6398514" y="4567188"/>
            <a:ext cx="2745486" cy="159173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lvl="0" indent="-457200">
              <a:lnSpc>
                <a:spcPct val="100000"/>
              </a:lnSpc>
              <a:spcBef>
                <a:spcPts val="0"/>
              </a:spcBef>
              <a:buFont typeface="+mj-lt"/>
              <a:buAutoNum type="arabicPeriod" startAt="21"/>
            </a:pPr>
            <a:r>
              <a:rPr lang="ru-RU" sz="1800" dirty="0" smtClean="0"/>
              <a:t>Сутакова </a:t>
            </a:r>
            <a:r>
              <a:rPr lang="ru-RU" sz="1800" dirty="0"/>
              <a:t>Алена </a:t>
            </a:r>
          </a:p>
          <a:p>
            <a:pPr marL="457200" lvl="0" indent="-457200">
              <a:lnSpc>
                <a:spcPct val="100000"/>
              </a:lnSpc>
              <a:spcBef>
                <a:spcPts val="0"/>
              </a:spcBef>
              <a:buFont typeface="+mj-lt"/>
              <a:buAutoNum type="arabicPeriod" startAt="21"/>
            </a:pPr>
            <a:r>
              <a:rPr lang="ru-RU" sz="1800" dirty="0"/>
              <a:t>Федорова Диана </a:t>
            </a:r>
          </a:p>
          <a:p>
            <a:pPr marL="457200" lvl="0" indent="-457200">
              <a:lnSpc>
                <a:spcPct val="100000"/>
              </a:lnSpc>
              <a:spcBef>
                <a:spcPts val="0"/>
              </a:spcBef>
              <a:buFont typeface="+mj-lt"/>
              <a:buAutoNum type="arabicPeriod" startAt="21"/>
            </a:pPr>
            <a:r>
              <a:rPr lang="ru-RU" sz="1800" dirty="0"/>
              <a:t>Чемезов Максим </a:t>
            </a:r>
          </a:p>
        </p:txBody>
      </p:sp>
      <p:sp>
        <p:nvSpPr>
          <p:cNvPr id="9" name="Объект 2"/>
          <p:cNvSpPr txBox="1">
            <a:spLocks/>
          </p:cNvSpPr>
          <p:nvPr/>
        </p:nvSpPr>
        <p:spPr>
          <a:xfrm>
            <a:off x="1980332" y="1277778"/>
            <a:ext cx="5010725" cy="8616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3" charset="2"/>
              <a:buNone/>
            </a:pPr>
            <a:r>
              <a:rPr lang="ru-RU" sz="2200" dirty="0" smtClean="0"/>
              <a:t>Учитель  - Захарова Мария Павловна </a:t>
            </a:r>
            <a:endParaRPr lang="ru-RU" sz="2200" dirty="0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3909" y="739173"/>
            <a:ext cx="2386627" cy="34056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2400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TM02892315[[fn=Легкий дым]]</Template>
  <TotalTime>708</TotalTime>
  <Words>1187</Words>
  <Application>Microsoft Office PowerPoint</Application>
  <PresentationFormat>Экран (4:3)</PresentationFormat>
  <Paragraphs>149</Paragraphs>
  <Slides>21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7" baseType="lpstr">
      <vt:lpstr>Arial</vt:lpstr>
      <vt:lpstr>Calibri</vt:lpstr>
      <vt:lpstr>Century Gothic</vt:lpstr>
      <vt:lpstr>Times New Roman</vt:lpstr>
      <vt:lpstr>Wingdings 3</vt:lpstr>
      <vt:lpstr>Легкий дым</vt:lpstr>
      <vt:lpstr>Роль ранней подготовки  к предметным олимпиадам на примере сетевого взаимодействия «ОРеШка» по математике </vt:lpstr>
      <vt:lpstr>Цели и задачи</vt:lpstr>
      <vt:lpstr>Презентация PowerPoint</vt:lpstr>
      <vt:lpstr>Презентация PowerPoint</vt:lpstr>
      <vt:lpstr>Презентация PowerPoint</vt:lpstr>
      <vt:lpstr>Презентация PowerPoint</vt:lpstr>
      <vt:lpstr>Участники проекта 2023-2024 учебного года  </vt:lpstr>
      <vt:lpstr>Участие учащихся в различных олимпиадах,  конкурсах  по математике </vt:lpstr>
      <vt:lpstr>Участники проекта 2024-2025 учебного года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Участники проекта активно участвуют в различных олимпиадах, конкурсах , мероприятиях.      Среди них имеются победители и призеры муниципального, регионального этапов ВОШ по математике и физике.       - Романов Альберт  победитель МЭ ВОШ по математике, призер регионального этапа ВОШ по математике, политехнической олимпиады.        - Исаков Кэскил – победитель муниципального, призер регионального этапов ВОШ по физик   - Артемьев Егор – призер муниципального, участник регионального этапов олимпиады по математике и физике    </vt:lpstr>
      <vt:lpstr>       Также участники проекта участвуют в республиканской олимпиаде "Старт в космос", который проводите наш лицей. Победители и призеры получают возможность поехать в образовательные поездки на космодром «Восточный» в Амурской области, а также в Центр подготовки космонавтов в легендарном звездном городке Московской области.   Так наш ученик, участник проекта «Наука в регионы» Слепцов Алеша 2-кратный призер данной олимпиады посетил обе образовательные поездки  </vt:lpstr>
      <vt:lpstr>Заключение 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Роль ранней подготовки к предметным олимпиадам на примере сетевого взаимодействия «ОРеШка»</dc:title>
  <dc:creator>Пользователь Acer</dc:creator>
  <cp:lastModifiedBy>MAN</cp:lastModifiedBy>
  <cp:revision>35</cp:revision>
  <dcterms:created xsi:type="dcterms:W3CDTF">2025-08-19T08:35:08Z</dcterms:created>
  <dcterms:modified xsi:type="dcterms:W3CDTF">2025-08-23T00:54:17Z</dcterms:modified>
</cp:coreProperties>
</file>