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11"/>
  </p:notesMasterIdLst>
  <p:sldIdLst>
    <p:sldId id="256" r:id="rId2"/>
    <p:sldId id="261" r:id="rId3"/>
    <p:sldId id="260" r:id="rId4"/>
    <p:sldId id="263" r:id="rId5"/>
    <p:sldId id="257" r:id="rId6"/>
    <p:sldId id="262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7" autoAdjust="0"/>
    <p:restoredTop sz="94660"/>
  </p:normalViewPr>
  <p:slideViewPr>
    <p:cSldViewPr snapToGrid="0">
      <p:cViewPr varScale="1">
        <p:scale>
          <a:sx n="83" d="100"/>
          <a:sy n="83" d="100"/>
        </p:scale>
        <p:origin x="720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0099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Муниципальный этап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4626245345869591"/>
          <c:y val="1.97426614040296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000099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933015889218725"/>
          <c:y val="0.22415343623353548"/>
          <c:w val="0.86915299220797815"/>
          <c:h val="0.4178320536876028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участников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rgbClr val="000099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2022-2023</c:v>
                </c:pt>
                <c:pt idx="1">
                  <c:v>2023-2024</c:v>
                </c:pt>
                <c:pt idx="2">
                  <c:v>2024-2025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7856</c:v>
                </c:pt>
                <c:pt idx="1">
                  <c:v>7840</c:v>
                </c:pt>
                <c:pt idx="2">
                  <c:v>8448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58-435A-9637-383F9DB1140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победителей и призеров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9585667237272607E-2"/>
                  <c:y val="-9.87133070201483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2E4-46F9-95E2-FE6ECC168DE2}"/>
                </c:ext>
              </c:extLst>
            </c:dLbl>
            <c:dLbl>
              <c:idx val="1"/>
              <c:layout>
                <c:manualLayout>
                  <c:x val="3.4964879462231258E-2"/>
                  <c:y val="-1.4806996053022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2E4-46F9-95E2-FE6ECC168DE2}"/>
                </c:ext>
              </c:extLst>
            </c:dLbl>
            <c:dLbl>
              <c:idx val="2"/>
              <c:layout>
                <c:manualLayout>
                  <c:x val="3.4964879462231258E-2"/>
                  <c:y val="-1.9742661404029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2E4-46F9-95E2-FE6ECC168D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rgbClr val="000099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2022-2023</c:v>
                </c:pt>
                <c:pt idx="1">
                  <c:v>2023-2024</c:v>
                </c:pt>
                <c:pt idx="2">
                  <c:v>2024-2025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1510</c:v>
                </c:pt>
                <c:pt idx="1">
                  <c:v>1977</c:v>
                </c:pt>
                <c:pt idx="2">
                  <c:v>1635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A58-435A-9637-383F9DB1140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64326656"/>
        <c:axId val="64344832"/>
        <c:axId val="0"/>
      </c:bar3DChart>
      <c:catAx>
        <c:axId val="64326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0099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64344832"/>
        <c:crosses val="autoZero"/>
        <c:auto val="1"/>
        <c:lblAlgn val="ctr"/>
        <c:lblOffset val="100"/>
        <c:noMultiLvlLbl val="0"/>
      </c:catAx>
      <c:valAx>
        <c:axId val="64344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64326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rgbClr val="000099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0099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Региональный</a:t>
            </a:r>
            <a:r>
              <a:rPr lang="ru-RU" sz="2000" b="1" baseline="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000099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6620367874226889E-2"/>
          <c:y val="0.27142975681883402"/>
          <c:w val="0.85447708627193841"/>
          <c:h val="0.2788815809945064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участников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1"/>
              <c:layout>
                <c:manualLayout>
                  <c:x val="0"/>
                  <c:y val="-1.76630447380352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101-4098-8434-C17F87960F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rgbClr val="000099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2022-2023</c:v>
                </c:pt>
                <c:pt idx="1">
                  <c:v>2023-2024</c:v>
                </c:pt>
                <c:pt idx="2">
                  <c:v>2024-2025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442</c:v>
                </c:pt>
                <c:pt idx="1">
                  <c:v>402</c:v>
                </c:pt>
                <c:pt idx="2">
                  <c:v>493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B5-453C-AE1B-7C8EF41E33B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победителей и призеров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3939833405303307E-2"/>
                  <c:y val="-5.88768157934508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101-4098-8434-C17F87960F72}"/>
                </c:ext>
              </c:extLst>
            </c:dLbl>
            <c:dLbl>
              <c:idx val="1"/>
              <c:layout>
                <c:manualLayout>
                  <c:x val="2.2626555603535537E-2"/>
                  <c:y val="-5.88768157934508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101-4098-8434-C17F87960F72}"/>
                </c:ext>
              </c:extLst>
            </c:dLbl>
            <c:dLbl>
              <c:idx val="2"/>
              <c:layout>
                <c:manualLayout>
                  <c:x val="3.3939833405303307E-2"/>
                  <c:y val="-1.17753631586901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101-4098-8434-C17F87960F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rgbClr val="000099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2022-2023</c:v>
                </c:pt>
                <c:pt idx="1">
                  <c:v>2023-2024</c:v>
                </c:pt>
                <c:pt idx="2">
                  <c:v>2024-2025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151</c:v>
                </c:pt>
                <c:pt idx="1">
                  <c:v>209</c:v>
                </c:pt>
                <c:pt idx="2">
                  <c:v>228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B5-453C-AE1B-7C8EF41E33B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8117120"/>
        <c:axId val="58127104"/>
        <c:axId val="0"/>
      </c:bar3DChart>
      <c:catAx>
        <c:axId val="58117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0099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58127104"/>
        <c:crosses val="autoZero"/>
        <c:auto val="1"/>
        <c:lblAlgn val="ctr"/>
        <c:lblOffset val="100"/>
        <c:noMultiLvlLbl val="0"/>
      </c:catAx>
      <c:valAx>
        <c:axId val="58127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58117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rgbClr val="000099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0099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Школьный этап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000099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участников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5232338133918642E-2"/>
                  <c:y val="-3.36257271232528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B5E-4F8E-8419-12B6AB82C0E9}"/>
                </c:ext>
              </c:extLst>
            </c:dLbl>
            <c:dLbl>
              <c:idx val="1"/>
              <c:layout>
                <c:manualLayout>
                  <c:x val="5.0774460446395484E-3"/>
                  <c:y val="-2.24171514155019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B5E-4F8E-8419-12B6AB82C0E9}"/>
                </c:ext>
              </c:extLst>
            </c:dLbl>
            <c:dLbl>
              <c:idx val="2"/>
              <c:layout>
                <c:manualLayout>
                  <c:x val="1.0154892089279091E-2"/>
                  <c:y val="-1.12085757077509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B5E-4F8E-8419-12B6AB82C0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rgbClr val="000099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2022-2023</c:v>
                </c:pt>
                <c:pt idx="1">
                  <c:v>2023-2024</c:v>
                </c:pt>
                <c:pt idx="2">
                  <c:v>2024-2025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55929</c:v>
                </c:pt>
                <c:pt idx="1">
                  <c:v>63752</c:v>
                </c:pt>
                <c:pt idx="2">
                  <c:v>72511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2-4E24-9655-F39E5F38496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победителей и призеров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8080845334796595E-2"/>
                  <c:y val="-1.68133048441346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B5E-4F8E-8419-12B6AB82C0E9}"/>
                </c:ext>
              </c:extLst>
            </c:dLbl>
            <c:dLbl>
              <c:idx val="1"/>
              <c:layout>
                <c:manualLayout>
                  <c:x val="4.0619568357116373E-2"/>
                  <c:y val="-5.137204520627526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B5E-4F8E-8419-12B6AB82C0E9}"/>
                </c:ext>
              </c:extLst>
            </c:dLbl>
            <c:dLbl>
              <c:idx val="2"/>
              <c:layout>
                <c:manualLayout>
                  <c:x val="4.061956835711637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B5E-4F8E-8419-12B6AB82C0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rgbClr val="000099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2022-2023</c:v>
                </c:pt>
                <c:pt idx="1">
                  <c:v>2023-2024</c:v>
                </c:pt>
                <c:pt idx="2">
                  <c:v>2024-2025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12896</c:v>
                </c:pt>
                <c:pt idx="1">
                  <c:v>16159</c:v>
                </c:pt>
                <c:pt idx="2">
                  <c:v>12933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82-4E24-9655-F39E5F38496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64416768"/>
        <c:axId val="64430848"/>
        <c:axId val="0"/>
      </c:bar3DChart>
      <c:catAx>
        <c:axId val="64416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0099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64430848"/>
        <c:crosses val="autoZero"/>
        <c:auto val="1"/>
        <c:lblAlgn val="ctr"/>
        <c:lblOffset val="100"/>
        <c:noMultiLvlLbl val="0"/>
      </c:catAx>
      <c:valAx>
        <c:axId val="64430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64416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rgbClr val="000099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0099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Заключительный</a:t>
            </a:r>
            <a:r>
              <a:rPr lang="ru-RU" sz="2000" b="1" baseline="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000099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662045105922947E-2"/>
          <c:y val="0.26122469313969193"/>
          <c:w val="0.85447708627193841"/>
          <c:h val="0.2788815809945064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участников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rgbClr val="000099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2022-2023</c:v>
                </c:pt>
                <c:pt idx="1">
                  <c:v>2023-2024</c:v>
                </c:pt>
                <c:pt idx="2">
                  <c:v>2024-2025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</c:v>
                </c:pt>
                <c:pt idx="1">
                  <c:v>12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62-4062-97B1-89DC7E7489E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победителей и призеров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3692339119456493E-2"/>
                  <c:y val="-1.02049056668966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E52-4BE7-AE4A-313D67EF978D}"/>
                </c:ext>
              </c:extLst>
            </c:dLbl>
            <c:dLbl>
              <c:idx val="1"/>
              <c:layout>
                <c:manualLayout>
                  <c:x val="2.073079672952444E-2"/>
                  <c:y val="-2.04098113337932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E52-4BE7-AE4A-313D67EF978D}"/>
                </c:ext>
              </c:extLst>
            </c:dLbl>
            <c:dLbl>
              <c:idx val="2"/>
              <c:layout>
                <c:manualLayout>
                  <c:x val="2.3692339119456493E-2"/>
                  <c:y val="-5.10245283344830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E52-4BE7-AE4A-313D67EF97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rgbClr val="000099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2022-2023</c:v>
                </c:pt>
                <c:pt idx="1">
                  <c:v>2023-2024</c:v>
                </c:pt>
                <c:pt idx="2">
                  <c:v>2024-2025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</c:v>
                </c:pt>
                <c:pt idx="1">
                  <c:v>1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62-4062-97B1-89DC7E7489E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64486400"/>
        <c:axId val="64946944"/>
        <c:axId val="0"/>
      </c:bar3DChart>
      <c:catAx>
        <c:axId val="64486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0099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64946944"/>
        <c:crosses val="autoZero"/>
        <c:auto val="1"/>
        <c:lblAlgn val="ctr"/>
        <c:lblOffset val="100"/>
        <c:noMultiLvlLbl val="0"/>
      </c:catAx>
      <c:valAx>
        <c:axId val="64946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6448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1890172949411751E-2"/>
          <c:y val="0.67171863066236681"/>
          <c:w val="0.82291189108239948"/>
          <c:h val="0.22623231266866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rgbClr val="000099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35CD9-DE8B-4D19-B7E9-D90D4572D0CF}" type="datetimeFigureOut">
              <a:rPr lang="ru-RU" smtClean="0"/>
              <a:pPr/>
              <a:t>23.08.2025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BE2FED-C4AB-4D98-975D-68504AAFE5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495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BE2FED-C4AB-4D98-975D-68504AAFE529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047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3CFD-D44A-4342-BC71-91182A891141}" type="datetimeFigureOut">
              <a:rPr lang="ru-RU" smtClean="0"/>
              <a:pPr/>
              <a:t>23.08.2025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0545F-3E17-4A1A-B2E4-734F2DB2F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246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3CFD-D44A-4342-BC71-91182A891141}" type="datetimeFigureOut">
              <a:rPr lang="ru-RU" smtClean="0"/>
              <a:pPr/>
              <a:t>23.08.2025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0545F-3E17-4A1A-B2E4-734F2DB2F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058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3CFD-D44A-4342-BC71-91182A891141}" type="datetimeFigureOut">
              <a:rPr lang="ru-RU" smtClean="0"/>
              <a:pPr/>
              <a:t>23.08.2025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0545F-3E17-4A1A-B2E4-734F2DB2F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255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3CFD-D44A-4342-BC71-91182A891141}" type="datetimeFigureOut">
              <a:rPr lang="ru-RU" smtClean="0"/>
              <a:pPr/>
              <a:t>23.08.2025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0545F-3E17-4A1A-B2E4-734F2DB2F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681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3CFD-D44A-4342-BC71-91182A891141}" type="datetimeFigureOut">
              <a:rPr lang="ru-RU" smtClean="0"/>
              <a:pPr/>
              <a:t>23.08.2025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0545F-3E17-4A1A-B2E4-734F2DB2F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823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3CFD-D44A-4342-BC71-91182A891141}" type="datetimeFigureOut">
              <a:rPr lang="ru-RU" smtClean="0"/>
              <a:pPr/>
              <a:t>23.08.2025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0545F-3E17-4A1A-B2E4-734F2DB2F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19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3CFD-D44A-4342-BC71-91182A891141}" type="datetimeFigureOut">
              <a:rPr lang="ru-RU" smtClean="0"/>
              <a:pPr/>
              <a:t>23.08.2025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0545F-3E17-4A1A-B2E4-734F2DB2F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54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3CFD-D44A-4342-BC71-91182A891141}" type="datetimeFigureOut">
              <a:rPr lang="ru-RU" smtClean="0"/>
              <a:pPr/>
              <a:t>23.08.2025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0545F-3E17-4A1A-B2E4-734F2DB2F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406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3CFD-D44A-4342-BC71-91182A891141}" type="datetimeFigureOut">
              <a:rPr lang="ru-RU" smtClean="0"/>
              <a:pPr/>
              <a:t>23.08.2025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0545F-3E17-4A1A-B2E4-734F2DB2F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682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3CFD-D44A-4342-BC71-91182A891141}" type="datetimeFigureOut">
              <a:rPr lang="ru-RU" smtClean="0"/>
              <a:pPr/>
              <a:t>23.08.2025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0545F-3E17-4A1A-B2E4-734F2DB2F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111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3CFD-D44A-4342-BC71-91182A891141}" type="datetimeFigureOut">
              <a:rPr lang="ru-RU" smtClean="0"/>
              <a:pPr/>
              <a:t>23.08.2025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0545F-3E17-4A1A-B2E4-734F2DB2F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083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F3CFD-D44A-4342-BC71-91182A891141}" type="datetimeFigureOut">
              <a:rPr lang="ru-RU" smtClean="0"/>
              <a:pPr/>
              <a:t>23.08.2025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70545F-3E17-4A1A-B2E4-734F2DB2F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325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yaguo.ru/files/doc/1b034d83-e65a-4ecf-9c1b-0c9b0ef36d97.jpe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9803" y="1946787"/>
            <a:ext cx="10664687" cy="33196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Система подготовки школьников </a:t>
            </a:r>
            <a:b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г. Якутска </a:t>
            </a:r>
            <a:b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 олимпиадам высокого уровня</a:t>
            </a: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391" y="994381"/>
            <a:ext cx="1381694" cy="13816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930" y="1003619"/>
            <a:ext cx="1381694" cy="13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452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9969"/>
            <a:ext cx="1735015" cy="1008185"/>
          </a:xfrm>
          <a:prstGeom prst="rect">
            <a:avLst/>
          </a:prstGeom>
        </p:spPr>
      </p:pic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2246078043"/>
              </p:ext>
            </p:extLst>
          </p:nvPr>
        </p:nvGraphicFramePr>
        <p:xfrm>
          <a:off x="6858518" y="1488237"/>
          <a:ext cx="4721881" cy="2573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352002896"/>
              </p:ext>
            </p:extLst>
          </p:nvPr>
        </p:nvGraphicFramePr>
        <p:xfrm>
          <a:off x="1031270" y="4173416"/>
          <a:ext cx="4490299" cy="2157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1327432462"/>
              </p:ext>
            </p:extLst>
          </p:nvPr>
        </p:nvGraphicFramePr>
        <p:xfrm>
          <a:off x="797169" y="1533799"/>
          <a:ext cx="5002515" cy="241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1054451904"/>
              </p:ext>
            </p:extLst>
          </p:nvPr>
        </p:nvGraphicFramePr>
        <p:xfrm>
          <a:off x="7025503" y="4198315"/>
          <a:ext cx="4288306" cy="2488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4709" y="386863"/>
            <a:ext cx="9085384" cy="9143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Статистические данные результатов </a:t>
            </a: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всероссийской </a:t>
            </a: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олимпиады школьников и </a:t>
            </a: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Олимпиады </a:t>
            </a: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школьников Республики Саха (Якутия)</a:t>
            </a:r>
            <a:endParaRPr lang="ru-RU" sz="28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90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5948"/>
            <a:ext cx="2119521" cy="927290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2438400" y="726831"/>
            <a:ext cx="87232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итогам заключительного этапа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8" t="26805" r="9271" b="20416"/>
          <a:stretch/>
        </p:blipFill>
        <p:spPr>
          <a:xfrm>
            <a:off x="1630189" y="1810413"/>
            <a:ext cx="6261481" cy="31767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6" name="Прямоугольник 25"/>
          <p:cNvSpPr/>
          <p:nvPr/>
        </p:nvSpPr>
        <p:spPr>
          <a:xfrm>
            <a:off x="8077200" y="3261039"/>
            <a:ext cx="4114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Победитель – </a:t>
            </a:r>
          </a:p>
          <a:p>
            <a:pPr lvl="1"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Федорова Ирина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lvl="1"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СОШ №17 </a:t>
            </a:r>
          </a:p>
          <a:p>
            <a:pPr lvl="1"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(с УИОП)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44389" y="5043977"/>
            <a:ext cx="80525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Призеры: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Гоманова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Полина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СОШ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№31 (УИОП);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Пуляевская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Арина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«СОШ №33 им. Л.А. Колосовой» (УИОП);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Скрябин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Софрон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ЯГНГ им. А.Г. и Н.К. Чиряевых».</a:t>
            </a: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06721" y="2023376"/>
            <a:ext cx="988238" cy="988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950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-1" y="1348154"/>
            <a:ext cx="11828585" cy="550984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sz="44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Концепция развития и поддержки </a:t>
            </a:r>
          </a:p>
          <a:p>
            <a:pPr algn="ctr">
              <a:buNone/>
            </a:pPr>
            <a:r>
              <a:rPr lang="ru-RU" sz="4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одаренных и талантливых детей</a:t>
            </a:r>
          </a:p>
          <a:p>
            <a:pPr algn="ctr">
              <a:buNone/>
            </a:pPr>
            <a:r>
              <a:rPr lang="ru-RU" sz="4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городского округа «город Якутск»</a:t>
            </a:r>
          </a:p>
          <a:p>
            <a:pPr algn="ctr">
              <a:buNone/>
            </a:pPr>
            <a:r>
              <a:rPr lang="ru-RU" sz="4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«Надежды Якутии» </a:t>
            </a:r>
          </a:p>
          <a:p>
            <a:endParaRPr lang="ru-RU" sz="40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Распоряжение Окружной администрации города Якутска </a:t>
            </a:r>
          </a:p>
          <a:p>
            <a:pPr algn="r">
              <a:buNone/>
            </a:pPr>
            <a:r>
              <a:rPr lang="ru-RU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 6.06.2024 г. №1037р</a:t>
            </a:r>
            <a:r>
              <a:rPr lang="ru-RU" i="1" dirty="0" smtClean="0">
                <a:solidFill>
                  <a:srgbClr val="000099"/>
                </a:solidFill>
              </a:rPr>
              <a:t>).</a:t>
            </a:r>
            <a:endParaRPr lang="ru-RU" i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804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33753"/>
            <a:ext cx="10785231" cy="914401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Стажировочные</a:t>
            </a:r>
            <a:r>
              <a:rPr lang="ru-RU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площадки и ресурсные центры </a:t>
            </a:r>
            <a:br>
              <a:rPr lang="ru-RU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 базе лучших муниципальных образовательных организаций </a:t>
            </a:r>
            <a:br>
              <a:rPr lang="ru-RU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 подготовке к всероссийской олимпиаде школьников</a:t>
            </a:r>
            <a:endParaRPr lang="ru-RU" sz="2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24954" y="1746739"/>
            <a:ext cx="5667056" cy="40641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Ресурсные центры</a:t>
            </a:r>
          </a:p>
          <a:p>
            <a:pPr algn="ctr">
              <a:buNone/>
            </a:pPr>
            <a:endParaRPr lang="ru-RU" sz="12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МОБУ ЯГНГ </a:t>
            </a:r>
            <a:r>
              <a:rPr lang="ru-RU" sz="2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(физическая культура), </a:t>
            </a:r>
          </a:p>
          <a:p>
            <a:r>
              <a:rPr lang="ru-RU" sz="2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МОБУ СОШ №10 </a:t>
            </a:r>
            <a:r>
              <a:rPr lang="ru-RU" sz="2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(основы безопасности и защиты Родины (ОБЗР)), </a:t>
            </a:r>
          </a:p>
          <a:p>
            <a:r>
              <a:rPr lang="ru-RU" sz="2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МБУ ДО ЦТТ </a:t>
            </a:r>
            <a:r>
              <a:rPr lang="ru-RU" sz="2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(информатика, труд (технология) профили «Информационная безопасность», «3D-моделирование»).</a:t>
            </a:r>
            <a:endParaRPr lang="ru-RU" sz="2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03593" y="1735015"/>
            <a:ext cx="5658678" cy="519255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Стажировочные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площадки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МОБУ ГКГ №8 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(немецкий, французский и английский язык),</a:t>
            </a:r>
          </a:p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МАОУ СОШ №39 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(астрономия, физика и биология), </a:t>
            </a:r>
          </a:p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Гимназия «ЦГО» 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(китайский язык), </a:t>
            </a:r>
          </a:p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МОБУ СОШ №31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(химия), </a:t>
            </a:r>
          </a:p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МОБУ ФТЛ 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(экономика), </a:t>
            </a:r>
          </a:p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МОБУ ЯГЛ 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(экология, география, математика, история, русский язык), </a:t>
            </a:r>
          </a:p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МАНОУ ДДТ 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(труд (технология) профили «Культура дома, дизайн и технологии», «Робототехника» и «Техника, технологии и техническое творчество»).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538" y="5348350"/>
            <a:ext cx="1239063" cy="123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88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017" y="365126"/>
            <a:ext cx="10866783" cy="97130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Учебно-тренировочные сборы </a:t>
            </a:r>
            <a:endParaRPr lang="ru-RU" sz="3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11015" y="1465385"/>
            <a:ext cx="11686123" cy="5044745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15 учебно-тренировочных сборов (УТС) по подготовке к региональному этапу всероссийской олимпиады школьников – 240 обучающихся 9-11 классов; </a:t>
            </a:r>
          </a:p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УТС по подготовке к заключительному этапу всероссийской олимпиады школьников по предмету «Физическая культура» на базе МОБУ СОШ №31 -  5 участников; </a:t>
            </a:r>
          </a:p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УТС по подготовке к заключительному этапу всероссийской олимпиады школьников по предмету «Астрономия» на базе ФТИ СВФУ им. М.К. </a:t>
            </a:r>
            <a:r>
              <a:rPr lang="ru-RU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Аммосова</a:t>
            </a: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- 1 участник; </a:t>
            </a:r>
          </a:p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УТС по подготовке к всероссийской олимпиаде школьников по астрономии и физике на базах ФТИ СВФУ им. М.К. </a:t>
            </a:r>
            <a:r>
              <a:rPr lang="ru-RU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Аммосова</a:t>
            </a: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и ГАНОУ РЦ РС(Я) МАН - 51 обучающийся 6-9 классов.</a:t>
            </a: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392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017" y="365125"/>
            <a:ext cx="10866783" cy="132556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Управление образования города Якутска </a:t>
            </a:r>
            <a:b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 Малая академия наук РС(Я) заключили </a:t>
            </a:r>
            <a:b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Соглашение о сотрудничестве</a:t>
            </a:r>
            <a:endParaRPr lang="ru-RU" sz="32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60439" y="2130852"/>
            <a:ext cx="11405419" cy="4644748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февраля 2025 г.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рамках Февральского совещания работников образования «Воспитание гражданина: объединять, поддерживать и вдохновлять» между Управлением образования Окружной администрации города Якутска и ГАНОУ РЦ РС(Я) «Малая академия наук РС(Я)» подписано Соглашение о сотрудничестве.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yaguo.ru/files/doc/1b034d83-e65a-4ecf-9c1b-0c9b0ef36d97.jpeg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819" y="3234027"/>
            <a:ext cx="3694472" cy="268520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822380" y="3440505"/>
            <a:ext cx="655143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0099"/>
                </a:solidFill>
                <a:latin typeface="Bahnschrift SemiBold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рамках соглашения стороны будут сотрудничать в реализации совместных проектов и программ, осуществлять работу по организации и проведению совместных мероприятий для оказания обучающимся и педагогам поддержки в личностном и интеллектуально-творческом развитии, проводить совместные учебно-тренировочные сборы для подготовки к всероссийской олимпиаде школьников.</a:t>
            </a:r>
            <a:endParaRPr lang="ru-RU" sz="2800" b="1" dirty="0">
              <a:solidFill>
                <a:srgbClr val="000099"/>
              </a:solidFill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752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547446" y="1828800"/>
            <a:ext cx="10046677" cy="48768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64" y="605788"/>
            <a:ext cx="624150" cy="624150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1359877" y="662254"/>
            <a:ext cx="88652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Меры поддержки педагогических </a:t>
            </a:r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работников</a:t>
            </a:r>
            <a:endParaRPr lang="ru-RU" sz="32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46738" y="1828800"/>
            <a:ext cx="961292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100 000 ₽  и 200 000 ₽ - премия главы города учителям, подготовившим призеров и победителей заключительного этапа </a:t>
            </a: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всероссийской олимпиады школьников;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100 000 ₽ - премия главы города лучшим педагогам якутского языка, литературы и национальной культуры в 2025 году;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50 </a:t>
            </a: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000 ₽ - премия главы города учителям математики, физики, информатики, химии и </a:t>
            </a: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биологии;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50 000 ₽ - премия методическим объединениям муниципальных образовательных учреждений.</a:t>
            </a:r>
          </a:p>
          <a:p>
            <a:pPr marL="342900" indent="-342900">
              <a:buFont typeface="Arial" pitchFamily="34" charset="0"/>
              <a:buChar char="•"/>
            </a:pPr>
            <a:endParaRPr lang="ru-RU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64" y="5488029"/>
            <a:ext cx="1239063" cy="123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45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0" y="2461845"/>
            <a:ext cx="12192000" cy="371511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 smtClean="0">
                <a:solidFill>
                  <a:srgbClr val="7030A0"/>
                </a:solidFill>
              </a:rPr>
              <a:t>Спасибо за внимание!</a:t>
            </a:r>
            <a:endParaRPr lang="ru-RU" sz="6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489</TotalTime>
  <Words>529</Words>
  <Application>Microsoft Office PowerPoint</Application>
  <PresentationFormat>Широкоэкранный</PresentationFormat>
  <Paragraphs>55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Bahnschrift SemiBold</vt:lpstr>
      <vt:lpstr>Calibri</vt:lpstr>
      <vt:lpstr>Calibri Light</vt:lpstr>
      <vt:lpstr>Times New Roman</vt:lpstr>
      <vt:lpstr>Тема Office</vt:lpstr>
      <vt:lpstr>Система подготовки школьников  г. Якутска  к олимпиадам высокого уровня</vt:lpstr>
      <vt:lpstr>Статистические данные результатов  всероссийской олимпиады школьников и  Олимпиады школьников Республики Саха (Якутия)</vt:lpstr>
      <vt:lpstr>Презентация PowerPoint</vt:lpstr>
      <vt:lpstr>Презентация PowerPoint</vt:lpstr>
      <vt:lpstr>Стажировочные площадки и ресурсные центры  на базе лучших муниципальных образовательных организаций  по подготовке к всероссийской олимпиаде школьников</vt:lpstr>
      <vt:lpstr>Учебно-тренировочные сборы </vt:lpstr>
      <vt:lpstr>Управление образования города Якутска  и Малая академия наук РС(Я) заключили  Соглашение о сотрудничестве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подготовки школьников г. Якутска к олимпиадам высокого уровня</dc:title>
  <dc:creator>Марина Горохова</dc:creator>
  <cp:lastModifiedBy>MAN</cp:lastModifiedBy>
  <cp:revision>50</cp:revision>
  <dcterms:created xsi:type="dcterms:W3CDTF">2025-08-22T06:43:20Z</dcterms:created>
  <dcterms:modified xsi:type="dcterms:W3CDTF">2025-08-23T01:00:35Z</dcterms:modified>
</cp:coreProperties>
</file>