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6858000" cx="12192000"/>
  <p:notesSz cx="6858000" cy="9144000"/>
  <p:embeddedFontLst>
    <p:embeddedFont>
      <p:font typeface="Century Gothic"/>
      <p:regular r:id="rId17"/>
      <p:bold r:id="rId18"/>
      <p:italic r:id="rId19"/>
      <p:boldItalic r:id="rId2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1" roundtripDataSignature="AMtx7mhpVIIr6PPlqu+J501h/FjKDF28N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9013652C-0241-48F1-8EB6-386D2EFD1AA7}">
  <a:tblStyle styleId="{9013652C-0241-48F1-8EB6-386D2EFD1AA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75EB3808-D801-47E0-A404-87F2501787BF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815E1E15-1C02-4955-9D6D-5072198D9FBC}" styleName="Table_2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9EFF7"/>
          </a:solidFill>
        </a:fill>
      </a:tcStyle>
    </a:wholeTbl>
    <a:band1H>
      <a:tcTxStyle b="off" i="off"/>
      <a:tcStyle>
        <a:fill>
          <a:solidFill>
            <a:srgbClr val="D0DEEF"/>
          </a:solidFill>
        </a:fill>
      </a:tcStyle>
    </a:band1H>
    <a:band2H>
      <a:tcTxStyle b="off" i="off"/>
    </a:band2H>
    <a:band1V>
      <a:tcTxStyle b="off" i="off"/>
      <a:tcStyle>
        <a:fill>
          <a:solidFill>
            <a:srgbClr val="D0DEEF"/>
          </a:solidFill>
        </a:fill>
      </a:tcStyle>
    </a:band1V>
    <a:band2V>
      <a:tcTxStyle b="off" i="off"/>
    </a:band2V>
    <a:lastCol>
      <a:tcTxStyle b="on" i="off">
        <a:font>
          <a:latin typeface="Arial"/>
          <a:ea typeface="Arial"/>
          <a:cs typeface="Arial"/>
        </a:font>
        <a:srgbClr val="FFFFFF"/>
      </a:tcTxStyle>
      <a:tcStyle>
        <a:fill>
          <a:solidFill>
            <a:srgbClr val="5B9BD5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rgbClr val="FFFFFF"/>
      </a:tcTxStyle>
      <a:tcStyle>
        <a:fill>
          <a:solidFill>
            <a:srgbClr val="5B9BD5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top>
            <a:ln cap="flat" cmpd="sng" w="381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rgbClr val="5B9BD5"/>
          </a:solidFill>
        </a:fill>
      </a:tcStyle>
    </a:lastRow>
    <a:seCell>
      <a:tcTxStyle b="off" i="off"/>
    </a:seCell>
    <a:swCell>
      <a:tcTxStyle b="off" i="off"/>
    </a:swCell>
    <a:fir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bottom>
            <a:ln cap="flat" cmpd="sng" w="381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rgbClr val="5B9BD5"/>
          </a:solidFill>
        </a:fill>
      </a:tcStyle>
    </a:firstRow>
    <a:neCell>
      <a:tcTxStyle b="off" i="off"/>
    </a:neCell>
    <a:nwCell>
      <a:tcTxStyle b="off" i="off"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CenturyGothic-bold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21" Type="http://customschemas.google.com/relationships/presentationmetadata" Target="meta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CenturyGothic-regular.fntdata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CenturyGothic-italic.fntdata"/><Relationship Id="rId6" Type="http://schemas.openxmlformats.org/officeDocument/2006/relationships/slide" Target="slides/slide1.xml"/><Relationship Id="rId18" Type="http://schemas.openxmlformats.org/officeDocument/2006/relationships/font" Target="fonts/CenturyGothic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0" name="Google Shape;40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6" name="Google Shape;106;p2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3" name="Google Shape;113;p3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g3649abffa47_1_113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524288"/>
            <a:headEnd len="sm" w="sm" type="none"/>
            <a:tailEnd len="sm" w="sm" type="none"/>
          </a:ln>
        </p:spPr>
      </p:sp>
      <p:sp>
        <p:nvSpPr>
          <p:cNvPr id="48" name="Google Shape;48;g3649abffa47_1_113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9" name="Google Shape;49;g3649abffa47_1_1135:notes"/>
          <p:cNvSpPr txBox="1"/>
          <p:nvPr/>
        </p:nvSpPr>
        <p:spPr>
          <a:xfrm>
            <a:off x="3884612" y="8685212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ru-RU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374c3772f16_0_8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374c3772f16_0_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74c3772f16_0_8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374c3772f16_0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374c3772f16_0_9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374c3772f16_0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374c3772f16_0_10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374c3772f16_0_1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8" name="Google Shape;88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64733d100b_0_8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64733d100b_0_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2f44cd0f971_0_3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0" name="Google Shape;100;g2f44cd0f971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одержимое видео">
  <p:cSld name="Содержимое видео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g364733d100b_0_754"/>
          <p:cNvSpPr/>
          <p:nvPr>
            <p:ph idx="2" type="media"/>
          </p:nvPr>
        </p:nvSpPr>
        <p:spPr>
          <a:xfrm>
            <a:off x="911225" y="908050"/>
            <a:ext cx="10369500" cy="466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" name="Google Shape;24;g364733d100b_0_754"/>
          <p:cNvSpPr txBox="1"/>
          <p:nvPr>
            <p:ph type="title"/>
          </p:nvPr>
        </p:nvSpPr>
        <p:spPr>
          <a:xfrm>
            <a:off x="2412986" y="5707145"/>
            <a:ext cx="7365900" cy="8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sz="18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g364733d100b_0_754"/>
          <p:cNvSpPr txBox="1"/>
          <p:nvPr>
            <p:ph idx="11" type="ftr"/>
          </p:nvPr>
        </p:nvSpPr>
        <p:spPr>
          <a:xfrm>
            <a:off x="812800" y="5797550"/>
            <a:ext cx="23877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g364733d100b_0_754"/>
          <p:cNvSpPr txBox="1"/>
          <p:nvPr>
            <p:ph idx="12" type="sldNum"/>
          </p:nvPr>
        </p:nvSpPr>
        <p:spPr>
          <a:xfrm>
            <a:off x="10804525" y="5816600"/>
            <a:ext cx="5493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Google Shape;28;g364733d100b_0_759"/>
          <p:cNvCxnSpPr/>
          <p:nvPr/>
        </p:nvCxnSpPr>
        <p:spPr>
          <a:xfrm>
            <a:off x="5704400" y="3668217"/>
            <a:ext cx="783300" cy="0"/>
          </a:xfrm>
          <a:prstGeom prst="straightConnector1">
            <a:avLst/>
          </a:prstGeom>
          <a:noFill/>
          <a:ln cap="flat" cmpd="sng" w="1016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9" name="Google Shape;29;g364733d100b_0_759"/>
          <p:cNvSpPr txBox="1"/>
          <p:nvPr>
            <p:ph type="ctrTitle"/>
          </p:nvPr>
        </p:nvSpPr>
        <p:spPr>
          <a:xfrm>
            <a:off x="415600" y="794633"/>
            <a:ext cx="11360700" cy="26103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1pPr>
            <a:lvl2pPr lvl="1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/>
        </p:txBody>
      </p:sp>
      <p:sp>
        <p:nvSpPr>
          <p:cNvPr id="30" name="Google Shape;30;g364733d100b_0_759"/>
          <p:cNvSpPr txBox="1"/>
          <p:nvPr>
            <p:ph idx="1" type="subTitle"/>
          </p:nvPr>
        </p:nvSpPr>
        <p:spPr>
          <a:xfrm>
            <a:off x="415600" y="4221097"/>
            <a:ext cx="11360700" cy="9780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/>
        </p:txBody>
      </p:sp>
      <p:sp>
        <p:nvSpPr>
          <p:cNvPr id="31" name="Google Shape;31;g364733d100b_0_759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g364733d100b_0_764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g364733d100b_0_764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" name="Google Shape;35;g364733d100b_0_764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g364733d100b_0_764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g364733d100b_0_764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g364733d100b_0_737"/>
          <p:cNvSpPr/>
          <p:nvPr/>
        </p:nvSpPr>
        <p:spPr>
          <a:xfrm>
            <a:off x="10893425" y="5802312"/>
            <a:ext cx="385800" cy="385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7;g364733d100b_0_737"/>
          <p:cNvSpPr/>
          <p:nvPr/>
        </p:nvSpPr>
        <p:spPr>
          <a:xfrm>
            <a:off x="11334750" y="5788025"/>
            <a:ext cx="870509" cy="409651"/>
          </a:xfrm>
          <a:custGeom>
            <a:rect b="b" l="l" r="r" t="t"/>
            <a:pathLst>
              <a:path extrusionOk="0" h="409651" w="870509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>
            <a:gsLst>
              <a:gs pos="0">
                <a:srgbClr val="008EDC"/>
              </a:gs>
              <a:gs pos="12000">
                <a:srgbClr val="008EDC"/>
              </a:gs>
              <a:gs pos="100000">
                <a:srgbClr val="008EDC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8;g364733d100b_0_737"/>
          <p:cNvSpPr/>
          <p:nvPr/>
        </p:nvSpPr>
        <p:spPr>
          <a:xfrm>
            <a:off x="8807450" y="2003425"/>
            <a:ext cx="774776" cy="774776"/>
          </a:xfrm>
          <a:custGeom>
            <a:rect b="b" l="l" r="r" t="t"/>
            <a:pathLst>
              <a:path extrusionOk="0" h="774776" w="774776">
                <a:moveTo>
                  <a:pt x="388023" y="766520"/>
                </a:moveTo>
                <a:cubicBezTo>
                  <a:pt x="179723" y="766520"/>
                  <a:pt x="9526" y="596324"/>
                  <a:pt x="9526" y="388023"/>
                </a:cubicBezTo>
                <a:cubicBezTo>
                  <a:pt x="9526" y="179723"/>
                  <a:pt x="179723" y="9526"/>
                  <a:pt x="388023" y="9526"/>
                </a:cubicBezTo>
                <a:cubicBezTo>
                  <a:pt x="596324" y="9526"/>
                  <a:pt x="766521" y="179723"/>
                  <a:pt x="766521" y="388023"/>
                </a:cubicBezTo>
                <a:cubicBezTo>
                  <a:pt x="766521" y="596324"/>
                  <a:pt x="596324" y="766520"/>
                  <a:pt x="388023" y="766520"/>
                </a:cubicBezTo>
                <a:close/>
                <a:moveTo>
                  <a:pt x="388023" y="48900"/>
                </a:moveTo>
                <a:cubicBezTo>
                  <a:pt x="200045" y="48900"/>
                  <a:pt x="47630" y="201315"/>
                  <a:pt x="47630" y="389293"/>
                </a:cubicBezTo>
                <a:cubicBezTo>
                  <a:pt x="47630" y="577272"/>
                  <a:pt x="200045" y="729687"/>
                  <a:pt x="388023" y="729687"/>
                </a:cubicBezTo>
                <a:cubicBezTo>
                  <a:pt x="576002" y="729687"/>
                  <a:pt x="728417" y="577272"/>
                  <a:pt x="728417" y="389293"/>
                </a:cubicBezTo>
                <a:cubicBezTo>
                  <a:pt x="728417" y="201315"/>
                  <a:pt x="576002" y="48900"/>
                  <a:pt x="388023" y="4890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9;g364733d100b_0_737"/>
          <p:cNvSpPr/>
          <p:nvPr/>
        </p:nvSpPr>
        <p:spPr>
          <a:xfrm>
            <a:off x="9780587" y="430212"/>
            <a:ext cx="2413237" cy="2578354"/>
          </a:xfrm>
          <a:custGeom>
            <a:rect b="b" l="l" r="r" t="t"/>
            <a:pathLst>
              <a:path extrusionOk="0" h="2578354" w="2413237">
                <a:moveTo>
                  <a:pt x="2412164" y="12701"/>
                </a:moveTo>
                <a:lnTo>
                  <a:pt x="487924" y="962755"/>
                </a:lnTo>
                <a:cubicBezTo>
                  <a:pt x="487924" y="962755"/>
                  <a:pt x="-250018" y="1327281"/>
                  <a:pt x="113238" y="2065224"/>
                </a:cubicBezTo>
                <a:lnTo>
                  <a:pt x="127209" y="2093166"/>
                </a:lnTo>
                <a:cubicBezTo>
                  <a:pt x="127209" y="2093166"/>
                  <a:pt x="491735" y="2831109"/>
                  <a:pt x="1229678" y="2467853"/>
                </a:cubicBezTo>
                <a:lnTo>
                  <a:pt x="2412164" y="1884866"/>
                </a:lnTo>
                <a:lnTo>
                  <a:pt x="2412164" y="12701"/>
                </a:lnTo>
                <a:close/>
              </a:path>
            </a:pathLst>
          </a:custGeom>
          <a:solidFill>
            <a:srgbClr val="D30F6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10;g364733d100b_0_737"/>
          <p:cNvSpPr/>
          <p:nvPr/>
        </p:nvSpPr>
        <p:spPr>
          <a:xfrm>
            <a:off x="9763125" y="411162"/>
            <a:ext cx="2438640" cy="2616457"/>
          </a:xfrm>
          <a:custGeom>
            <a:rect b="b" l="l" r="r" t="t"/>
            <a:pathLst>
              <a:path extrusionOk="0" h="2616457" w="2438640">
                <a:moveTo>
                  <a:pt x="2429427" y="1882326"/>
                </a:moveTo>
                <a:lnTo>
                  <a:pt x="1238050" y="2469123"/>
                </a:lnTo>
                <a:cubicBezTo>
                  <a:pt x="939570" y="2616458"/>
                  <a:pt x="667763" y="2599946"/>
                  <a:pt x="431520" y="2420859"/>
                </a:cubicBezTo>
                <a:cubicBezTo>
                  <a:pt x="253703" y="2286225"/>
                  <a:pt x="162253" y="2104598"/>
                  <a:pt x="162253" y="2103327"/>
                </a:cubicBezTo>
                <a:lnTo>
                  <a:pt x="148282" y="2075385"/>
                </a:lnTo>
                <a:cubicBezTo>
                  <a:pt x="947" y="1776905"/>
                  <a:pt x="17459" y="1505098"/>
                  <a:pt x="196547" y="1268855"/>
                </a:cubicBezTo>
                <a:cubicBezTo>
                  <a:pt x="331180" y="1091038"/>
                  <a:pt x="511538" y="1000859"/>
                  <a:pt x="514078" y="999589"/>
                </a:cubicBezTo>
                <a:lnTo>
                  <a:pt x="2430697" y="54615"/>
                </a:lnTo>
                <a:lnTo>
                  <a:pt x="2430697" y="12701"/>
                </a:lnTo>
                <a:lnTo>
                  <a:pt x="497567" y="965295"/>
                </a:lnTo>
                <a:cubicBezTo>
                  <a:pt x="489946" y="969106"/>
                  <a:pt x="307048" y="1060555"/>
                  <a:pt x="167334" y="1244723"/>
                </a:cubicBezTo>
                <a:cubicBezTo>
                  <a:pt x="37781" y="1416190"/>
                  <a:pt x="-77800" y="1701968"/>
                  <a:pt x="115259" y="2093166"/>
                </a:cubicBezTo>
                <a:lnTo>
                  <a:pt x="129231" y="2121109"/>
                </a:lnTo>
                <a:cubicBezTo>
                  <a:pt x="133041" y="2128730"/>
                  <a:pt x="224490" y="2311628"/>
                  <a:pt x="408658" y="2451342"/>
                </a:cubicBezTo>
                <a:cubicBezTo>
                  <a:pt x="514078" y="2531359"/>
                  <a:pt x="663953" y="2606297"/>
                  <a:pt x="854472" y="2606297"/>
                </a:cubicBezTo>
                <a:cubicBezTo>
                  <a:pt x="972593" y="2606297"/>
                  <a:pt x="1107227" y="2577084"/>
                  <a:pt x="1255831" y="2503417"/>
                </a:cubicBezTo>
                <a:lnTo>
                  <a:pt x="2429427" y="1924240"/>
                </a:lnTo>
                <a:lnTo>
                  <a:pt x="2429427" y="1882326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g364733d100b_0_737"/>
          <p:cNvSpPr/>
          <p:nvPr/>
        </p:nvSpPr>
        <p:spPr>
          <a:xfrm>
            <a:off x="7340600" y="-15875"/>
            <a:ext cx="4851877" cy="2273523"/>
          </a:xfrm>
          <a:custGeom>
            <a:rect b="b" l="l" r="r" t="t"/>
            <a:pathLst>
              <a:path extrusionOk="0" h="2273523" w="4851877">
                <a:moveTo>
                  <a:pt x="4849891" y="12701"/>
                </a:moveTo>
                <a:lnTo>
                  <a:pt x="2808800" y="12701"/>
                </a:lnTo>
                <a:lnTo>
                  <a:pt x="371430" y="1214240"/>
                </a:lnTo>
                <a:cubicBezTo>
                  <a:pt x="371430" y="1214240"/>
                  <a:pt x="-163293" y="1478426"/>
                  <a:pt x="72951" y="1955993"/>
                </a:cubicBezTo>
                <a:lnTo>
                  <a:pt x="81841" y="1973774"/>
                </a:lnTo>
                <a:cubicBezTo>
                  <a:pt x="81841" y="1973774"/>
                  <a:pt x="316814" y="2451342"/>
                  <a:pt x="851538" y="2188426"/>
                </a:cubicBezTo>
                <a:lnTo>
                  <a:pt x="4849891" y="217191"/>
                </a:lnTo>
                <a:lnTo>
                  <a:pt x="4849891" y="1270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2;g364733d100b_0_737"/>
          <p:cNvSpPr/>
          <p:nvPr/>
        </p:nvSpPr>
        <p:spPr>
          <a:xfrm>
            <a:off x="7327900" y="-15875"/>
            <a:ext cx="4864578" cy="2298926"/>
          </a:xfrm>
          <a:custGeom>
            <a:rect b="b" l="l" r="r" t="t"/>
            <a:pathLst>
              <a:path extrusionOk="0" h="2298926" w="4864578">
                <a:moveTo>
                  <a:pt x="4863309" y="195599"/>
                </a:moveTo>
                <a:lnTo>
                  <a:pt x="857334" y="2170644"/>
                </a:lnTo>
                <a:cubicBezTo>
                  <a:pt x="642684" y="2276064"/>
                  <a:pt x="453435" y="2274794"/>
                  <a:pt x="292129" y="2164293"/>
                </a:cubicBezTo>
                <a:cubicBezTo>
                  <a:pt x="171467" y="2081735"/>
                  <a:pt x="113041" y="1966154"/>
                  <a:pt x="113041" y="1964884"/>
                </a:cubicBezTo>
                <a:lnTo>
                  <a:pt x="104150" y="1947102"/>
                </a:lnTo>
                <a:cubicBezTo>
                  <a:pt x="10162" y="1756583"/>
                  <a:pt x="29213" y="1578766"/>
                  <a:pt x="162577" y="1418730"/>
                </a:cubicBezTo>
                <a:cubicBezTo>
                  <a:pt x="262916" y="1296798"/>
                  <a:pt x="393739" y="1232021"/>
                  <a:pt x="395009" y="1230751"/>
                </a:cubicBezTo>
                <a:lnTo>
                  <a:pt x="2865403" y="12701"/>
                </a:lnTo>
                <a:lnTo>
                  <a:pt x="2779034" y="12701"/>
                </a:lnTo>
                <a:lnTo>
                  <a:pt x="377227" y="1197728"/>
                </a:lnTo>
                <a:cubicBezTo>
                  <a:pt x="372147" y="1200268"/>
                  <a:pt x="238784" y="1266315"/>
                  <a:pt x="133363" y="1394597"/>
                </a:cubicBezTo>
                <a:cubicBezTo>
                  <a:pt x="78748" y="1460644"/>
                  <a:pt x="26673" y="1549553"/>
                  <a:pt x="12701" y="1660054"/>
                </a:cubicBezTo>
                <a:lnTo>
                  <a:pt x="12701" y="1780715"/>
                </a:lnTo>
                <a:cubicBezTo>
                  <a:pt x="20322" y="1837871"/>
                  <a:pt x="38104" y="1900107"/>
                  <a:pt x="69857" y="1964884"/>
                </a:cubicBezTo>
                <a:lnTo>
                  <a:pt x="78748" y="1982665"/>
                </a:lnTo>
                <a:cubicBezTo>
                  <a:pt x="81288" y="1987746"/>
                  <a:pt x="140984" y="2107138"/>
                  <a:pt x="269267" y="2196046"/>
                </a:cubicBezTo>
                <a:cubicBezTo>
                  <a:pt x="337854" y="2243041"/>
                  <a:pt x="435654" y="2286225"/>
                  <a:pt x="560126" y="2286225"/>
                </a:cubicBezTo>
                <a:cubicBezTo>
                  <a:pt x="650304" y="2286225"/>
                  <a:pt x="754455" y="2264633"/>
                  <a:pt x="873847" y="2204937"/>
                </a:cubicBezTo>
                <a:lnTo>
                  <a:pt x="4863309" y="237513"/>
                </a:lnTo>
                <a:lnTo>
                  <a:pt x="4863309" y="19559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" name="Google Shape;13;g364733d100b_0_737"/>
          <p:cNvGrpSpPr/>
          <p:nvPr/>
        </p:nvGrpSpPr>
        <p:grpSpPr>
          <a:xfrm>
            <a:off x="-19050" y="2319427"/>
            <a:ext cx="2884523" cy="2824538"/>
            <a:chOff x="-18799" y="2319272"/>
            <a:chExt cx="2884235" cy="2825103"/>
          </a:xfrm>
        </p:grpSpPr>
        <p:sp>
          <p:nvSpPr>
            <p:cNvPr id="14" name="Google Shape;14;g364733d100b_0_737"/>
            <p:cNvSpPr/>
            <p:nvPr/>
          </p:nvSpPr>
          <p:spPr>
            <a:xfrm>
              <a:off x="-18799" y="2336738"/>
              <a:ext cx="2871529" cy="2299764"/>
            </a:xfrm>
            <a:custGeom>
              <a:rect b="b" l="l" r="r" t="t"/>
              <a:pathLst>
                <a:path extrusionOk="0" h="2299764" w="2871529">
                  <a:moveTo>
                    <a:pt x="2796565" y="306465"/>
                  </a:moveTo>
                  <a:cubicBezTo>
                    <a:pt x="2796565" y="306465"/>
                    <a:pt x="2561507" y="-171276"/>
                    <a:pt x="2026589" y="91735"/>
                  </a:cubicBezTo>
                  <a:lnTo>
                    <a:pt x="12706" y="1085336"/>
                  </a:lnTo>
                  <a:lnTo>
                    <a:pt x="12706" y="2296206"/>
                  </a:lnTo>
                  <a:lnTo>
                    <a:pt x="2506871" y="1066277"/>
                  </a:lnTo>
                  <a:cubicBezTo>
                    <a:pt x="2506871" y="1066277"/>
                    <a:pt x="3041789" y="801994"/>
                    <a:pt x="2805459" y="324253"/>
                  </a:cubicBezTo>
                  <a:lnTo>
                    <a:pt x="2796565" y="306465"/>
                  </a:lnTo>
                  <a:close/>
                </a:path>
              </a:pathLst>
            </a:custGeom>
            <a:solidFill>
              <a:srgbClr val="D30F6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15;g364733d100b_0_737"/>
            <p:cNvSpPr/>
            <p:nvPr/>
          </p:nvSpPr>
          <p:spPr>
            <a:xfrm>
              <a:off x="-18799" y="2319272"/>
              <a:ext cx="2884235" cy="2337882"/>
            </a:xfrm>
            <a:custGeom>
              <a:rect b="b" l="l" r="r" t="t"/>
              <a:pathLst>
                <a:path extrusionOk="0" h="2337882" w="2884235">
                  <a:moveTo>
                    <a:pt x="2871530" y="466193"/>
                  </a:moveTo>
                  <a:cubicBezTo>
                    <a:pt x="2861365" y="424263"/>
                    <a:pt x="2846118" y="379793"/>
                    <a:pt x="2823248" y="334052"/>
                  </a:cubicBezTo>
                  <a:lnTo>
                    <a:pt x="2814354" y="316263"/>
                  </a:lnTo>
                  <a:cubicBezTo>
                    <a:pt x="2811812" y="311181"/>
                    <a:pt x="2564048" y="-175454"/>
                    <a:pt x="2018965" y="93910"/>
                  </a:cubicBezTo>
                  <a:lnTo>
                    <a:pt x="12706" y="1081158"/>
                  </a:lnTo>
                  <a:lnTo>
                    <a:pt x="12706" y="1123087"/>
                  </a:lnTo>
                  <a:lnTo>
                    <a:pt x="2035483" y="126946"/>
                  </a:lnTo>
                  <a:cubicBezTo>
                    <a:pt x="2250212" y="21487"/>
                    <a:pt x="2439530" y="22758"/>
                    <a:pt x="2600895" y="133299"/>
                  </a:cubicBezTo>
                  <a:cubicBezTo>
                    <a:pt x="2721601" y="215887"/>
                    <a:pt x="2780048" y="331511"/>
                    <a:pt x="2780048" y="332781"/>
                  </a:cubicBezTo>
                  <a:lnTo>
                    <a:pt x="2788942" y="350569"/>
                  </a:lnTo>
                  <a:cubicBezTo>
                    <a:pt x="2882965" y="541158"/>
                    <a:pt x="2863906" y="719040"/>
                    <a:pt x="2730495" y="879134"/>
                  </a:cubicBezTo>
                  <a:cubicBezTo>
                    <a:pt x="2630118" y="999840"/>
                    <a:pt x="2500518" y="1065911"/>
                    <a:pt x="2497977" y="1065911"/>
                  </a:cubicBezTo>
                  <a:lnTo>
                    <a:pt x="12706" y="2292028"/>
                  </a:lnTo>
                  <a:lnTo>
                    <a:pt x="12706" y="2333958"/>
                  </a:lnTo>
                  <a:lnTo>
                    <a:pt x="2515765" y="1100216"/>
                  </a:lnTo>
                  <a:cubicBezTo>
                    <a:pt x="2519577" y="1097675"/>
                    <a:pt x="2806730" y="952828"/>
                    <a:pt x="2871530" y="687275"/>
                  </a:cubicBezTo>
                  <a:lnTo>
                    <a:pt x="2871530" y="466193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16;g364733d100b_0_737"/>
            <p:cNvSpPr/>
            <p:nvPr/>
          </p:nvSpPr>
          <p:spPr>
            <a:xfrm>
              <a:off x="-18799" y="3969078"/>
              <a:ext cx="1766117" cy="1156235"/>
            </a:xfrm>
            <a:custGeom>
              <a:rect b="b" l="l" r="r" t="t"/>
              <a:pathLst>
                <a:path extrusionOk="0" h="1156235" w="1766117">
                  <a:moveTo>
                    <a:pt x="1735624" y="98509"/>
                  </a:moveTo>
                  <a:cubicBezTo>
                    <a:pt x="1735624" y="98509"/>
                    <a:pt x="1658118" y="-57773"/>
                    <a:pt x="1437036" y="51497"/>
                  </a:cubicBezTo>
                  <a:lnTo>
                    <a:pt x="12706" y="754133"/>
                  </a:lnTo>
                  <a:lnTo>
                    <a:pt x="12706" y="1149286"/>
                  </a:lnTo>
                  <a:lnTo>
                    <a:pt x="1594589" y="369144"/>
                  </a:lnTo>
                  <a:cubicBezTo>
                    <a:pt x="1594589" y="369144"/>
                    <a:pt x="1815671" y="259874"/>
                    <a:pt x="1739436" y="103592"/>
                  </a:cubicBezTo>
                  <a:lnTo>
                    <a:pt x="1735624" y="9850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17;g364733d100b_0_737"/>
            <p:cNvSpPr/>
            <p:nvPr/>
          </p:nvSpPr>
          <p:spPr>
            <a:xfrm>
              <a:off x="-18799" y="3950023"/>
              <a:ext cx="1778823" cy="1194352"/>
            </a:xfrm>
            <a:custGeom>
              <a:rect b="b" l="l" r="r" t="t"/>
              <a:pathLst>
                <a:path extrusionOk="0" h="1194352" w="1778823">
                  <a:moveTo>
                    <a:pt x="1753412" y="108839"/>
                  </a:moveTo>
                  <a:cubicBezTo>
                    <a:pt x="1752141" y="107569"/>
                    <a:pt x="1665742" y="-62690"/>
                    <a:pt x="1429412" y="52933"/>
                  </a:cubicBezTo>
                  <a:lnTo>
                    <a:pt x="12706" y="751757"/>
                  </a:lnTo>
                  <a:lnTo>
                    <a:pt x="12706" y="793686"/>
                  </a:lnTo>
                  <a:lnTo>
                    <a:pt x="1445930" y="87239"/>
                  </a:lnTo>
                  <a:cubicBezTo>
                    <a:pt x="1646683" y="-11867"/>
                    <a:pt x="1715294" y="120274"/>
                    <a:pt x="1719106" y="125357"/>
                  </a:cubicBezTo>
                  <a:lnTo>
                    <a:pt x="1721647" y="131710"/>
                  </a:lnTo>
                  <a:cubicBezTo>
                    <a:pt x="1788989" y="268933"/>
                    <a:pt x="1594589" y="366769"/>
                    <a:pt x="1585694" y="371851"/>
                  </a:cubicBezTo>
                  <a:lnTo>
                    <a:pt x="12706" y="1146910"/>
                  </a:lnTo>
                  <a:lnTo>
                    <a:pt x="12706" y="1188839"/>
                  </a:lnTo>
                  <a:lnTo>
                    <a:pt x="1603483" y="404886"/>
                  </a:lnTo>
                  <a:cubicBezTo>
                    <a:pt x="1686071" y="364228"/>
                    <a:pt x="1824565" y="251145"/>
                    <a:pt x="1755953" y="113921"/>
                  </a:cubicBezTo>
                  <a:lnTo>
                    <a:pt x="1753412" y="108839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8" name="Google Shape;18;g364733d100b_0_737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4000" u="none" cap="none" strike="noStrik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4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4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4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4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4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4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4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4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9" name="Google Shape;19;g364733d100b_0_737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" name="Google Shape;20;g364733d100b_0_737"/>
          <p:cNvSpPr txBox="1"/>
          <p:nvPr>
            <p:ph idx="11" type="ftr"/>
          </p:nvPr>
        </p:nvSpPr>
        <p:spPr>
          <a:xfrm>
            <a:off x="812800" y="5797550"/>
            <a:ext cx="23877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" name="Google Shape;21;g364733d100b_0_737"/>
          <p:cNvSpPr txBox="1"/>
          <p:nvPr>
            <p:ph idx="12" type="sldNum"/>
          </p:nvPr>
        </p:nvSpPr>
        <p:spPr>
          <a:xfrm>
            <a:off x="10804525" y="5816600"/>
            <a:ext cx="5493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s://sochisirius.ru/" TargetMode="External"/><Relationship Id="rId4" Type="http://schemas.openxmlformats.org/officeDocument/2006/relationships/hyperlink" Target="https://siriusolymp.ru/" TargetMode="External"/><Relationship Id="rId9" Type="http://schemas.openxmlformats.org/officeDocument/2006/relationships/image" Target="../media/image6.png"/><Relationship Id="rId5" Type="http://schemas.openxmlformats.org/officeDocument/2006/relationships/hyperlink" Target="https://vserosolimp.edsoo.ru/" TargetMode="External"/><Relationship Id="rId6" Type="http://schemas.openxmlformats.org/officeDocument/2006/relationships/hyperlink" Target="https://lensky-kray.ru/" TargetMode="External"/><Relationship Id="rId7" Type="http://schemas.openxmlformats.org/officeDocument/2006/relationships/image" Target="../media/image4.png"/><Relationship Id="rId8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"/>
          <p:cNvSpPr txBox="1"/>
          <p:nvPr>
            <p:ph type="ctrTitle"/>
          </p:nvPr>
        </p:nvSpPr>
        <p:spPr>
          <a:xfrm>
            <a:off x="1101150" y="1996250"/>
            <a:ext cx="9733500" cy="4615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5400"/>
              <a:buFont typeface="Times New Roman"/>
              <a:buNone/>
            </a:pPr>
            <a:r>
              <a:t/>
            </a:r>
            <a:endParaRPr sz="4800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5400"/>
              <a:buFont typeface="Times New Roman"/>
              <a:buNone/>
            </a:pPr>
            <a:r>
              <a:t/>
            </a:r>
            <a:endParaRPr sz="4800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5400"/>
              <a:buFont typeface="Times New Roman"/>
              <a:buNone/>
            </a:pPr>
            <a:r>
              <a:t/>
            </a:r>
            <a:endParaRPr sz="4800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5400"/>
              <a:buFont typeface="Times New Roman"/>
              <a:buNone/>
            </a:pPr>
            <a:r>
              <a:t/>
            </a:r>
            <a:endParaRPr sz="4800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5400"/>
              <a:buFont typeface="Times New Roman"/>
              <a:buNone/>
            </a:pPr>
            <a:r>
              <a:t/>
            </a:r>
            <a:endParaRPr sz="4800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5400"/>
              <a:buFont typeface="Times New Roman"/>
              <a:buNone/>
            </a:pPr>
            <a:r>
              <a:t/>
            </a:r>
            <a:endParaRPr sz="4800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5400"/>
              <a:buFont typeface="Times New Roman"/>
              <a:buNone/>
            </a:pPr>
            <a:r>
              <a:t/>
            </a:r>
            <a:endParaRPr sz="4800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5400"/>
              <a:buFont typeface="Times New Roman"/>
              <a:buNone/>
            </a:pPr>
            <a:r>
              <a:rPr b="1" lang="ru-RU" sz="480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Аналитическая информация </a:t>
            </a:r>
            <a:endParaRPr b="1" sz="4800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5400"/>
              <a:buFont typeface="Times New Roman"/>
              <a:buNone/>
            </a:pPr>
            <a:r>
              <a:rPr b="1" lang="ru-RU" sz="480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 участию школьников РС(Я) во всероссийской олимпиаде школьников</a:t>
            </a:r>
            <a:endParaRPr sz="4800"/>
          </a:p>
        </p:txBody>
      </p:sp>
      <p:pic>
        <p:nvPicPr>
          <p:cNvPr id="43" name="Google Shape;43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85730" y="255930"/>
            <a:ext cx="1650285" cy="1994609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Google Shape;44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85097" y="255928"/>
            <a:ext cx="3010718" cy="1925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45;p1" title="минобрнаук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011650" y="255925"/>
            <a:ext cx="1854749" cy="2134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74386" y="4757984"/>
            <a:ext cx="2828763" cy="1930255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22"/>
          <p:cNvSpPr/>
          <p:nvPr/>
        </p:nvSpPr>
        <p:spPr>
          <a:xfrm>
            <a:off x="610925" y="216050"/>
            <a:ext cx="111501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960"/>
              <a:buFont typeface="Times New Roman"/>
              <a:buNone/>
            </a:pPr>
            <a:r>
              <a:rPr b="1" lang="ru-RU" sz="2400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Проблемы:</a:t>
            </a:r>
            <a:r>
              <a:rPr b="1" i="0" lang="ru-RU" sz="2400" u="none" cap="none" strike="noStrike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 b="1" i="0" sz="2400" u="none" cap="none" strike="noStrike">
              <a:solidFill>
                <a:srgbClr val="00206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0" name="Google Shape;110;p22"/>
          <p:cNvSpPr/>
          <p:nvPr/>
        </p:nvSpPr>
        <p:spPr>
          <a:xfrm>
            <a:off x="457200" y="1012150"/>
            <a:ext cx="11088000" cy="3440700"/>
          </a:xfrm>
          <a:prstGeom prst="rect">
            <a:avLst/>
          </a:prstGeom>
          <a:solidFill>
            <a:schemeClr val="lt1">
              <a:alpha val="74509"/>
            </a:schemeClr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000"/>
              <a:buFont typeface="Times New Roman"/>
              <a:buChar char="-"/>
            </a:pPr>
            <a:r>
              <a:rPr lang="ru-RU" sz="200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отсутствие обезличенной системы проверки работ участников на муниципальном этапе; </a:t>
            </a:r>
            <a:endParaRPr sz="2000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000"/>
              <a:buFont typeface="Times New Roman"/>
              <a:buChar char="-"/>
            </a:pPr>
            <a:r>
              <a:rPr lang="ru-RU" sz="200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недостаточность объективного оценивания олимпиадных работ для выявления наиболее качественных работ участников, которые могут достойно представить свою территорию на региональном и заключительном этапах олимпиады;</a:t>
            </a:r>
            <a:endParaRPr sz="2000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000"/>
              <a:buFont typeface="Times New Roman"/>
              <a:buChar char="-"/>
            </a:pPr>
            <a:r>
              <a:rPr lang="ru-RU" sz="200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кадровый дефицит педагогов-наставников, готовых профессионально работать с одаренными, высокомотивированными детьми; </a:t>
            </a:r>
            <a:endParaRPr sz="2000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000"/>
              <a:buFont typeface="Times New Roman"/>
              <a:buChar char="-"/>
            </a:pPr>
            <a:r>
              <a:rPr lang="ru-RU" sz="200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отсутствие совместного взаимодействия педагогов и школ при подготовке к олимпиадам школьников;</a:t>
            </a:r>
            <a:endParaRPr sz="2000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000"/>
              <a:buFont typeface="Times New Roman"/>
              <a:buChar char="-"/>
            </a:pPr>
            <a:r>
              <a:rPr lang="ru-RU" sz="200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недостаточная сформированность системы работы с высокомотивированными детьми как на школьном и муниципальном, так и на региональном уровнях.</a:t>
            </a:r>
            <a:endParaRPr sz="2000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37"/>
          <p:cNvSpPr txBox="1"/>
          <p:nvPr>
            <p:ph type="title"/>
          </p:nvPr>
        </p:nvSpPr>
        <p:spPr>
          <a:xfrm>
            <a:off x="397626" y="165858"/>
            <a:ext cx="10515600" cy="9590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10000"/>
              <a:buFont typeface="Times New Roman"/>
              <a:buNone/>
            </a:pPr>
            <a:r>
              <a:rPr b="1" lang="ru-RU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Ссылки на сайты для методической и организационной поддержки</a:t>
            </a:r>
            <a:endParaRPr b="1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6" name="Google Shape;116;p37"/>
          <p:cNvSpPr txBox="1"/>
          <p:nvPr>
            <p:ph idx="1" type="body"/>
          </p:nvPr>
        </p:nvSpPr>
        <p:spPr>
          <a:xfrm>
            <a:off x="5187150" y="1204150"/>
            <a:ext cx="5424900" cy="447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ru-RU" u="sng">
                <a:solidFill>
                  <a:schemeClr val="hlink"/>
                </a:solidFill>
                <a:hlinkClick r:id="rId3"/>
              </a:rPr>
              <a:t>https://sochisirius.ru/</a:t>
            </a:r>
            <a:r>
              <a:rPr lang="ru-RU"/>
              <a:t>;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ru-RU" u="sng">
                <a:solidFill>
                  <a:schemeClr val="hlink"/>
                </a:solidFill>
                <a:hlinkClick r:id="rId4"/>
              </a:rPr>
              <a:t>https://siriusolymp.ru/</a:t>
            </a:r>
            <a:r>
              <a:rPr lang="ru-RU"/>
              <a:t> ; 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ru-RU" u="sng">
                <a:solidFill>
                  <a:schemeClr val="hlink"/>
                </a:solidFill>
                <a:hlinkClick r:id="rId5"/>
              </a:rPr>
              <a:t>https://vserosolimp.edsoo.ru/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ru-RU" u="sng">
                <a:solidFill>
                  <a:schemeClr val="hlink"/>
                </a:solidFill>
                <a:hlinkClick r:id="rId6"/>
              </a:rPr>
              <a:t>https://lensky-kray.ru/</a:t>
            </a:r>
            <a:endParaRPr/>
          </a:p>
        </p:txBody>
      </p:sp>
      <p:pic>
        <p:nvPicPr>
          <p:cNvPr id="117" name="Google Shape;117;p3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005050" y="1127625"/>
            <a:ext cx="4021876" cy="894575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118" name="Google Shape;118;p37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451022" y="2558666"/>
            <a:ext cx="2791132" cy="15805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37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1054324" y="4527900"/>
            <a:ext cx="3972600" cy="1023325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120" name="Google Shape;120;p37"/>
          <p:cNvSpPr txBox="1"/>
          <p:nvPr/>
        </p:nvSpPr>
        <p:spPr>
          <a:xfrm>
            <a:off x="1451021" y="5756603"/>
            <a:ext cx="9286901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-RU" sz="2400" u="none" cap="none" strike="noStrik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Электронная почта организатора олимпиады: </a:t>
            </a:r>
            <a:r>
              <a:rPr b="1" i="0" lang="ru-RU" sz="24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omo_man@mail.ru</a:t>
            </a:r>
            <a:endParaRPr b="1" i="0" sz="2400" u="none" cap="none" strike="noStrike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649abffa47_1_1135"/>
          <p:cNvSpPr/>
          <p:nvPr/>
        </p:nvSpPr>
        <p:spPr>
          <a:xfrm>
            <a:off x="2475850" y="154075"/>
            <a:ext cx="7869600" cy="63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960"/>
              <a:buFont typeface="Times New Roman"/>
              <a:buNone/>
            </a:pPr>
            <a:r>
              <a:rPr b="1" lang="ru-RU" sz="2000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Этапы, сроки и организаторы ВСОШ</a:t>
            </a:r>
            <a:r>
              <a:rPr b="1" lang="ru-RU" sz="3000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 b="1" sz="3000">
              <a:solidFill>
                <a:srgbClr val="00206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2" name="Google Shape;52;g3649abffa47_1_1135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graphicFrame>
        <p:nvGraphicFramePr>
          <p:cNvPr id="53" name="Google Shape;53;g3649abffa47_1_1135"/>
          <p:cNvGraphicFramePr/>
          <p:nvPr/>
        </p:nvGraphicFramePr>
        <p:xfrm>
          <a:off x="952500" y="7923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{9013652C-0241-48F1-8EB6-386D2EFD1AA7}</a:tableStyleId>
              </a:tblPr>
              <a:tblGrid>
                <a:gridCol w="3429000"/>
                <a:gridCol w="3429000"/>
                <a:gridCol w="3429000"/>
              </a:tblGrid>
              <a:tr h="381000">
                <a:tc gridSpan="3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ШКОЛЬНЫЙ ЭТАП</a:t>
                      </a:r>
                      <a:endParaRPr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hMerge="1"/>
                <a:tc hMerge="1"/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До 1 ноября</a:t>
                      </a:r>
                      <a:endParaRPr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4 - 11 классы</a:t>
                      </a:r>
                      <a:endParaRPr/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Органы местного самоуправления МО/ГО в сфере образования</a:t>
                      </a:r>
                      <a:endParaRPr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4" name="Google Shape;54;g3649abffa47_1_1135"/>
          <p:cNvGraphicFramePr/>
          <p:nvPr/>
        </p:nvGraphicFramePr>
        <p:xfrm>
          <a:off x="952500" y="21884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{9013652C-0241-48F1-8EB6-386D2EFD1AA7}</a:tableStyleId>
              </a:tblPr>
              <a:tblGrid>
                <a:gridCol w="3429000"/>
                <a:gridCol w="3429000"/>
                <a:gridCol w="3429000"/>
              </a:tblGrid>
              <a:tr h="381000">
                <a:tc gridSpan="3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МУНИЦИПАЛЬНЫЙ ЭТАП</a:t>
                      </a:r>
                      <a:endParaRPr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hMerge="1"/>
                <a:tc hMerge="1"/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До 25 декабря</a:t>
                      </a:r>
                      <a:endParaRPr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r>
                        <a:rPr lang="ru-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- 11 классы</a:t>
                      </a:r>
                      <a:endParaRPr/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Органы местного самоуправления МО/ГО в сфере образования</a:t>
                      </a:r>
                      <a:endParaRPr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5" name="Google Shape;55;g3649abffa47_1_1135"/>
          <p:cNvGraphicFramePr/>
          <p:nvPr/>
        </p:nvGraphicFramePr>
        <p:xfrm>
          <a:off x="952500" y="35807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{9013652C-0241-48F1-8EB6-386D2EFD1AA7}</a:tableStyleId>
              </a:tblPr>
              <a:tblGrid>
                <a:gridCol w="3429000"/>
                <a:gridCol w="3429000"/>
                <a:gridCol w="3429000"/>
              </a:tblGrid>
              <a:tr h="381000">
                <a:tc gridSpan="3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РЕГИОНАЛЬНЫЙ ЭТАП</a:t>
                      </a:r>
                      <a:endParaRPr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hMerge="1"/>
                <a:tc hMerge="1"/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До 1 марта</a:t>
                      </a:r>
                      <a:endParaRPr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9 - 11 классы</a:t>
                      </a:r>
                      <a:endParaRPr/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МОиН, МАН РС(Я)</a:t>
                      </a:r>
                      <a:endParaRPr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6" name="Google Shape;56;g3649abffa47_1_1135"/>
          <p:cNvGraphicFramePr/>
          <p:nvPr/>
        </p:nvGraphicFramePr>
        <p:xfrm>
          <a:off x="952500" y="47443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{9013652C-0241-48F1-8EB6-386D2EFD1AA7}</a:tableStyleId>
              </a:tblPr>
              <a:tblGrid>
                <a:gridCol w="3429000"/>
                <a:gridCol w="3429000"/>
                <a:gridCol w="3429000"/>
              </a:tblGrid>
              <a:tr h="381000">
                <a:tc gridSpan="3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ЗАКЛЮЧИТЕЛЬНЫЙ ЭТАП</a:t>
                      </a:r>
                      <a:endParaRPr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hMerge="1"/>
                <a:tc hMerge="1"/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Не позднее 30 июня</a:t>
                      </a:r>
                      <a:endParaRPr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r>
                        <a:rPr lang="ru-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- 11 классы</a:t>
                      </a:r>
                      <a:endParaRPr/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Минпросвещения России</a:t>
                      </a:r>
                      <a:endParaRPr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sp>
        <p:nvSpPr>
          <p:cNvPr id="57" name="Google Shape;57;g3649abffa47_1_1135"/>
          <p:cNvSpPr/>
          <p:nvPr/>
        </p:nvSpPr>
        <p:spPr>
          <a:xfrm>
            <a:off x="6043500" y="1798150"/>
            <a:ext cx="281100" cy="36630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2"/>
              </a:solidFill>
              <a:highlight>
                <a:schemeClr val="accent1"/>
              </a:highlight>
            </a:endParaRPr>
          </a:p>
        </p:txBody>
      </p:sp>
      <p:sp>
        <p:nvSpPr>
          <p:cNvPr id="58" name="Google Shape;58;g3649abffa47_1_1135"/>
          <p:cNvSpPr/>
          <p:nvPr/>
        </p:nvSpPr>
        <p:spPr>
          <a:xfrm>
            <a:off x="6043500" y="3204300"/>
            <a:ext cx="281100" cy="36630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2"/>
              </a:solidFill>
              <a:highlight>
                <a:schemeClr val="accent1"/>
              </a:highlight>
            </a:endParaRPr>
          </a:p>
        </p:txBody>
      </p:sp>
      <p:sp>
        <p:nvSpPr>
          <p:cNvPr id="59" name="Google Shape;59;g3649abffa47_1_1135"/>
          <p:cNvSpPr/>
          <p:nvPr/>
        </p:nvSpPr>
        <p:spPr>
          <a:xfrm>
            <a:off x="6043500" y="4383225"/>
            <a:ext cx="281100" cy="36630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2"/>
              </a:solidFill>
              <a:highlight>
                <a:schemeClr val="accent1"/>
              </a:highlight>
            </a:endParaRPr>
          </a:p>
        </p:txBody>
      </p:sp>
      <p:graphicFrame>
        <p:nvGraphicFramePr>
          <p:cNvPr id="60" name="Google Shape;60;g3649abffa47_1_1135"/>
          <p:cNvGraphicFramePr/>
          <p:nvPr/>
        </p:nvGraphicFramePr>
        <p:xfrm>
          <a:off x="952500" y="59417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{9013652C-0241-48F1-8EB6-386D2EFD1AA7}</a:tableStyleId>
              </a:tblPr>
              <a:tblGrid>
                <a:gridCol w="3429000"/>
                <a:gridCol w="3429000"/>
                <a:gridCol w="3429000"/>
              </a:tblGrid>
              <a:tr h="381000">
                <a:tc gridSpan="3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ПРИГЛАСИТЕЛЬНЫЙ ЭТАП</a:t>
                      </a:r>
                      <a:endParaRPr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hMerge="1"/>
                <a:tc hMerge="1"/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Апрель - май</a:t>
                      </a:r>
                      <a:endParaRPr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3 - 10 классы</a:t>
                      </a:r>
                      <a:endParaRPr/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ОЦ </a:t>
                      </a:r>
                      <a:r>
                        <a:rPr lang="ru-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“Сириус”</a:t>
                      </a:r>
                      <a:endParaRPr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sp>
        <p:nvSpPr>
          <p:cNvPr id="61" name="Google Shape;61;g3649abffa47_1_1135"/>
          <p:cNvSpPr/>
          <p:nvPr/>
        </p:nvSpPr>
        <p:spPr>
          <a:xfrm>
            <a:off x="6031650" y="5562150"/>
            <a:ext cx="281100" cy="36630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2"/>
              </a:solidFill>
              <a:highlight>
                <a:schemeClr val="accent1"/>
              </a:highligh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374c3772f16_0_80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960"/>
              <a:buFont typeface="Times New Roman"/>
              <a:buNone/>
            </a:pPr>
            <a:r>
              <a:rPr lang="ru-RU" sz="3000">
                <a:solidFill>
                  <a:srgbClr val="002060"/>
                </a:solidFill>
              </a:rPr>
              <a:t>Участие в школьном этапе ВсОШ за 3 учебных года</a:t>
            </a:r>
            <a:endParaRPr sz="3000">
              <a:solidFill>
                <a:srgbClr val="002060"/>
              </a:solidFill>
            </a:endParaRPr>
          </a:p>
        </p:txBody>
      </p:sp>
      <p:graphicFrame>
        <p:nvGraphicFramePr>
          <p:cNvPr id="67" name="Google Shape;67;g374c3772f16_0_80"/>
          <p:cNvGraphicFramePr/>
          <p:nvPr/>
        </p:nvGraphicFramePr>
        <p:xfrm>
          <a:off x="952500" y="26670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{9013652C-0241-48F1-8EB6-386D2EFD1AA7}</a:tableStyleId>
              </a:tblPr>
              <a:tblGrid>
                <a:gridCol w="2571750"/>
                <a:gridCol w="2571750"/>
                <a:gridCol w="2571750"/>
                <a:gridCol w="2571750"/>
              </a:tblGrid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учебный год</a:t>
                      </a:r>
                      <a:endParaRPr sz="20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Школьников, принявших участие на ШЭ</a:t>
                      </a:r>
                      <a:endParaRPr sz="20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% от общего числа обучающихся,</a:t>
                      </a:r>
                      <a:endParaRPr sz="20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4-11 классы</a:t>
                      </a:r>
                      <a:endParaRPr sz="20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фактическое число участников</a:t>
                      </a:r>
                      <a:endParaRPr sz="20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2022-23</a:t>
                      </a:r>
                      <a:endParaRPr sz="20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66 088</a:t>
                      </a:r>
                      <a:endParaRPr sz="20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63,14</a:t>
                      </a:r>
                      <a:endParaRPr sz="20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238 588</a:t>
                      </a:r>
                      <a:endParaRPr sz="20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2023-24</a:t>
                      </a:r>
                      <a:endParaRPr sz="20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78 384</a:t>
                      </a:r>
                      <a:endParaRPr sz="20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73,42</a:t>
                      </a:r>
                      <a:endParaRPr sz="20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254 350</a:t>
                      </a:r>
                      <a:endParaRPr sz="20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2024-25</a:t>
                      </a:r>
                      <a:endParaRPr sz="20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76 518</a:t>
                      </a:r>
                      <a:endParaRPr sz="20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>
                          <a:solidFill>
                            <a:schemeClr val="dk1"/>
                          </a:solidFill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70,09</a:t>
                      </a:r>
                      <a:endParaRPr sz="2000">
                        <a:solidFill>
                          <a:schemeClr val="dk1"/>
                        </a:solidFill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261 446</a:t>
                      </a:r>
                      <a:endParaRPr sz="20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374c3772f16_0_88"/>
          <p:cNvSpPr txBox="1"/>
          <p:nvPr>
            <p:ph type="title"/>
          </p:nvPr>
        </p:nvSpPr>
        <p:spPr>
          <a:xfrm>
            <a:off x="943775" y="430450"/>
            <a:ext cx="10410000" cy="12603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400">
                <a:solidFill>
                  <a:srgbClr val="002060"/>
                </a:solidFill>
              </a:rPr>
              <a:t>Степень участия обучающихся в школьном этапе олимпиады за 3 учебных года</a:t>
            </a:r>
            <a:endParaRPr b="1" sz="3400">
              <a:solidFill>
                <a:srgbClr val="00206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002060"/>
              </a:solidFill>
            </a:endParaRPr>
          </a:p>
        </p:txBody>
      </p:sp>
      <p:graphicFrame>
        <p:nvGraphicFramePr>
          <p:cNvPr id="73" name="Google Shape;73;g374c3772f16_0_88"/>
          <p:cNvGraphicFramePr/>
          <p:nvPr/>
        </p:nvGraphicFramePr>
        <p:xfrm>
          <a:off x="884625" y="15023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{9013652C-0241-48F1-8EB6-386D2EFD1AA7}</a:tableStyleId>
              </a:tblPr>
              <a:tblGrid>
                <a:gridCol w="4277550"/>
                <a:gridCol w="5926600"/>
              </a:tblGrid>
              <a:tr h="7365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Процентное соотношение за 3 года</a:t>
                      </a:r>
                      <a:endParaRPr b="1" sz="18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Учебный предмет</a:t>
                      </a:r>
                      <a:endParaRPr b="1" sz="18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8001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менее 1 %</a:t>
                      </a:r>
                      <a:endParaRPr sz="18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китайский, немецкий, французский, испанский и итальянский языки</a:t>
                      </a:r>
                      <a:endParaRPr sz="18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663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от 1 до 2 %</a:t>
                      </a:r>
                      <a:endParaRPr sz="18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искусство (МХК)</a:t>
                      </a:r>
                      <a:endParaRPr sz="18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34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от 2 до 5 %</a:t>
                      </a:r>
                      <a:endParaRPr sz="18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астрономия, информатика, ОБЗР (ОБЖ), право, физика, химия, экология,  экономика</a:t>
                      </a:r>
                      <a:endParaRPr sz="18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34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от 5 до 10 %</a:t>
                      </a:r>
                      <a:endParaRPr sz="18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английский язык, биология, география, история, литература, обществознание, технология, физическая культура</a:t>
                      </a:r>
                      <a:endParaRPr sz="18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663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более 10 %</a:t>
                      </a:r>
                      <a:endParaRPr sz="18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математика, русский язык</a:t>
                      </a:r>
                      <a:endParaRPr sz="18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374c3772f16_0_95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>
                <a:solidFill>
                  <a:srgbClr val="002060"/>
                </a:solidFill>
              </a:rPr>
              <a:t>Участие в муниципальном этапе ВсОШ за 3 учебных  года</a:t>
            </a:r>
            <a:endParaRPr sz="3000">
              <a:solidFill>
                <a:srgbClr val="002060"/>
              </a:solidFill>
            </a:endParaRPr>
          </a:p>
        </p:txBody>
      </p:sp>
      <p:graphicFrame>
        <p:nvGraphicFramePr>
          <p:cNvPr id="79" name="Google Shape;79;g374c3772f16_0_95"/>
          <p:cNvGraphicFramePr/>
          <p:nvPr/>
        </p:nvGraphicFramePr>
        <p:xfrm>
          <a:off x="638400" y="20518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{9013652C-0241-48F1-8EB6-386D2EFD1AA7}</a:tableStyleId>
              </a:tblPr>
              <a:tblGrid>
                <a:gridCol w="1785900"/>
                <a:gridCol w="1785900"/>
                <a:gridCol w="1785900"/>
                <a:gridCol w="1785900"/>
                <a:gridCol w="1785900"/>
                <a:gridCol w="1785900"/>
              </a:tblGrid>
              <a:tr h="15945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учебный год</a:t>
                      </a:r>
                      <a:endParaRPr sz="1800">
                        <a:solidFill>
                          <a:srgbClr val="351C75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количество ш</a:t>
                      </a:r>
                      <a:r>
                        <a:rPr b="1" lang="ru-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кольников, принявших участие на МЭ</a:t>
                      </a:r>
                      <a:endParaRPr b="1" sz="18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в том числе городских</a:t>
                      </a:r>
                      <a:endParaRPr b="1" sz="18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в том числе сельских</a:t>
                      </a:r>
                      <a:endParaRPr b="1" sz="18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процент от общего числа обучающихся 5-11 кл., %</a:t>
                      </a:r>
                      <a:endParaRPr b="1" sz="1800">
                        <a:solidFill>
                          <a:srgbClr val="351C75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фактическое число участников</a:t>
                      </a:r>
                      <a:endParaRPr b="1" sz="1800">
                        <a:solidFill>
                          <a:srgbClr val="351C75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773925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2022-23</a:t>
                      </a:r>
                      <a:endParaRPr sz="18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22 239</a:t>
                      </a:r>
                      <a:endParaRPr sz="18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14 832</a:t>
                      </a:r>
                      <a:endParaRPr sz="18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7 407</a:t>
                      </a:r>
                      <a:endParaRPr sz="18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24,98</a:t>
                      </a:r>
                      <a:endParaRPr b="1" sz="1800">
                        <a:solidFill>
                          <a:srgbClr val="351C75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40 681</a:t>
                      </a:r>
                      <a:endParaRPr sz="1800">
                        <a:solidFill>
                          <a:srgbClr val="351C75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73925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2023-24</a:t>
                      </a:r>
                      <a:endParaRPr sz="18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23 503</a:t>
                      </a:r>
                      <a:endParaRPr sz="18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15 042</a:t>
                      </a:r>
                      <a:endParaRPr sz="18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8 461</a:t>
                      </a:r>
                      <a:endParaRPr sz="18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25,79</a:t>
                      </a:r>
                      <a:endParaRPr b="1" sz="1800">
                        <a:solidFill>
                          <a:srgbClr val="351C75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39 801</a:t>
                      </a:r>
                      <a:endParaRPr sz="1800">
                        <a:solidFill>
                          <a:srgbClr val="351C75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73925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2024-25</a:t>
                      </a:r>
                      <a:endParaRPr sz="18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24 937</a:t>
                      </a:r>
                      <a:endParaRPr sz="18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15 833</a:t>
                      </a:r>
                      <a:endParaRPr sz="18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9 104</a:t>
                      </a:r>
                      <a:endParaRPr sz="18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26,74</a:t>
                      </a:r>
                      <a:endParaRPr b="1" sz="1800">
                        <a:solidFill>
                          <a:srgbClr val="351C75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43 593</a:t>
                      </a:r>
                      <a:endParaRPr sz="1800">
                        <a:solidFill>
                          <a:srgbClr val="351C75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74c3772f16_0_103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000">
                <a:solidFill>
                  <a:srgbClr val="002060"/>
                </a:solidFill>
              </a:rPr>
              <a:t>П</a:t>
            </a:r>
            <a:r>
              <a:rPr b="1" lang="ru-RU" sz="3000">
                <a:solidFill>
                  <a:srgbClr val="002060"/>
                </a:solidFill>
              </a:rPr>
              <a:t>оказатель массовости участия в предметах МЭ ВсОШ за 3 учебных года</a:t>
            </a:r>
            <a:endParaRPr b="1" sz="3000">
              <a:solidFill>
                <a:srgbClr val="002060"/>
              </a:solidFill>
            </a:endParaRPr>
          </a:p>
        </p:txBody>
      </p:sp>
      <p:graphicFrame>
        <p:nvGraphicFramePr>
          <p:cNvPr id="85" name="Google Shape;85;g374c3772f16_0_103"/>
          <p:cNvGraphicFramePr/>
          <p:nvPr/>
        </p:nvGraphicFramePr>
        <p:xfrm>
          <a:off x="952500" y="22860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{9013652C-0241-48F1-8EB6-386D2EFD1AA7}</a:tableStyleId>
              </a:tblPr>
              <a:tblGrid>
                <a:gridCol w="3592075"/>
                <a:gridCol w="6694925"/>
              </a:tblGrid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Процентное соотношение за 3 года</a:t>
                      </a:r>
                      <a:endParaRPr b="1" sz="19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Учебный предмет</a:t>
                      </a:r>
                      <a:endParaRPr b="1" sz="19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менее 1 %</a:t>
                      </a:r>
                      <a:endParaRPr sz="19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китайский, немецкий, французский, испанский и итальянский языки</a:t>
                      </a:r>
                      <a:endParaRPr sz="19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от 1 до 2 %</a:t>
                      </a:r>
                      <a:endParaRPr sz="19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искусство (МХК), </a:t>
                      </a:r>
                      <a:r>
                        <a:rPr lang="ru-RU" sz="1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информатика</a:t>
                      </a:r>
                      <a:endParaRPr b="1" sz="19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от 2 до 5 %</a:t>
                      </a:r>
                      <a:endParaRPr sz="19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астрономия, ОБЗР (ОБЖ),  право, технология, физика, физическая культура, химия, экология, экономика</a:t>
                      </a:r>
                      <a:endParaRPr sz="19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от 5 до 10 %</a:t>
                      </a:r>
                      <a:endParaRPr sz="19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английский язык, биология, география, история, литература, обществознание</a:t>
                      </a:r>
                      <a:endParaRPr sz="19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249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более 10 %</a:t>
                      </a:r>
                      <a:endParaRPr sz="19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математика, русский язык</a:t>
                      </a:r>
                      <a:endParaRPr sz="19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63500" marB="63500" marR="63500" marL="635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"/>
          <p:cNvSpPr txBox="1"/>
          <p:nvPr>
            <p:ph type="title"/>
          </p:nvPr>
        </p:nvSpPr>
        <p:spPr>
          <a:xfrm>
            <a:off x="546550" y="118225"/>
            <a:ext cx="11107200" cy="43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-RU" sz="215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Результаты участия</a:t>
            </a:r>
            <a:r>
              <a:rPr b="1" lang="ru-RU" sz="215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15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школьников РС(Я) в </a:t>
            </a:r>
            <a:r>
              <a:rPr b="1" lang="ru-RU" sz="215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заключительно</a:t>
            </a:r>
            <a:r>
              <a:rPr lang="ru-RU" sz="215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</a:t>
            </a:r>
            <a:r>
              <a:rPr b="1" lang="ru-RU" sz="215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этап</a:t>
            </a:r>
            <a:r>
              <a:rPr lang="ru-RU" sz="215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е</a:t>
            </a:r>
            <a:r>
              <a:rPr b="1" lang="ru-RU" sz="215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ВсОШ</a:t>
            </a:r>
            <a:r>
              <a:rPr lang="ru-RU" sz="215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b="1" lang="ru-RU" sz="215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 5 лет</a:t>
            </a:r>
            <a:endParaRPr b="1" sz="2870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aphicFrame>
        <p:nvGraphicFramePr>
          <p:cNvPr id="91" name="Google Shape;91;p2"/>
          <p:cNvGraphicFramePr/>
          <p:nvPr/>
        </p:nvGraphicFramePr>
        <p:xfrm>
          <a:off x="546550" y="6894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{75EB3808-D801-47E0-A404-87F2501787BF}</a:tableStyleId>
              </a:tblPr>
              <a:tblGrid>
                <a:gridCol w="823450"/>
                <a:gridCol w="2019500"/>
                <a:gridCol w="1652875"/>
                <a:gridCol w="1652875"/>
                <a:gridCol w="1652875"/>
                <a:gridCol w="1652875"/>
                <a:gridCol w="1652875"/>
              </a:tblGrid>
              <a:tr h="2313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№</a:t>
                      </a:r>
                      <a:endParaRPr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Предмет</a:t>
                      </a:r>
                      <a:endParaRPr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2020-2021 уч.г.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2021-2022 уч.г.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2022-2023 уч.г.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2023-2024 уч.г.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2024-2025 уч.г.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313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Английский язык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2313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Астрономия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</a:tr>
              <a:tr h="2313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3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Биология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2313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4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География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2313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5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Информатика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</a:tr>
              <a:tr h="2313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6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Испанский язык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</a:tr>
              <a:tr h="2313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7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История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2313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8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Итальянский язык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</a:tr>
              <a:tr h="2313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9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Китайский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2313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10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Литература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2313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11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Математика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</a:tr>
              <a:tr h="2313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12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МХК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2313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13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Немецкий язык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</a:tr>
              <a:tr h="2313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14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ОБиЗР (ОБЖ)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</a:tr>
              <a:tr h="2313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15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Обществознание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2313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16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Право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</a:tr>
              <a:tr h="2313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17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Русский язык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</a:tr>
              <a:tr h="2313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18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Технология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2313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19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Физика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279325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20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Физическая культура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6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2313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21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Французский язык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2313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22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Химия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</a:tr>
              <a:tr h="2313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23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Экология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2313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24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Экономика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</a:tr>
              <a:tr h="253950">
                <a:tc gridSpan="2"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Количество дипломов ЗЭ за 5 лет</a:t>
                      </a:r>
                      <a:endParaRPr b="1"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7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5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7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10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0" marB="0" marR="25400" marL="25400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364733d100b_0_80"/>
          <p:cNvSpPr txBox="1"/>
          <p:nvPr>
            <p:ph type="title"/>
          </p:nvPr>
        </p:nvSpPr>
        <p:spPr>
          <a:xfrm>
            <a:off x="344875" y="137950"/>
            <a:ext cx="11633400" cy="4236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rPr lang="ru-RU" sz="2000">
                <a:solidFill>
                  <a:srgbClr val="002060"/>
                </a:solidFill>
              </a:rPr>
              <a:t>Участие территорий в олимпиадах естественнонаучного цикла в 2024-2025 уч.г.</a:t>
            </a:r>
            <a:endParaRPr sz="2000">
              <a:solidFill>
                <a:srgbClr val="002060"/>
              </a:solidFill>
            </a:endParaRPr>
          </a:p>
        </p:txBody>
      </p:sp>
      <p:graphicFrame>
        <p:nvGraphicFramePr>
          <p:cNvPr id="97" name="Google Shape;97;g364733d100b_0_80"/>
          <p:cNvGraphicFramePr/>
          <p:nvPr/>
        </p:nvGraphicFramePr>
        <p:xfrm>
          <a:off x="370863" y="5615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{75EB3808-D801-47E0-A404-87F2501787BF}</a:tableStyleId>
              </a:tblPr>
              <a:tblGrid>
                <a:gridCol w="995200"/>
                <a:gridCol w="1437625"/>
                <a:gridCol w="1316950"/>
                <a:gridCol w="1370575"/>
                <a:gridCol w="1169475"/>
                <a:gridCol w="1521075"/>
                <a:gridCol w="2158825"/>
                <a:gridCol w="1611675"/>
              </a:tblGrid>
              <a:tr h="252650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показатель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hMerge="1"/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астрономия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физика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химия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география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биология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экология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456000">
                <a:tc row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участие в МЭ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количество МО/ГО</a:t>
                      </a:r>
                      <a:endParaRPr b="1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29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42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43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41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43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37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456000">
                <a:tc vMerge="1"/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количество участников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979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2371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1605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2278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2991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1976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8627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качественное участие в МЭ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количество победителей и призеров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155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372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332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388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725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525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456000">
                <a:tc row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участие в РЭ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количество МО/ГО</a:t>
                      </a:r>
                      <a:endParaRPr b="1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7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11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15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8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19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11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456000">
                <a:tc vMerge="1"/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количество участников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20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60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41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26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54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36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456000">
                <a:tc row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качественное участие в РЭ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количество МО/ГО</a:t>
                      </a:r>
                      <a:endParaRPr b="1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4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12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7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659350">
                <a:tc vMerge="1"/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количество победителей и призеров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14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4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12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26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17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1765300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список МО/ГО, имеющих победителей и призеров на РЭ</a:t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hMerge="1"/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 sz="13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РЛИ,</a:t>
                      </a:r>
                      <a:endParaRPr sz="13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 sz="13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Якутск: ФТЛ</a:t>
                      </a:r>
                      <a:endParaRPr sz="13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 sz="13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РЛИ,</a:t>
                      </a:r>
                      <a:endParaRPr sz="13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 sz="13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Якутск: Айыы Кыьата, ФТЛ, ЯГЛ</a:t>
                      </a:r>
                      <a:endParaRPr sz="13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 sz="13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РЛИ,</a:t>
                      </a:r>
                      <a:endParaRPr sz="13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 sz="13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Якутск: ФТЛ, ЯГЛ</a:t>
                      </a:r>
                      <a:endParaRPr sz="13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РЛИ, </a:t>
                      </a:r>
                      <a:r>
                        <a:rPr lang="ru-RU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Нерюнгринский, Усть-Майский,  Якутск: НПСОШ-2, Айыы Кыьата, СОШ-27, ФТЛ, ЯГЛ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АШ РС(Я), РЛИ, СУНЦ, </a:t>
                      </a:r>
                      <a:r>
                        <a:rPr lang="ru-RU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Алданский, Булунский, Горный, Ленский, Мирнинский, Нерюнгринский, Сунтарский, Таттинский,   Якутск: СОШ-5, СОШ-19, СОШ-39, ЯГЛ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АШ РС(Я), РЛИ, </a:t>
                      </a:r>
                      <a:r>
                        <a:rPr lang="ru-RU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Мирнинский, Намский, Нерюнгринский, Сунтарский,  Якутск: СОШ-39, </a:t>
                      </a:r>
                      <a:r>
                        <a:rPr lang="ru-RU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Айыы кыьата, МПЛ, </a:t>
                      </a:r>
                      <a:r>
                        <a:rPr lang="ru-RU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ФТЛ, ЯГЛ 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f44cd0f971_0_33"/>
          <p:cNvSpPr txBox="1"/>
          <p:nvPr>
            <p:ph type="title"/>
          </p:nvPr>
        </p:nvSpPr>
        <p:spPr>
          <a:xfrm>
            <a:off x="626700" y="291875"/>
            <a:ext cx="10938600" cy="91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ru-RU" sz="3000">
                <a:solidFill>
                  <a:srgbClr val="002060"/>
                </a:solidFill>
              </a:rPr>
              <a:t>Участие на олимпиадах по естественнонаучным предметам в 2021 - 2025 г.г. в разрезе территориальных групп</a:t>
            </a:r>
            <a:endParaRPr sz="3000">
              <a:solidFill>
                <a:srgbClr val="002060"/>
              </a:solidFill>
            </a:endParaRPr>
          </a:p>
        </p:txBody>
      </p:sp>
      <p:graphicFrame>
        <p:nvGraphicFramePr>
          <p:cNvPr id="103" name="Google Shape;103;g2f44cd0f971_0_33"/>
          <p:cNvGraphicFramePr/>
          <p:nvPr/>
        </p:nvGraphicFramePr>
        <p:xfrm>
          <a:off x="626699" y="1612924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{815E1E15-1C02-4955-9D6D-5072198D9FBC}</a:tableStyleId>
              </a:tblPr>
              <a:tblGrid>
                <a:gridCol w="2564025"/>
                <a:gridCol w="1125675"/>
                <a:gridCol w="1240100"/>
                <a:gridCol w="1256050"/>
                <a:gridCol w="1600650"/>
                <a:gridCol w="1461900"/>
                <a:gridCol w="1523500"/>
              </a:tblGrid>
              <a:tr h="9610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ru-RU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6 предметов (астрономия, биология, география, физика, химия, экология) </a:t>
                      </a:r>
                      <a:endParaRPr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19050" marB="19050" marR="28575" marL="28575" anchor="ctr">
                    <a:lnL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РЭ ВсОШ по 6 предметам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в т.ч. победители и призеры РЭ ВсОШ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другие перечневые олимпиады по 6 предметам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доля участников ВсОШ от общего числа участников по 6 предметам, %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доля ПиП от общего числа ПиП по 6 предметам, %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качество участия в ВсОШ по 6 предметам, %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763425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Муниципальные образования</a:t>
                      </a:r>
                      <a:endParaRPr b="1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715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156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137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0,51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0,36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0,22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773025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ГО "г. Якутск"</a:t>
                      </a:r>
                      <a:endParaRPr b="1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363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147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201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0,26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0,34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0,40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782625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подведомственные учреждения</a:t>
                      </a:r>
                      <a:endParaRPr b="1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287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118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125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0,21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0,27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0,41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811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СУНЦ СВФУ</a:t>
                      </a:r>
                      <a:endParaRPr b="1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29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9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12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0,02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0,02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0,31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25400" marB="25400" marR="25400" marL="25400" anchor="ctr">
                    <a:lnL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9_Тема Office">
  <a:themeElements>
    <a:clrScheme name="Custom 21">
      <a:dk1>
        <a:srgbClr val="000000"/>
      </a:dk1>
      <a:lt1>
        <a:srgbClr val="FFFFFF"/>
      </a:lt1>
      <a:dk2>
        <a:srgbClr val="0048B3"/>
      </a:dk2>
      <a:lt2>
        <a:srgbClr val="7C77B9"/>
      </a:lt2>
      <a:accent1>
        <a:srgbClr val="008EDC"/>
      </a:accent1>
      <a:accent2>
        <a:srgbClr val="7A0078"/>
      </a:accent2>
      <a:accent3>
        <a:srgbClr val="D30F64"/>
      </a:accent3>
      <a:accent4>
        <a:srgbClr val="006FC9"/>
      </a:accent4>
      <a:accent5>
        <a:srgbClr val="00FFFF"/>
      </a:accent5>
      <a:accent6>
        <a:srgbClr val="EEB902"/>
      </a:accent6>
      <a:hlink>
        <a:srgbClr val="D30F64"/>
      </a:hlink>
      <a:folHlink>
        <a:srgbClr val="D30F6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2023-09-08T00:27:15Z</dcterms:created>
  <dc:creator>User-PC</dc:creator>
</cp:coreProperties>
</file>