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embeddedFontLst>
    <p:embeddedFont>
      <p:font typeface="Century Gothic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0" roundtripDataSignature="AMtx7mgc5iK4oH66giV8Ik+wd3tCJ0aI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1F90258-253C-42AB-9BE2-64D36FEFEF07}">
  <a:tblStyle styleId="{71F90258-253C-42AB-9BE2-64D36FEFEF0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EC01805C-91BB-41BC-9206-B1582925D512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CenturyGothic-bold.fntdata"/><Relationship Id="rId16" Type="http://schemas.openxmlformats.org/officeDocument/2006/relationships/font" Target="fonts/CenturyGothic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CenturyGothic-boldItalic.fntdata"/><Relationship Id="rId6" Type="http://schemas.openxmlformats.org/officeDocument/2006/relationships/slide" Target="slides/slide1.xml"/><Relationship Id="rId18" Type="http://schemas.openxmlformats.org/officeDocument/2006/relationships/font" Target="fonts/CenturyGothic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1" name="Google Shape;14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64748c0f58_0_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64748c0f58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64748c0f58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64748c0f5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64748c0f58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64748c0f5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64748c0f58_0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64748c0f58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64748c0f58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64748c0f58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64748c0f58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64748c0f58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64748c0f58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64748c0f58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4748c0f58_0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64748c0f58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64748c0f58_0_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64748c0f58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23;p3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4" name="Google Shape;24;p35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" name="Google Shape;25;p35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6" name="Google Shape;26;p35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411"/>
              </a:schemeClr>
            </a:solidFill>
            <a:ln>
              <a:noFill/>
            </a:ln>
          </p:spPr>
        </p:sp>
        <p:sp>
          <p:nvSpPr>
            <p:cNvPr id="27" name="Google Shape;27;p35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28" name="Google Shape;28;p35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372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35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8F98">
                <a:alpha val="69411"/>
              </a:srgbClr>
            </a:solidFill>
            <a:ln>
              <a:noFill/>
            </a:ln>
          </p:spPr>
        </p:sp>
        <p:sp>
          <p:nvSpPr>
            <p:cNvPr id="30" name="Google Shape;30;p35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7EC0DB">
                <a:alpha val="69411"/>
              </a:srgbClr>
            </a:solidFill>
            <a:ln>
              <a:noFill/>
            </a:ln>
          </p:spPr>
        </p:sp>
        <p:sp>
          <p:nvSpPr>
            <p:cNvPr id="31" name="Google Shape;31;p35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313"/>
              </a:schemeClr>
            </a:solidFill>
            <a:ln>
              <a:noFill/>
            </a:ln>
          </p:spPr>
        </p:sp>
        <p:sp>
          <p:nvSpPr>
            <p:cNvPr id="32" name="Google Shape;32;p35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35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4313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34;p35"/>
          <p:cNvSpPr txBox="1"/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  <a:defRPr sz="5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5"/>
          <p:cNvSpPr txBox="1"/>
          <p:nvPr>
            <p:ph idx="1" type="subTitle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>
                <a:solidFill>
                  <a:srgbClr val="7F7F7F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3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3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пись">
  <p:cSld name="Заголовок и подпись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4"/>
          <p:cNvSpPr txBox="1"/>
          <p:nvPr>
            <p:ph type="title"/>
          </p:nvPr>
        </p:nvSpPr>
        <p:spPr>
          <a:xfrm>
            <a:off x="677335" y="609600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44"/>
          <p:cNvSpPr txBox="1"/>
          <p:nvPr>
            <p:ph idx="1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4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4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4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 с подписью">
  <p:cSld name="Цитата с подписью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5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45"/>
          <p:cNvSpPr txBox="1"/>
          <p:nvPr>
            <p:ph idx="1" type="body"/>
          </p:nvPr>
        </p:nvSpPr>
        <p:spPr>
          <a:xfrm>
            <a:off x="1366139" y="3632200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 sz="16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99" name="Google Shape;99;p45"/>
          <p:cNvSpPr txBox="1"/>
          <p:nvPr>
            <p:ph idx="2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0" name="Google Shape;100;p4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4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4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3" name="Google Shape;103;p45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ru-RU" sz="8000" u="none" cap="none" strike="noStrike">
                <a:solidFill>
                  <a:srgbClr val="7EC0DB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45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ru-RU" sz="8000" u="none" cap="none" strike="noStrike">
                <a:solidFill>
                  <a:srgbClr val="7EC0DB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800" u="none" cap="none" strike="noStrike">
              <a:solidFill>
                <a:srgbClr val="7EC0D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Карточка имени">
  <p:cSld name="Карточка имени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6"/>
          <p:cNvSpPr txBox="1"/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46"/>
          <p:cNvSpPr txBox="1"/>
          <p:nvPr>
            <p:ph idx="1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8" name="Google Shape;108;p4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4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4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 карточки имени">
  <p:cSld name="Цитата карточки имени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7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47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14" name="Google Shape;114;p47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5" name="Google Shape;115;p4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4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4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18" name="Google Shape;118;p47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ru-RU" sz="8000" u="none" cap="none" strike="noStrike">
                <a:solidFill>
                  <a:srgbClr val="7EC0DB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47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ru-RU" sz="8000" u="none" cap="none" strike="noStrike">
                <a:solidFill>
                  <a:srgbClr val="7EC0DB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Истина или ложь">
  <p:cSld name="Истина или ложь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8"/>
          <p:cNvSpPr txBox="1"/>
          <p:nvPr>
            <p:ph type="title"/>
          </p:nvPr>
        </p:nvSpPr>
        <p:spPr>
          <a:xfrm>
            <a:off x="685799" y="60960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48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23" name="Google Shape;123;p48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4" name="Google Shape;124;p4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4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4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9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49"/>
          <p:cNvSpPr txBox="1"/>
          <p:nvPr>
            <p:ph idx="1" type="body"/>
          </p:nvPr>
        </p:nvSpPr>
        <p:spPr>
          <a:xfrm rot="5400000">
            <a:off x="3035281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0" name="Google Shape;130;p4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4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4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50"/>
          <p:cNvSpPr txBox="1"/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50"/>
          <p:cNvSpPr txBox="1"/>
          <p:nvPr>
            <p:ph idx="1" type="body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6" name="Google Shape;136;p50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50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50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6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6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2" name="Google Shape;42;p3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7"/>
          <p:cNvSpPr txBox="1"/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0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7"/>
          <p:cNvSpPr txBox="1"/>
          <p:nvPr>
            <p:ph idx="1" type="body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8" name="Google Shape;48;p3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3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3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8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8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4" name="Google Shape;54;p38"/>
          <p:cNvSpPr txBox="1"/>
          <p:nvPr>
            <p:ph idx="2" type="body"/>
          </p:nvPr>
        </p:nvSpPr>
        <p:spPr>
          <a:xfrm>
            <a:off x="5089970" y="2160589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5" name="Google Shape;55;p3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9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9"/>
          <p:cNvSpPr txBox="1"/>
          <p:nvPr>
            <p:ph idx="1" type="body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61" name="Google Shape;61;p39"/>
          <p:cNvSpPr txBox="1"/>
          <p:nvPr>
            <p:ph idx="2" type="body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2" name="Google Shape;62;p39"/>
          <p:cNvSpPr txBox="1"/>
          <p:nvPr>
            <p:ph idx="3" type="body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63" name="Google Shape;63;p39"/>
          <p:cNvSpPr txBox="1"/>
          <p:nvPr>
            <p:ph idx="4" type="body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4" name="Google Shape;64;p3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0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40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0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40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4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4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2"/>
          <p:cNvSpPr txBox="1"/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rebuchet MS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42"/>
          <p:cNvSpPr txBox="1"/>
          <p:nvPr>
            <p:ph idx="1" type="body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9" name="Google Shape;79;p42"/>
          <p:cNvSpPr txBox="1"/>
          <p:nvPr>
            <p:ph idx="2" type="body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/>
        </p:txBody>
      </p:sp>
      <p:sp>
        <p:nvSpPr>
          <p:cNvPr id="80" name="Google Shape;80;p4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4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4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3"/>
          <p:cNvSpPr txBox="1"/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Trebuchet MS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43"/>
          <p:cNvSpPr/>
          <p:nvPr>
            <p:ph idx="2" type="pic"/>
          </p:nvPr>
        </p:nvSpPr>
        <p:spPr>
          <a:xfrm>
            <a:off x="677334" y="609600"/>
            <a:ext cx="8596668" cy="3845718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43"/>
          <p:cNvSpPr txBox="1"/>
          <p:nvPr>
            <p:ph idx="1" type="body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87" name="Google Shape;87;p4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4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4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34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" name="Google Shape;7;p34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" name="Google Shape;8;p34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9" name="Google Shape;9;p34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411"/>
              </a:schemeClr>
            </a:solidFill>
            <a:ln>
              <a:noFill/>
            </a:ln>
          </p:spPr>
        </p:sp>
        <p:sp>
          <p:nvSpPr>
            <p:cNvPr id="10" name="Google Shape;10;p34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1" name="Google Shape;11;p34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372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34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8F98">
                <a:alpha val="69411"/>
              </a:srgbClr>
            </a:solidFill>
            <a:ln>
              <a:noFill/>
            </a:ln>
          </p:spPr>
        </p:sp>
        <p:sp>
          <p:nvSpPr>
            <p:cNvPr id="13" name="Google Shape;13;p34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7EC0DB">
                <a:alpha val="69411"/>
              </a:srgbClr>
            </a:solidFill>
            <a:ln>
              <a:noFill/>
            </a:ln>
          </p:spPr>
        </p:sp>
        <p:sp>
          <p:nvSpPr>
            <p:cNvPr id="14" name="Google Shape;14;p34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313"/>
              </a:schemeClr>
            </a:solidFill>
            <a:ln>
              <a:noFill/>
            </a:ln>
          </p:spPr>
        </p:sp>
        <p:sp>
          <p:nvSpPr>
            <p:cNvPr id="15" name="Google Shape;15;p34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34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4313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" name="Google Shape;17;p34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34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►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►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9" name="Google Shape;19;p3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0" name="Google Shape;20;p3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1" name="Google Shape;21;p3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"/>
          <p:cNvSpPr txBox="1"/>
          <p:nvPr>
            <p:ph type="ctrTitle"/>
          </p:nvPr>
        </p:nvSpPr>
        <p:spPr>
          <a:xfrm>
            <a:off x="135477" y="2414140"/>
            <a:ext cx="10563224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imes New Roman"/>
              <a:buNone/>
            </a:pPr>
            <a:r>
              <a:rPr b="1" lang="ru-RU" sz="3400">
                <a:latin typeface="Century Gothic"/>
                <a:ea typeface="Century Gothic"/>
                <a:cs typeface="Century Gothic"/>
                <a:sym typeface="Century Gothic"/>
              </a:rPr>
              <a:t>Региональная система подготовки школьников к заключительному этапу всероссийской олимпиады школьников</a:t>
            </a:r>
            <a:endParaRPr b="1"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44" name="Google Shape;14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477" y="3910813"/>
            <a:ext cx="3114043" cy="2829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2249" y="254543"/>
            <a:ext cx="3376497" cy="2159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" title="минобрнаук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28800" y="267125"/>
            <a:ext cx="1854749" cy="213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48905" y="337043"/>
            <a:ext cx="1650285" cy="19946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64748c0f58_0_59"/>
          <p:cNvSpPr txBox="1"/>
          <p:nvPr/>
        </p:nvSpPr>
        <p:spPr>
          <a:xfrm>
            <a:off x="982200" y="283650"/>
            <a:ext cx="10227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7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100-балльники ЕГЭ в РС(Я) в 2025 г. </a:t>
            </a:r>
            <a:endParaRPr sz="3100">
              <a:solidFill>
                <a:srgbClr val="00206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aphicFrame>
        <p:nvGraphicFramePr>
          <p:cNvPr id="201" name="Google Shape;201;g364748c0f58_0_59"/>
          <p:cNvGraphicFramePr/>
          <p:nvPr/>
        </p:nvGraphicFramePr>
        <p:xfrm>
          <a:off x="952488" y="1085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{71F90258-253C-42AB-9BE2-64D36FEFEF07}</a:tableStyleId>
              </a:tblPr>
              <a:tblGrid>
                <a:gridCol w="606325"/>
                <a:gridCol w="1541525"/>
                <a:gridCol w="2260875"/>
                <a:gridCol w="1469575"/>
                <a:gridCol w="1469575"/>
                <a:gridCol w="1469575"/>
                <a:gridCol w="1469575"/>
              </a:tblGrid>
              <a:tr h="3578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№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ФИО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Школа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 класс 2023 г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 класс 2024 г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11 класс 2025 г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Предмет ЕГЭ на 100 баллов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78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Романюк Анастасия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Физико-технический лицей имени В.П. Ларионова города Якутска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математике, призер РЭ по информатике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математике, призер РЭ по информатике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математика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78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Григорьева Марина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Республиканский лицей-интернат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РЭ по химии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РЭ по математике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математика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78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Сивцева Ньургусун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Республиканский лицей-интернат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РЭ по математике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математика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78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11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Татаринов Артем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Республиканский лицей-интернат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*участник политехнической олимпиады школьников РС(Я)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математика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78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12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Бродников Александр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Республиканский лицей-интернат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*участник олимпиады школьников по физике им. Дж.Максвелла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химия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78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13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Леонова Арина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Маганская средняя общеобразовательная школа города Якутска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*участник муниципального этапа ВсОШ по английскому языку, русскому языку и литературе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литература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78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14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Чупрова Айталина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Средняя общеобразовательная школа №39 города Якутска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*занималась исследовательской деятельностью по искусствоведению, культурологии и истории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литература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" name="Google Shape;152;g364748c0f58_0_7"/>
          <p:cNvGraphicFramePr/>
          <p:nvPr/>
        </p:nvGraphicFramePr>
        <p:xfrm>
          <a:off x="919763" y="918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{71F90258-253C-42AB-9BE2-64D36FEFEF07}</a:tableStyleId>
              </a:tblPr>
              <a:tblGrid>
                <a:gridCol w="3592325"/>
                <a:gridCol w="4476600"/>
                <a:gridCol w="2283550"/>
              </a:tblGrid>
              <a:tr h="4693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Наименование </a:t>
                      </a:r>
                      <a:endParaRPr b="1"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Содержание</a:t>
                      </a:r>
                      <a:endParaRPr b="1"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Уровень/статус</a:t>
                      </a:r>
                      <a:endParaRPr b="1"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60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Образовательные программы МАН РС(Я)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профильные смены, УТС, регулярные смены (кружки), индивидуальная работа, методическое сопровождение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5-11 классы, учителя - предметники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11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Интеллектуальные состязания, как подготовка к олимпиадам высокого уровня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чемпионаты, турниры, очные и заочные олимпиады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4-11 классы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11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Выездные мероприятия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участие школьников РС(Я) во всероссийских интеллектуальных состязаниях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6-10 классы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11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Поддержка инициатив партнеров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информационная поддержка, координация работ, совместная деятельность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5-11 классы, учителя-предметники</a:t>
                      </a:r>
                      <a:endParaRPr sz="1800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53" name="Google Shape;153;g364748c0f58_0_7"/>
          <p:cNvSpPr txBox="1"/>
          <p:nvPr/>
        </p:nvSpPr>
        <p:spPr>
          <a:xfrm>
            <a:off x="930675" y="0"/>
            <a:ext cx="10051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Направления подготовки к ВсОШ</a:t>
            </a:r>
            <a:endParaRPr b="1"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64748c0f58_1_0"/>
          <p:cNvSpPr txBox="1"/>
          <p:nvPr/>
        </p:nvSpPr>
        <p:spPr>
          <a:xfrm>
            <a:off x="982200" y="204750"/>
            <a:ext cx="10227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Образовательные программы МАН РС(Я)</a:t>
            </a:r>
            <a:endParaRPr b="1"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59" name="Google Shape;159;g364748c0f58_1_0"/>
          <p:cNvGraphicFramePr/>
          <p:nvPr/>
        </p:nvGraphicFramePr>
        <p:xfrm>
          <a:off x="677650" y="918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{71F90258-253C-42AB-9BE2-64D36FEFEF07}</a:tableStyleId>
              </a:tblPr>
              <a:tblGrid>
                <a:gridCol w="7282050"/>
                <a:gridCol w="1335175"/>
                <a:gridCol w="2716800"/>
              </a:tblGrid>
              <a:tr h="366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Направление деятельности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Уровень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Продолжительность, сроки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951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Профильные смены МАН РС(Я): олимпиад</a:t>
                      </a: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ная математика, общеразвивающие дисциплины (естествознание с элементами биологии и физики, программирование, история края,  культура речи на русском языке, разговорный английский язык, клубная деятельность)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5-7 класс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 раза в год по 6-8 дней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4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Профильные смены МАН РС(Я) по математике, физике, химии, информатике, биологии (подготовка к олимпиадам высокого уровня), литературе (творческое направление)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 классы (9 классы)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 раза в год по 10-12 дней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4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Регулярные смены по физике, биофизике, физиологии и биохимии растений, химии (требующие лабораторные работы), физической культуре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8-11 классы (территория г. Якутска)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течение учебного года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4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Методическое сопровождение программы сетевого взаимодействия с Сетью школ Первого Президента “ОРеШка” с очными сменами на базе МАН РС(Я)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5-6 классы (7 классы с 2025-26 уч.г.)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течение учебного года (очная - 2 раза в год по 5-6 дней)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4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Индивидуальное обучение (дистанционно, очно) с тренером по разным предметам исходя из наличия высокомотивированных детей и достижений на ЗЭ ВсОШ текущего года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8-11 классы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течение учебного года (несколько лет)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37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Учебно-тренировочные сборы на базе МАН РС(Я) перед муниципальным/ региональным этапами (выборочно)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8-11 классы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3-7 дней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37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Организация и проведение занятий для школьников в лабораториях СВФУ им. М.К. Аммосова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8-11 классы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течение учебного года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37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Курсы повышения квалификации в рамках профильных смен по математике, физике, химии, биологии и информатике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учителя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 календарному плану 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64748c0f58_0_17"/>
          <p:cNvSpPr txBox="1"/>
          <p:nvPr/>
        </p:nvSpPr>
        <p:spPr>
          <a:xfrm>
            <a:off x="982200" y="204750"/>
            <a:ext cx="10227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Интеллектуальные состязания</a:t>
            </a:r>
            <a:endParaRPr b="1"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65" name="Google Shape;165;g364748c0f58_0_17"/>
          <p:cNvGraphicFramePr/>
          <p:nvPr/>
        </p:nvGraphicFramePr>
        <p:xfrm>
          <a:off x="428975" y="984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{71F90258-253C-42AB-9BE2-64D36FEFEF07}</a:tableStyleId>
              </a:tblPr>
              <a:tblGrid>
                <a:gridCol w="7612750"/>
                <a:gridCol w="1500725"/>
                <a:gridCol w="2377650"/>
              </a:tblGrid>
              <a:tr h="532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Направление деятельности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Уровень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Продолжительность, сроки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06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Организация и проведение заочной олимпиады по математике “Мудрая сова” как первичный отборочный этап на профильные смены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 классы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март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53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Организация и проведение заочной олимпиады по химии “Первая орбиталь” как отборочный этап на профильные смены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 классы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февраль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57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Организация и проведение турниров по информатике, экспериментальной физике, химии и биологии, республиканской олимпиады по биологии “Весенняя пуночка”, олимпиады школьников РС(Я) по информатике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</a:t>
                      </a: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-10 классы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течение учебного года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20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Информационное и методическое сопровождение этапов всероссийской олимпиады школьников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школьники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течение учебного года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62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Информационное и методическое сопровождение этапов всероссийской олимпиады школьников по математике им. Л.Эйлера, по физике им. Дж.Максвелла, по астрономии им. В.Я.Струве, по информатике им. М.Келдыша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7-8 классы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январь-апрель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50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Информирование, рекомендация для участия в перечневых олимпиадах РСОШ и МП РФ, как подготовка к ЗЭ ВсОШ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8-10 классы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разное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32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Информационное сопровождение пригласительного этапа ВсОШ на платформе Сириус. Онлайн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4-10 классы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апрель-май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64748c0f58_0_23"/>
          <p:cNvSpPr txBox="1"/>
          <p:nvPr/>
        </p:nvSpPr>
        <p:spPr>
          <a:xfrm>
            <a:off x="982200" y="204750"/>
            <a:ext cx="10227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Выездные мероприятия</a:t>
            </a:r>
            <a:endParaRPr sz="3300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71" name="Google Shape;171;g364748c0f58_0_23"/>
          <p:cNvGraphicFramePr/>
          <p:nvPr/>
        </p:nvGraphicFramePr>
        <p:xfrm>
          <a:off x="428975" y="14555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{71F90258-253C-42AB-9BE2-64D36FEFEF07}</a:tableStyleId>
              </a:tblPr>
              <a:tblGrid>
                <a:gridCol w="8446925"/>
                <a:gridCol w="1490900"/>
              </a:tblGrid>
              <a:tr h="737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Направление деятельности</a:t>
                      </a:r>
                      <a:endParaRPr b="1"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Уровень</a:t>
                      </a:r>
                      <a:endParaRPr b="1"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501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Информирование и организация участия в интенсивных образовательных программах, учебно–тренировочных сборах, летних и зимних школах за пределами РС(Я) (участие в отборе, поиск спонсорской помощи для финансовой поддержки, обратная связь с родителями и др.)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8-10 классы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507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Подготовка команд и организация выездов для участия в турнирах по математике, физике, химии и биологии 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6-10 классы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64748c0f58_0_29"/>
          <p:cNvSpPr txBox="1"/>
          <p:nvPr/>
        </p:nvSpPr>
        <p:spPr>
          <a:xfrm>
            <a:off x="982200" y="204750"/>
            <a:ext cx="10227600" cy="11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Поддержка инициатив партнеров</a:t>
            </a:r>
            <a:endParaRPr sz="3100">
              <a:solidFill>
                <a:srgbClr val="00206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rgbClr val="00206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aphicFrame>
        <p:nvGraphicFramePr>
          <p:cNvPr id="177" name="Google Shape;177;g364748c0f58_0_29"/>
          <p:cNvGraphicFramePr/>
          <p:nvPr/>
        </p:nvGraphicFramePr>
        <p:xfrm>
          <a:off x="428975" y="14485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{71F90258-253C-42AB-9BE2-64D36FEFEF07}</a:tableStyleId>
              </a:tblPr>
              <a:tblGrid>
                <a:gridCol w="7439375"/>
                <a:gridCol w="1313050"/>
                <a:gridCol w="2476950"/>
              </a:tblGrid>
              <a:tr h="726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Направление деятельности</a:t>
                      </a:r>
                      <a:endParaRPr b="1"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Уровень</a:t>
                      </a:r>
                      <a:endParaRPr b="1"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Продолжительность</a:t>
                      </a:r>
                      <a:r>
                        <a:rPr b="1"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сроки</a:t>
                      </a:r>
                      <a:endParaRPr b="1"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076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Информационное сопровождение курсов олимпиадной подготовки на платформе Сириус. Онлайн 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7-9 классы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течение учебного года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5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Совместная организация подготовки к олимпиадам школьников г. Якутска (сборы, кружки, участие в турнирах и др.)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5-10 классы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календарный год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26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Олимпиадная онлайн школа МФТИ, поддержанная НО “Целевой фонд будущих поколений” (математика, физика, информатика)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7-9 классы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течение учебного года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26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Центр математического образования (координационная работа, подготовка сборной, работа с родителями, с учителями) НО “</a:t>
                      </a: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ЦФБП</a:t>
                      </a: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РС(Я)”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7-9 классы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течение учебного года</a:t>
                      </a:r>
                      <a:endParaRPr sz="16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64748c0f58_0_35"/>
          <p:cNvSpPr txBox="1"/>
          <p:nvPr/>
        </p:nvSpPr>
        <p:spPr>
          <a:xfrm>
            <a:off x="982200" y="204750"/>
            <a:ext cx="10227600" cy="186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Доля участников, из них победителей и призеров РЭ ВсОШ среди участников профильных смен РЦ по профильному предмету за 3 года</a:t>
            </a:r>
            <a:endParaRPr sz="2000">
              <a:solidFill>
                <a:srgbClr val="00206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rgbClr val="00206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aphicFrame>
        <p:nvGraphicFramePr>
          <p:cNvPr id="183" name="Google Shape;183;g364748c0f58_0_35"/>
          <p:cNvGraphicFramePr/>
          <p:nvPr/>
        </p:nvGraphicFramePr>
        <p:xfrm>
          <a:off x="1055475" y="1605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{EC01805C-91BB-41BC-9206-B1582925D512}</a:tableStyleId>
              </a:tblPr>
              <a:tblGrid>
                <a:gridCol w="1483275"/>
                <a:gridCol w="1017925"/>
                <a:gridCol w="1287250"/>
                <a:gridCol w="1083100"/>
                <a:gridCol w="1381500"/>
                <a:gridCol w="1207000"/>
                <a:gridCol w="1294250"/>
                <a:gridCol w="1207000"/>
              </a:tblGrid>
              <a:tr h="3669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2023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2024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2025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Качество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</a:tr>
              <a:tr h="9923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участие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B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том числе победители и  призеры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участие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том числе победители и  призеры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участие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том числе победители и  призеры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динамика за 3 года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09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математика (по 30 уч.)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R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0,18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0,04</a:t>
                      </a:r>
                      <a:endParaRPr b="1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0,38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0,20</a:t>
                      </a:r>
                      <a:endParaRPr b="1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0,49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0,22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↑18%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09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физика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(по 15 уч.)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R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0,07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</a:t>
                      </a:r>
                      <a:endParaRPr b="1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0,25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0,17</a:t>
                      </a:r>
                      <a:endParaRPr b="1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0,52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0,30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↑30%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09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химия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(по 15 уч.)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R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0,29 (9 кл)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0,14</a:t>
                      </a:r>
                      <a:endParaRPr b="1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0,06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</a:t>
                      </a:r>
                      <a:endParaRPr b="1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0,12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520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информатика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(по 15 уч.)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R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0,30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0,16</a:t>
                      </a:r>
                      <a:endParaRPr b="1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0,56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0,38</a:t>
                      </a:r>
                      <a:endParaRPr b="1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0,89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0,68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↑23%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09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биология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(по 15 уч.)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R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0,04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8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</a:t>
                      </a:r>
                      <a:endParaRPr b="1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0,10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0,06</a:t>
                      </a:r>
                      <a:endParaRPr b="1"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0,07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0,07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↑7%</a:t>
                      </a:r>
                      <a:endParaRPr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64748c0f58_0_42"/>
          <p:cNvSpPr txBox="1"/>
          <p:nvPr/>
        </p:nvSpPr>
        <p:spPr>
          <a:xfrm>
            <a:off x="420275" y="126600"/>
            <a:ext cx="11443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Доля победителей и призеров заключительного этапа ВсОШ из числа участников программ индивидуального сопровождения за последние 3 года</a:t>
            </a:r>
            <a:endParaRPr sz="2100">
              <a:solidFill>
                <a:srgbClr val="00206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aphicFrame>
        <p:nvGraphicFramePr>
          <p:cNvPr id="189" name="Google Shape;189;g364748c0f58_0_42"/>
          <p:cNvGraphicFramePr/>
          <p:nvPr/>
        </p:nvGraphicFramePr>
        <p:xfrm>
          <a:off x="952500" y="1047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{71F90258-253C-42AB-9BE2-64D36FEFEF07}</a:tableStyleId>
              </a:tblPr>
              <a:tblGrid>
                <a:gridCol w="2926450"/>
                <a:gridCol w="2020000"/>
                <a:gridCol w="2768800"/>
                <a:gridCol w="2571750"/>
              </a:tblGrid>
              <a:tr h="3856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учебный год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2023-2024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2024-2025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2025-2026 (план)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856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кол-во программ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13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15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2971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список предметов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биология, информатика, история, математика, литература, обществознание и право, физика, физическая культура, экология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биология, информатика, история, математика, литература, обществознание и право, физика, физическая культура, астрономия, химия, китайский язык, английский язык, французский язык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английский язык, французский язык, астрономия, биология, информатика, искусство (МХК), литература, китайский язык, математика, обществознание, физика, физическая культура, история, экология, экономика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856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тренеров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13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от 15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856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кол-во обучающихся на начало уч.г.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72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111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от 40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494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т.ч.продолжающих ИП после РЭ ВсОШ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24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21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от 20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856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из них приняли участие в ЗЭ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11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14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856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победители и призеры ЗЭ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114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предметы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физическая культура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английский язык, французский язык, китайский язык, обществознание, физическая культура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114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доля победителей и призеров из числа участников индивидуального сопровождения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8,3%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47,6%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64748c0f58_0_51"/>
          <p:cNvSpPr txBox="1"/>
          <p:nvPr/>
        </p:nvSpPr>
        <p:spPr>
          <a:xfrm>
            <a:off x="982200" y="120700"/>
            <a:ext cx="10227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6F8B"/>
              </a:buClr>
              <a:buSzPts val="3600"/>
              <a:buFont typeface="Trebuchet MS"/>
              <a:buNone/>
            </a:pPr>
            <a:r>
              <a:rPr b="1" lang="ru-RU" sz="27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100-балльники ЕГЭ в РС(Я) в 2025 г. </a:t>
            </a:r>
            <a:endParaRPr b="1" sz="27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95" name="Google Shape;195;g364748c0f58_0_51"/>
          <p:cNvGraphicFramePr/>
          <p:nvPr/>
        </p:nvGraphicFramePr>
        <p:xfrm>
          <a:off x="952488" y="850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{71F90258-253C-42AB-9BE2-64D36FEFEF07}</a:tableStyleId>
              </a:tblPr>
              <a:tblGrid>
                <a:gridCol w="650650"/>
                <a:gridCol w="1654225"/>
                <a:gridCol w="2426175"/>
                <a:gridCol w="1577000"/>
                <a:gridCol w="1577000"/>
                <a:gridCol w="1577000"/>
                <a:gridCol w="1577000"/>
              </a:tblGrid>
              <a:tr h="3828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№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ФИО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Школа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 класс 2023 г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 класс 2024 г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11 класс 2025 г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Предмет ЕГЭ на 100 баллов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0918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Степанов Кирилл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Физико-технический лицей им. В.П. Ларионова, г. Якутск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ЗЭ по химии и географии; победитель РЭ по географии, химии, участник РЭ по русскому языку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ЗЭ по химии и географии; призер РЭ по химии, победитель РЭ по географии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ЗЭ по химии; призер РЭ по химии, победитель РЭ по географии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русский язык, химия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2008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Ноговицын Эркин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Республиканский лицей-интернат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химии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биологии, участник РЭ по химии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ЗЭ по биологии; победитель РЭ по биологии, призер РЭ по химии, участник РЭ по русскому языку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русский язык, химия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600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Карамзина Софья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Городская классическая гимназия №8, города Якутска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РЭ по английскому и немецкому языкам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немецкому языку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победитель РЭ по немецкому языку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русский язык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7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Егоров Евгений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Республиканский лицей-интернат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РЭ по математике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математике, участник РЭ по экономике, физике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математике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математика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976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Малышев Виктор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Республиканский лицей-интернат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РЭ по математике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математике, участник РЭ по информатике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математике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математика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621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Когут Анна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Гимназия №2 города Нерюнгри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биологии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химия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7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Оразбаева Диана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Арктическая школа РС(Я)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участник ЗЭ по английскому языку; победитель РЭ по английскому языку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призер РЭ по английскому языку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русский язык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Аспект">
  <a:themeElements>
    <a:clrScheme name="Синий и зеленый">
      <a:dk1>
        <a:srgbClr val="000000"/>
      </a:dk1>
      <a:lt1>
        <a:srgbClr val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2023-09-20T07:42:01Z</dcterms:created>
  <dc:creator>User-PC</dc:creator>
</cp:coreProperties>
</file>