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9" r:id="rId3"/>
    <p:sldMasterId id="2147483727" r:id="rId4"/>
    <p:sldMasterId id="2147483745" r:id="rId5"/>
  </p:sldMasterIdLst>
  <p:notesMasterIdLst>
    <p:notesMasterId r:id="rId15"/>
  </p:notesMasterIdLst>
  <p:handoutMasterIdLst>
    <p:handoutMasterId r:id="rId16"/>
  </p:handoutMasterIdLst>
  <p:sldIdLst>
    <p:sldId id="604" r:id="rId6"/>
    <p:sldId id="1208" r:id="rId7"/>
    <p:sldId id="1179" r:id="rId8"/>
    <p:sldId id="1209" r:id="rId9"/>
    <p:sldId id="1213" r:id="rId10"/>
    <p:sldId id="1216" r:id="rId11"/>
    <p:sldId id="1218" r:id="rId12"/>
    <p:sldId id="1210" r:id="rId13"/>
    <p:sldId id="1217" r:id="rId14"/>
  </p:sldIdLst>
  <p:sldSz cx="9144000" cy="6858000" type="screen4x3"/>
  <p:notesSz cx="9926638" cy="6797675"/>
  <p:defaultTextStyle>
    <a:defPPr>
      <a:defRPr lang="ru-RU"/>
    </a:defPPr>
    <a:lvl1pPr marL="0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2pPr>
    <a:lvl3pPr marL="914313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3pPr>
    <a:lvl4pPr marL="1371469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4pPr>
    <a:lvl5pPr marL="1828625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5pPr>
    <a:lvl6pPr marL="2285782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6pPr>
    <a:lvl7pPr marL="2742938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7pPr>
    <a:lvl8pPr marL="3200094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457156" rtl="0" eaLnBrk="1" latinLnBrk="0" hangingPunct="1">
      <a:defRPr sz="18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F4E7B0-5822-49C8-8F2E-0BF210C10EBA}">
          <p14:sldIdLst>
            <p14:sldId id="604"/>
            <p14:sldId id="1208"/>
            <p14:sldId id="1179"/>
            <p14:sldId id="1209"/>
            <p14:sldId id="1213"/>
            <p14:sldId id="1216"/>
            <p14:sldId id="1218"/>
            <p14:sldId id="1210"/>
            <p14:sldId id="1217"/>
          </p14:sldIdLst>
        </p14:section>
        <p14:section name="Приложения" id="{FBBB8778-20A5-4236-BED6-0233FB8F4F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1791" userDrawn="1">
          <p15:clr>
            <a:srgbClr val="A4A3A4"/>
          </p15:clr>
        </p15:guide>
        <p15:guide id="3" pos="4127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1995" userDrawn="1">
          <p15:clr>
            <a:srgbClr val="A4A3A4"/>
          </p15:clr>
        </p15:guide>
        <p15:guide id="7" pos="5670" userDrawn="1">
          <p15:clr>
            <a:srgbClr val="A4A3A4"/>
          </p15:clr>
        </p15:guide>
        <p15:guide id="8" pos="839" userDrawn="1">
          <p15:clr>
            <a:srgbClr val="A4A3A4"/>
          </p15:clr>
        </p15:guide>
        <p15:guide id="9" pos="136" userDrawn="1">
          <p15:clr>
            <a:srgbClr val="A4A3A4"/>
          </p15:clr>
        </p15:guide>
        <p15:guide id="10" pos="3080" userDrawn="1">
          <p15:clr>
            <a:srgbClr val="A4A3A4"/>
          </p15:clr>
        </p15:guide>
        <p15:guide id="11" pos="1519" userDrawn="1">
          <p15:clr>
            <a:srgbClr val="A4A3A4"/>
          </p15:clr>
        </p15:guide>
        <p15:guide id="12" orient="horz" pos="2614" userDrawn="1">
          <p15:clr>
            <a:srgbClr val="A4A3A4"/>
          </p15:clr>
        </p15:guide>
        <p15:guide id="13" orient="horz" pos="4065" userDrawn="1">
          <p15:clr>
            <a:srgbClr val="A4A3A4"/>
          </p15:clr>
        </p15:guide>
        <p15:guide id="14" orient="horz" pos="2795" userDrawn="1">
          <p15:clr>
            <a:srgbClr val="A4A3A4"/>
          </p15:clr>
        </p15:guide>
        <p15:guide id="15" pos="884" userDrawn="1">
          <p15:clr>
            <a:srgbClr val="A4A3A4"/>
          </p15:clr>
        </p15:guide>
        <p15:guide id="16" pos="2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141" userDrawn="1">
          <p15:clr>
            <a:srgbClr val="A4A3A4"/>
          </p15:clr>
        </p15:guide>
        <p15:guide id="4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08"/>
    <a:srgbClr val="002766"/>
    <a:srgbClr val="996633"/>
    <a:srgbClr val="FF6600"/>
    <a:srgbClr val="007AB6"/>
    <a:srgbClr val="FFC000"/>
    <a:srgbClr val="BFF0FF"/>
    <a:srgbClr val="FFA50D"/>
    <a:srgbClr val="E6E6E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083AE6-46FA-4A59-8FB0-9F97EB10719F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6395" autoAdjust="0"/>
  </p:normalViewPr>
  <p:slideViewPr>
    <p:cSldViewPr snapToGrid="0">
      <p:cViewPr varScale="1">
        <p:scale>
          <a:sx n="115" d="100"/>
          <a:sy n="115" d="100"/>
        </p:scale>
        <p:origin x="1692" y="114"/>
      </p:cViewPr>
      <p:guideLst>
        <p:guide orient="horz" pos="3339"/>
        <p:guide pos="1791"/>
        <p:guide pos="4127"/>
        <p:guide pos="2971"/>
        <p:guide orient="horz" pos="890"/>
        <p:guide pos="1995"/>
        <p:guide pos="5670"/>
        <p:guide pos="839"/>
        <p:guide pos="136"/>
        <p:guide pos="3080"/>
        <p:guide pos="1519"/>
        <p:guide orient="horz" pos="2614"/>
        <p:guide orient="horz" pos="4065"/>
        <p:guide orient="horz" pos="2795"/>
        <p:guide pos="884"/>
        <p:guide pos="2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>
      <p:cViewPr>
        <p:scale>
          <a:sx n="140" d="100"/>
          <a:sy n="140" d="100"/>
        </p:scale>
        <p:origin x="-1266" y="648"/>
      </p:cViewPr>
      <p:guideLst>
        <p:guide orient="horz" pos="2880"/>
        <p:guide pos="2160"/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Futura New Medium Obl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 dirty="0">
              <a:latin typeface="Futura New Medium Ob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>
                <a:latin typeface="Futura New Medium Obl"/>
              </a:rPr>
              <a:t>1</a:t>
            </a:r>
            <a:endParaRPr lang="ru-RU" dirty="0">
              <a:latin typeface="Futura New Medium Ob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803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82A59-7AC5-5F4F-B27D-E8497329E28B}" type="slidenum">
              <a:rPr lang="ru-RU" smtClean="0">
                <a:latin typeface="Futura New Medium Obl"/>
              </a:rPr>
              <a:pPr/>
              <a:t>‹#›</a:t>
            </a:fld>
            <a:endParaRPr lang="ru-RU" dirty="0">
              <a:latin typeface="Futura New Medium Obl"/>
            </a:endParaRPr>
          </a:p>
        </p:txBody>
      </p:sp>
    </p:spTree>
    <p:extLst>
      <p:ext uri="{BB962C8B-B14F-4D97-AF65-F5344CB8AC3E}">
        <p14:creationId xmlns:p14="http://schemas.microsoft.com/office/powerpoint/2010/main" val="37339322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utura New Medium Obl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utura New Medium Obl"/>
              </a:defRPr>
            </a:lvl1pPr>
          </a:lstStyle>
          <a:p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527050"/>
            <a:ext cx="6351587" cy="4765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4910" y="378069"/>
            <a:ext cx="3069506" cy="59963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utura New Medium Obl"/>
              </a:defRPr>
            </a:lvl1pPr>
          </a:lstStyle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3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utura New Medium Obl"/>
              </a:defRPr>
            </a:lvl1pPr>
          </a:lstStyle>
          <a:p>
            <a:fld id="{31B90F37-9D76-D642-99AA-446C27E8B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0877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457156" rtl="0" eaLnBrk="1" latinLnBrk="0" hangingPunct="1">
      <a:defRPr sz="1199" kern="1200">
        <a:solidFill>
          <a:schemeClr val="tx1"/>
        </a:solidFill>
        <a:latin typeface="Futura New Medium Obl"/>
        <a:ea typeface="+mn-ea"/>
        <a:cs typeface="+mn-cs"/>
      </a:defRPr>
    </a:lvl1pPr>
    <a:lvl2pPr marL="457156" algn="l" defTabSz="457156" rtl="0" eaLnBrk="1" latinLnBrk="0" hangingPunct="1">
      <a:defRPr sz="1199" kern="1200">
        <a:solidFill>
          <a:schemeClr val="tx1"/>
        </a:solidFill>
        <a:latin typeface="Futura New Medium Obl"/>
        <a:ea typeface="+mn-ea"/>
        <a:cs typeface="+mn-cs"/>
      </a:defRPr>
    </a:lvl2pPr>
    <a:lvl3pPr marL="914313" algn="l" defTabSz="457156" rtl="0" eaLnBrk="1" latinLnBrk="0" hangingPunct="1">
      <a:defRPr sz="1199" kern="1200">
        <a:solidFill>
          <a:schemeClr val="tx1"/>
        </a:solidFill>
        <a:latin typeface="Futura New Medium Obl"/>
        <a:ea typeface="+mn-ea"/>
        <a:cs typeface="+mn-cs"/>
      </a:defRPr>
    </a:lvl3pPr>
    <a:lvl4pPr marL="1371469" algn="l" defTabSz="457156" rtl="0" eaLnBrk="1" latinLnBrk="0" hangingPunct="1">
      <a:defRPr sz="1199" kern="1200">
        <a:solidFill>
          <a:schemeClr val="tx1"/>
        </a:solidFill>
        <a:latin typeface="Futura New Medium Obl"/>
        <a:ea typeface="+mn-ea"/>
        <a:cs typeface="+mn-cs"/>
      </a:defRPr>
    </a:lvl4pPr>
    <a:lvl5pPr marL="1828625" algn="l" defTabSz="457156" rtl="0" eaLnBrk="1" latinLnBrk="0" hangingPunct="1">
      <a:defRPr sz="1199" kern="1200">
        <a:solidFill>
          <a:schemeClr val="tx1"/>
        </a:solidFill>
        <a:latin typeface="Futura New Medium Obl"/>
        <a:ea typeface="+mn-ea"/>
        <a:cs typeface="+mn-cs"/>
      </a:defRPr>
    </a:lvl5pPr>
    <a:lvl6pPr marL="2285782" algn="l" defTabSz="45715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938" algn="l" defTabSz="45715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200094" algn="l" defTabSz="45715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45715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7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8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8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25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4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7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5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27050"/>
            <a:ext cx="6351587" cy="4765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New Medium Obl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New Medium Ob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r="17619" b="11494"/>
          <a:stretch>
            <a:fillRect/>
          </a:stretch>
        </p:blipFill>
        <p:spPr bwMode="auto">
          <a:xfrm>
            <a:off x="-13648" y="1126266"/>
            <a:ext cx="9157648" cy="57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55" y="136478"/>
            <a:ext cx="1604937" cy="113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80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24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13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5" y="5737225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20738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188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820738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7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8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448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62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306675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5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72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123825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9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48" y="1126266"/>
            <a:ext cx="9157648" cy="57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355" y="136478"/>
            <a:ext cx="1604937" cy="113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/>
          </p:cNvSpPr>
          <p:nvPr userDrawn="1"/>
        </p:nvSpPr>
        <p:spPr bwMode="auto">
          <a:xfrm>
            <a:off x="1283998" y="6390541"/>
            <a:ext cx="2091525" cy="21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500000000000000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79" dirty="0">
                <a:solidFill>
                  <a:srgbClr val="FFFEFE"/>
                </a:solidFill>
                <a:latin typeface="Futura New Book Reg" charset="0"/>
                <a:ea typeface="Futura New Book Reg" charset="0"/>
                <a:cs typeface="Futura New Book Reg" charset="0"/>
                <a:sym typeface="Futura New Book Reg" charset="0"/>
              </a:rPr>
              <a:t>www.alrosa.ru</a:t>
            </a:r>
          </a:p>
        </p:txBody>
      </p:sp>
    </p:spTree>
    <p:extLst>
      <p:ext uri="{BB962C8B-B14F-4D97-AF65-F5344CB8AC3E}">
        <p14:creationId xmlns:p14="http://schemas.microsoft.com/office/powerpoint/2010/main" val="186770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152740" y="2358877"/>
            <a:ext cx="3724137" cy="11430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088C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152739" y="3712540"/>
            <a:ext cx="3495542" cy="57081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540" cap="all" baseline="0">
                <a:solidFill>
                  <a:srgbClr val="088C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835239" y="4766087"/>
            <a:ext cx="2721261" cy="5572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6D6D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>
                <a:latin typeface="Futura New Heavy Reg"/>
                <a:cs typeface="Futura New Heavy Reg"/>
              </a:rPr>
              <a:t>Апрель,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311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152740" y="2358877"/>
            <a:ext cx="3724137" cy="11430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088CDE"/>
                </a:solidFill>
                <a:latin typeface="Futura New Bold" panose="020B0902020204020203" pitchFamily="34" charset="0"/>
                <a:cs typeface="Futura New Bold" panose="020B090202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152739" y="3712540"/>
            <a:ext cx="3495542" cy="57081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540" cap="all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835239" y="4766087"/>
            <a:ext cx="2721261" cy="5572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6D6D6D"/>
                </a:solidFill>
                <a:latin typeface="Futura New Bold Obl"/>
                <a:cs typeface="Futura New Bold Obl"/>
              </a:defRPr>
            </a:lvl1pPr>
          </a:lstStyle>
          <a:p>
            <a:pPr lvl="0"/>
            <a:r>
              <a:rPr lang="ru-RU" dirty="0" smtClean="0">
                <a:latin typeface="Futura New Heavy Reg"/>
                <a:cs typeface="Futura New Heavy Reg"/>
              </a:rPr>
              <a:t>Апрель, 2014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4835239" y="5451758"/>
            <a:ext cx="2426931" cy="5855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46">
                <a:solidFill>
                  <a:srgbClr val="6D6D6D"/>
                </a:solidFill>
                <a:latin typeface="Futura New Book Reg"/>
                <a:cs typeface="Futura New Book Reg"/>
              </a:defRPr>
            </a:lvl1pPr>
          </a:lstStyle>
          <a:p>
            <a:pPr lvl="0"/>
            <a:r>
              <a:rPr lang="en-US" dirty="0" smtClean="0"/>
              <a:t>www.alrosa.ru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15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_страница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662367" y="6413427"/>
            <a:ext cx="395479" cy="365125"/>
          </a:xfrm>
        </p:spPr>
        <p:txBody>
          <a:bodyPr/>
          <a:lstStyle/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sz="half" idx="15"/>
          </p:nvPr>
        </p:nvSpPr>
        <p:spPr>
          <a:xfrm>
            <a:off x="277574" y="1168401"/>
            <a:ext cx="8723551" cy="4690533"/>
          </a:xfrm>
          <a:prstGeom prst="rect">
            <a:avLst/>
          </a:prstGeom>
        </p:spPr>
        <p:txBody>
          <a:bodyPr/>
          <a:lstStyle>
            <a:lvl1pPr>
              <a:defRPr sz="2746">
                <a:solidFill>
                  <a:srgbClr val="545553"/>
                </a:solidFill>
              </a:defRPr>
            </a:lvl1pPr>
            <a:lvl2pPr>
              <a:defRPr sz="2334">
                <a:solidFill>
                  <a:srgbClr val="545553"/>
                </a:solidFill>
              </a:defRPr>
            </a:lvl2pPr>
            <a:lvl3pPr marL="1112107" indent="-222422">
              <a:buFontTx/>
              <a:buBlip>
                <a:blip r:embed="rId3"/>
              </a:buBlip>
              <a:defRPr sz="1922">
                <a:solidFill>
                  <a:srgbClr val="545553"/>
                </a:solidFill>
              </a:defRPr>
            </a:lvl3pPr>
            <a:lvl4pPr>
              <a:defRPr sz="1785">
                <a:solidFill>
                  <a:srgbClr val="545553"/>
                </a:solidFill>
              </a:defRPr>
            </a:lvl4pPr>
            <a:lvl5pPr>
              <a:defRPr sz="1785">
                <a:solidFill>
                  <a:srgbClr val="545553"/>
                </a:solidFill>
              </a:defRPr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73" y="234892"/>
            <a:ext cx="8229600" cy="629174"/>
          </a:xfrm>
        </p:spPr>
        <p:txBody>
          <a:bodyPr>
            <a:normAutofit/>
          </a:bodyPr>
          <a:lstStyle>
            <a:lvl1pPr>
              <a:defRPr sz="24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61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_страниц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52000" y="6505904"/>
            <a:ext cx="616688" cy="352096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sz="half" idx="15"/>
          </p:nvPr>
        </p:nvSpPr>
        <p:spPr>
          <a:xfrm>
            <a:off x="277574" y="1185333"/>
            <a:ext cx="8723551" cy="4673600"/>
          </a:xfrm>
          <a:prstGeom prst="rect">
            <a:avLst/>
          </a:prstGeom>
        </p:spPr>
        <p:txBody>
          <a:bodyPr/>
          <a:lstStyle>
            <a:lvl1pPr>
              <a:defRPr sz="2746" baseline="0">
                <a:solidFill>
                  <a:srgbClr val="545553"/>
                </a:solidFill>
                <a:latin typeface="Calibri" panose="020F0502020204030204" pitchFamily="34" charset="0"/>
              </a:defRPr>
            </a:lvl1pPr>
            <a:lvl2pPr>
              <a:defRPr sz="2334" baseline="0">
                <a:solidFill>
                  <a:srgbClr val="545553"/>
                </a:solidFill>
                <a:latin typeface="Calibri" panose="020F0502020204030204" pitchFamily="34" charset="0"/>
              </a:defRPr>
            </a:lvl2pPr>
            <a:lvl3pPr>
              <a:defRPr sz="1922" baseline="0">
                <a:solidFill>
                  <a:srgbClr val="545553"/>
                </a:solidFill>
                <a:latin typeface="Calibri" panose="020F0502020204030204" pitchFamily="34" charset="0"/>
              </a:defRPr>
            </a:lvl3pPr>
            <a:lvl4pPr>
              <a:defRPr sz="1785" baseline="0">
                <a:solidFill>
                  <a:srgbClr val="545553"/>
                </a:solidFill>
                <a:latin typeface="Calibri" panose="020F0502020204030204" pitchFamily="34" charset="0"/>
              </a:defRPr>
            </a:lvl4pPr>
            <a:lvl5pPr>
              <a:defRPr sz="1785" baseline="0">
                <a:solidFill>
                  <a:srgbClr val="545553"/>
                </a:solidFill>
                <a:latin typeface="Calibri" panose="020F0502020204030204" pitchFamily="34" charset="0"/>
              </a:defRPr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71" y="276250"/>
            <a:ext cx="8229600" cy="696286"/>
          </a:xfrm>
        </p:spPr>
        <p:txBody>
          <a:bodyPr>
            <a:normAutofit/>
          </a:bodyPr>
          <a:lstStyle>
            <a:lvl1pPr>
              <a:defRPr sz="2000" b="1" spc="-10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422" y="168266"/>
            <a:ext cx="1339703" cy="94033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01471" y="988828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201471" y="6505904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28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нутренняя_страниц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431615" y="6505904"/>
            <a:ext cx="616688" cy="352096"/>
          </a:xfrm>
        </p:spPr>
        <p:txBody>
          <a:bodyPr/>
          <a:lstStyle>
            <a:lvl1pPr>
              <a:defRPr sz="1236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44" y="186266"/>
            <a:ext cx="8229600" cy="696286"/>
          </a:xfrm>
        </p:spPr>
        <p:txBody>
          <a:bodyPr>
            <a:normAutofit/>
          </a:bodyPr>
          <a:lstStyle>
            <a:lvl1pPr>
              <a:defRPr sz="2400" b="0" spc="-103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Rectangle 4"/>
          <p:cNvSpPr>
            <a:spLocks/>
          </p:cNvSpPr>
          <p:nvPr userDrawn="1"/>
        </p:nvSpPr>
        <p:spPr bwMode="auto">
          <a:xfrm>
            <a:off x="244003" y="6555524"/>
            <a:ext cx="1276375" cy="19018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73" dirty="0">
                <a:solidFill>
                  <a:srgbClr val="0D72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utura New Book Reg" charset="0"/>
              </a:rPr>
              <a:t>www.alrosa.ru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422" y="168266"/>
            <a:ext cx="1339703" cy="94033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01471" y="988828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201471" y="6505904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16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8" y="2336802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89" b="0">
                <a:solidFill>
                  <a:srgbClr val="088CD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6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746" cap="none" baseline="0">
                <a:solidFill>
                  <a:srgbClr val="088CD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431615" y="6505904"/>
            <a:ext cx="616688" cy="352096"/>
          </a:xfrm>
        </p:spPr>
        <p:txBody>
          <a:bodyPr/>
          <a:lstStyle>
            <a:lvl1pPr>
              <a:defRPr sz="1236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_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913" y="2326597"/>
            <a:ext cx="5368155" cy="496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89" b="0">
                <a:solidFill>
                  <a:srgbClr val="088CD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964912" y="3075861"/>
            <a:ext cx="3495542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746" cap="all" baseline="0">
                <a:solidFill>
                  <a:srgbClr val="088CD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11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 userDrawn="1"/>
        </p:nvSpPr>
        <p:spPr>
          <a:xfrm>
            <a:off x="240632" y="2093496"/>
            <a:ext cx="3368842" cy="1925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rot="16200000">
            <a:off x="-312819" y="4379493"/>
            <a:ext cx="2478505" cy="137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3456" y="3509876"/>
            <a:ext cx="2117558" cy="1925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89179" y="1891628"/>
            <a:ext cx="4170338" cy="11430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0B61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16567" y="3172008"/>
            <a:ext cx="3914354" cy="57081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540" cap="none" baseline="0">
                <a:solidFill>
                  <a:srgbClr val="0B61BC"/>
                </a:solidFill>
                <a:latin typeface="Futura New Medium" panose="020B0602020204020303" pitchFamily="34" charset="0"/>
                <a:cs typeface="Futura New Medium" panose="020B0602020204020303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3" name="Rectangle 1"/>
          <p:cNvSpPr>
            <a:spLocks/>
          </p:cNvSpPr>
          <p:nvPr userDrawn="1"/>
        </p:nvSpPr>
        <p:spPr bwMode="auto">
          <a:xfrm>
            <a:off x="331938" y="5938452"/>
            <a:ext cx="1478097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34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utura New Book Reg" charset="0"/>
              </a:rPr>
              <a:t>ww.alrosa.ru</a:t>
            </a:r>
            <a:endParaRPr lang="en-US" sz="1800" dirty="0">
              <a:solidFill>
                <a:srgbClr val="34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utura New Book Reg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5237163"/>
            <a:ext cx="2425700" cy="701675"/>
          </a:xfrm>
        </p:spPr>
        <p:txBody>
          <a:bodyPr/>
          <a:lstStyle>
            <a:lvl1pPr marL="0" indent="0">
              <a:buNone/>
              <a:defRPr baseline="0">
                <a:solidFill>
                  <a:srgbClr val="343333"/>
                </a:solidFill>
              </a:defRPr>
            </a:lvl1pPr>
          </a:lstStyle>
          <a:p>
            <a:pPr lvl="0"/>
            <a:r>
              <a:rPr lang="ru-RU" dirty="0" smtClean="0"/>
              <a:t>Март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731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31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0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49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77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_стран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569465" y="6413427"/>
            <a:ext cx="488381" cy="365125"/>
          </a:xfrm>
        </p:spPr>
        <p:txBody>
          <a:bodyPr/>
          <a:lstStyle/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sz="half" idx="15"/>
          </p:nvPr>
        </p:nvSpPr>
        <p:spPr>
          <a:xfrm>
            <a:off x="277574" y="1168401"/>
            <a:ext cx="8723551" cy="4690533"/>
          </a:xfrm>
          <a:prstGeom prst="rect">
            <a:avLst/>
          </a:prstGeom>
        </p:spPr>
        <p:txBody>
          <a:bodyPr/>
          <a:lstStyle>
            <a:lvl1pPr>
              <a:defRPr sz="2746">
                <a:solidFill>
                  <a:srgbClr val="545553"/>
                </a:solidFill>
              </a:defRPr>
            </a:lvl1pPr>
            <a:lvl2pPr>
              <a:defRPr sz="2334">
                <a:solidFill>
                  <a:srgbClr val="545553"/>
                </a:solidFill>
              </a:defRPr>
            </a:lvl2pPr>
            <a:lvl3pPr marL="1112107" indent="-222422">
              <a:buFontTx/>
              <a:buBlip>
                <a:blip r:embed="rId3"/>
              </a:buBlip>
              <a:defRPr sz="1922">
                <a:solidFill>
                  <a:srgbClr val="545553"/>
                </a:solidFill>
              </a:defRPr>
            </a:lvl3pPr>
            <a:lvl4pPr>
              <a:defRPr sz="1785">
                <a:solidFill>
                  <a:srgbClr val="545553"/>
                </a:solidFill>
              </a:defRPr>
            </a:lvl4pPr>
            <a:lvl5pPr>
              <a:defRPr sz="1785">
                <a:solidFill>
                  <a:srgbClr val="545553"/>
                </a:solidFill>
              </a:defRPr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73" y="234892"/>
            <a:ext cx="8229600" cy="629174"/>
          </a:xfrm>
        </p:spPr>
        <p:txBody>
          <a:bodyPr>
            <a:normAutofit/>
          </a:bodyPr>
          <a:lstStyle>
            <a:lvl1pPr>
              <a:defRPr sz="24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40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_страниц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431615" y="6505904"/>
            <a:ext cx="616688" cy="352096"/>
          </a:xfrm>
        </p:spPr>
        <p:txBody>
          <a:bodyPr/>
          <a:lstStyle>
            <a:lvl1pPr>
              <a:defRPr sz="1236">
                <a:latin typeface="Futura New Bold" panose="020B0902020204020203" pitchFamily="34" charset="0"/>
              </a:defRPr>
            </a:lvl1pPr>
          </a:lstStyle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sz="half" idx="15"/>
          </p:nvPr>
        </p:nvSpPr>
        <p:spPr>
          <a:xfrm>
            <a:off x="277574" y="1185333"/>
            <a:ext cx="8723551" cy="4673600"/>
          </a:xfrm>
          <a:prstGeom prst="rect">
            <a:avLst/>
          </a:prstGeom>
        </p:spPr>
        <p:txBody>
          <a:bodyPr/>
          <a:lstStyle>
            <a:lvl1pPr>
              <a:defRPr sz="2746" baseline="0">
                <a:solidFill>
                  <a:srgbClr val="545553"/>
                </a:solidFill>
              </a:defRPr>
            </a:lvl1pPr>
            <a:lvl2pPr>
              <a:defRPr sz="2334" baseline="0">
                <a:solidFill>
                  <a:srgbClr val="545553"/>
                </a:solidFill>
              </a:defRPr>
            </a:lvl2pPr>
            <a:lvl3pPr>
              <a:defRPr sz="1922" baseline="0">
                <a:solidFill>
                  <a:srgbClr val="545553"/>
                </a:solidFill>
              </a:defRPr>
            </a:lvl3pPr>
            <a:lvl4pPr>
              <a:defRPr sz="1785" baseline="0">
                <a:solidFill>
                  <a:srgbClr val="545553"/>
                </a:solidFill>
              </a:defRPr>
            </a:lvl4pPr>
            <a:lvl5pPr>
              <a:defRPr sz="1785" baseline="0">
                <a:solidFill>
                  <a:srgbClr val="545553"/>
                </a:solidFill>
              </a:defRPr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44" y="186266"/>
            <a:ext cx="8229600" cy="696286"/>
          </a:xfrm>
        </p:spPr>
        <p:txBody>
          <a:bodyPr>
            <a:normAutofit/>
          </a:bodyPr>
          <a:lstStyle>
            <a:lvl1pPr>
              <a:defRPr sz="2400" b="0" spc="-103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22" y="168266"/>
            <a:ext cx="1339703" cy="94033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01471" y="988828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201471" y="6505904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7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нутренняя_страниц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431615" y="6505904"/>
            <a:ext cx="616688" cy="352096"/>
          </a:xfrm>
        </p:spPr>
        <p:txBody>
          <a:bodyPr/>
          <a:lstStyle>
            <a:lvl1pPr>
              <a:defRPr sz="1236">
                <a:latin typeface="Futura New Bold" panose="020B0902020204020203" pitchFamily="34" charset="0"/>
              </a:defRPr>
            </a:lvl1pPr>
          </a:lstStyle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44" y="186266"/>
            <a:ext cx="8229600" cy="696286"/>
          </a:xfrm>
        </p:spPr>
        <p:txBody>
          <a:bodyPr>
            <a:normAutofit/>
          </a:bodyPr>
          <a:lstStyle>
            <a:lvl1pPr>
              <a:defRPr sz="2400" b="0" spc="-103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22" y="168266"/>
            <a:ext cx="1339703" cy="94033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01471" y="988828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201471" y="6505904"/>
            <a:ext cx="8725223" cy="0"/>
          </a:xfrm>
          <a:prstGeom prst="line">
            <a:avLst/>
          </a:prstGeom>
          <a:ln w="19050">
            <a:solidFill>
              <a:srgbClr val="0E71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58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8" y="2336802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89" b="0">
                <a:solidFill>
                  <a:srgbClr val="088CD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6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746" cap="none" baseline="0">
                <a:solidFill>
                  <a:srgbClr val="088C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431615" y="6505904"/>
            <a:ext cx="616688" cy="352096"/>
          </a:xfrm>
        </p:spPr>
        <p:txBody>
          <a:bodyPr/>
          <a:lstStyle>
            <a:lvl1pPr>
              <a:defRPr sz="1236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2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913" y="2326597"/>
            <a:ext cx="5368155" cy="496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89" b="0">
                <a:solidFill>
                  <a:srgbClr val="088CD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DCB7-DBA0-48BF-ACBB-2DE7F3E0B7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964912" y="3075861"/>
            <a:ext cx="3495542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746" cap="all" baseline="0">
                <a:solidFill>
                  <a:srgbClr val="088C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84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 userDrawn="1"/>
        </p:nvSpPr>
        <p:spPr>
          <a:xfrm>
            <a:off x="240632" y="2093496"/>
            <a:ext cx="3368842" cy="1925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 rot="16200000">
            <a:off x="-312819" y="4379493"/>
            <a:ext cx="2478505" cy="137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3456" y="3509876"/>
            <a:ext cx="2117558" cy="1925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89179" y="1891628"/>
            <a:ext cx="4170338" cy="11430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0B61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16567" y="3172008"/>
            <a:ext cx="3914354" cy="57081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540" cap="none" baseline="0">
                <a:solidFill>
                  <a:srgbClr val="0B61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1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49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15.xml"/><Relationship Id="rId9" Type="http://schemas.openxmlformats.org/officeDocument/2006/relationships/vmlDrawing" Target="../drawings/vmlDrawing1.vml"/><Relationship Id="rId1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vmlDrawing" Target="../drawings/vmlDrawing2.v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3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576739" y="6427696"/>
            <a:ext cx="481107" cy="365125"/>
          </a:xfrm>
          <a:prstGeom prst="rect">
            <a:avLst/>
          </a:prstGeom>
        </p:spPr>
        <p:txBody>
          <a:bodyPr vert="horz" lIns="129616" tIns="64808" rIns="129616" bIns="64808" rtlCol="0" anchor="ctr"/>
          <a:lstStyle>
            <a:lvl1pPr algn="r">
              <a:defRPr sz="1167">
                <a:solidFill>
                  <a:srgbClr val="1187E7"/>
                </a:solidFill>
                <a:latin typeface="Futura New Medium Obl"/>
              </a:defRPr>
            </a:lvl1pPr>
          </a:lstStyle>
          <a:p>
            <a:fld id="{0B8464B4-3C15-BE4D-9D78-781CEFD426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58416" y="2575249"/>
            <a:ext cx="460512" cy="283604"/>
          </a:xfrm>
          <a:prstGeom prst="rect">
            <a:avLst/>
          </a:prstGeom>
          <a:noFill/>
        </p:spPr>
        <p:txBody>
          <a:bodyPr wrap="none" lIns="88964" tIns="44482" rIns="88964" bIns="44482" rtlCol="0">
            <a:spAutoFit/>
          </a:bodyPr>
          <a:lstStyle/>
          <a:p>
            <a:pPr marL="278027" indent="-278027">
              <a:buFontTx/>
              <a:buBlip>
                <a:blip r:embed="rId13"/>
              </a:buBlip>
            </a:pPr>
            <a:endParaRPr lang="ru-RU" sz="1259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808692"/>
            <a:ext cx="8229600" cy="4351338"/>
          </a:xfrm>
          <a:prstGeom prst="rect">
            <a:avLst/>
          </a:prstGeom>
        </p:spPr>
        <p:txBody>
          <a:bodyPr vert="horz" lIns="129616" tIns="64808" rIns="129616" bIns="64808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31260"/>
            <a:ext cx="8229600" cy="1325563"/>
          </a:xfrm>
          <a:prstGeom prst="rect">
            <a:avLst/>
          </a:prstGeom>
        </p:spPr>
        <p:txBody>
          <a:bodyPr vert="horz" lIns="129616" tIns="64808" rIns="129616" bIns="64808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26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80" r:id="rId2"/>
    <p:sldLayoutId id="2147483681" r:id="rId3"/>
    <p:sldLayoutId id="2147483682" r:id="rId4"/>
    <p:sldLayoutId id="2147483722" r:id="rId5"/>
    <p:sldLayoutId id="2147483684" r:id="rId6"/>
    <p:sldLayoutId id="2147483685" r:id="rId7"/>
    <p:sldLayoutId id="2147483721" r:id="rId8"/>
    <p:sldLayoutId id="2147483725" r:id="rId9"/>
    <p:sldLayoutId id="2147483743" r:id="rId10"/>
    <p:sldLayoutId id="214748422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44843" rtl="0" eaLnBrk="1" latinLnBrk="0" hangingPunct="1">
        <a:spcBef>
          <a:spcPct val="0"/>
        </a:spcBef>
        <a:buNone/>
        <a:defRPr sz="3089" b="1" kern="1200" cap="all" baseline="0">
          <a:solidFill>
            <a:srgbClr val="0F8CD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33632" indent="-333632" algn="l" defTabSz="444843" rtl="0" eaLnBrk="1" latinLnBrk="0" hangingPunct="1">
        <a:spcBef>
          <a:spcPct val="20000"/>
        </a:spcBef>
        <a:buFontTx/>
        <a:buBlip>
          <a:blip r:embed="rId13"/>
        </a:buBlip>
        <a:defRPr sz="3089" kern="1200">
          <a:solidFill>
            <a:srgbClr val="54555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2870" indent="-278027" algn="l" defTabSz="444843" rtl="0" eaLnBrk="1" latinLnBrk="0" hangingPunct="1">
        <a:spcBef>
          <a:spcPct val="20000"/>
        </a:spcBef>
        <a:buFont typeface="Arial"/>
        <a:buChar char="–"/>
        <a:defRPr sz="2746" kern="1200">
          <a:solidFill>
            <a:srgbClr val="54555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12107" indent="-222422" algn="l" defTabSz="444843" rtl="0" eaLnBrk="1" latinLnBrk="0" hangingPunct="1">
        <a:spcBef>
          <a:spcPct val="20000"/>
        </a:spcBef>
        <a:buFontTx/>
        <a:buBlip>
          <a:blip r:embed="rId13"/>
        </a:buBlip>
        <a:defRPr sz="2334" kern="1200">
          <a:solidFill>
            <a:srgbClr val="54555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6950" indent="-222422" algn="l" defTabSz="444843" rtl="0" eaLnBrk="1" latinLnBrk="0" hangingPunct="1">
        <a:spcBef>
          <a:spcPct val="20000"/>
        </a:spcBef>
        <a:buFont typeface="Arial"/>
        <a:buChar char="–"/>
        <a:defRPr sz="1922" kern="1200">
          <a:solidFill>
            <a:srgbClr val="54555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93" indent="-222422" algn="l" defTabSz="444843" rtl="0" eaLnBrk="1" latinLnBrk="0" hangingPunct="1">
        <a:spcBef>
          <a:spcPct val="20000"/>
        </a:spcBef>
        <a:buFont typeface="Arial"/>
        <a:buChar char="»"/>
        <a:defRPr sz="1922" kern="1200">
          <a:solidFill>
            <a:srgbClr val="54555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46636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6pPr>
      <a:lvl7pPr marL="2891479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7pPr>
      <a:lvl8pPr marL="3336321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8pPr>
      <a:lvl9pPr marL="3781164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44843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889686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334528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1779371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224214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6pPr>
      <a:lvl7pPr marL="2669057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7pPr>
      <a:lvl8pPr marL="3113900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8pPr>
      <a:lvl9pPr marL="3558742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088535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7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0" y="0"/>
            <a:ext cx="56515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dirty="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0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0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28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37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42386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1100">
          <a:solidFill>
            <a:schemeClr val="tx1"/>
          </a:solidFill>
          <a:latin typeface="+mn-lt"/>
          <a:cs typeface="+mn-cs"/>
        </a:defRPr>
      </a:lvl2pPr>
      <a:lvl3pPr marL="977900" indent="-2936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62063" indent="-28257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65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447715" y="6427696"/>
            <a:ext cx="610132" cy="365125"/>
          </a:xfrm>
          <a:prstGeom prst="rect">
            <a:avLst/>
          </a:prstGeom>
        </p:spPr>
        <p:txBody>
          <a:bodyPr vert="horz" lIns="129616" tIns="64808" rIns="129616" bIns="64808" rtlCol="0" anchor="ctr"/>
          <a:lstStyle>
            <a:lvl1pPr algn="r">
              <a:defRPr sz="1400">
                <a:solidFill>
                  <a:srgbClr val="1187E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B8464B4-3C15-BE4D-9D78-781CEFD426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58416" y="2575249"/>
            <a:ext cx="460512" cy="283604"/>
          </a:xfrm>
          <a:prstGeom prst="rect">
            <a:avLst/>
          </a:prstGeom>
          <a:noFill/>
        </p:spPr>
        <p:txBody>
          <a:bodyPr wrap="none" lIns="88964" tIns="44482" rIns="88964" bIns="44482" rtlCol="0">
            <a:spAutoFit/>
          </a:bodyPr>
          <a:lstStyle/>
          <a:p>
            <a:pPr marL="278027" indent="-278027">
              <a:buFontTx/>
              <a:buBlip>
                <a:blip r:embed="rId16"/>
              </a:buBlip>
            </a:pPr>
            <a:endParaRPr lang="ru-RU" sz="1259" dirty="0">
              <a:solidFill>
                <a:srgbClr val="AEAEAE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808692"/>
            <a:ext cx="8229600" cy="4351338"/>
          </a:xfrm>
          <a:prstGeom prst="rect">
            <a:avLst/>
          </a:prstGeom>
        </p:spPr>
        <p:txBody>
          <a:bodyPr vert="horz" lIns="129616" tIns="64808" rIns="129616" bIns="64808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31260"/>
            <a:ext cx="8229600" cy="1325563"/>
          </a:xfrm>
          <a:prstGeom prst="rect">
            <a:avLst/>
          </a:prstGeom>
        </p:spPr>
        <p:txBody>
          <a:bodyPr vert="horz" lIns="129616" tIns="64808" rIns="129616" bIns="64808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29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44843" rtl="0" eaLnBrk="1" latinLnBrk="0" hangingPunct="1">
        <a:spcBef>
          <a:spcPct val="0"/>
        </a:spcBef>
        <a:buNone/>
        <a:defRPr sz="2400" b="1" kern="1200" cap="all" baseline="0">
          <a:solidFill>
            <a:srgbClr val="0F8CD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33632" indent="-333632" algn="l" defTabSz="444843" rtl="0" eaLnBrk="1" latinLnBrk="0" hangingPunct="1">
        <a:spcBef>
          <a:spcPct val="20000"/>
        </a:spcBef>
        <a:buFontTx/>
        <a:buBlip>
          <a:blip r:embed="rId16"/>
        </a:buBlip>
        <a:defRPr sz="3089" kern="1200">
          <a:solidFill>
            <a:srgbClr val="545553"/>
          </a:solidFill>
          <a:latin typeface="Calibri" panose="020F0502020204030204" pitchFamily="34" charset="0"/>
          <a:ea typeface="+mn-ea"/>
          <a:cs typeface="+mn-cs"/>
        </a:defRPr>
      </a:lvl1pPr>
      <a:lvl2pPr marL="722870" indent="-278027" algn="l" defTabSz="444843" rtl="0" eaLnBrk="1" latinLnBrk="0" hangingPunct="1">
        <a:spcBef>
          <a:spcPct val="20000"/>
        </a:spcBef>
        <a:buFont typeface="Arial"/>
        <a:buChar char="–"/>
        <a:defRPr sz="2746" kern="1200">
          <a:solidFill>
            <a:srgbClr val="545553"/>
          </a:solidFill>
          <a:latin typeface="Calibri" panose="020F0502020204030204" pitchFamily="34" charset="0"/>
          <a:ea typeface="+mn-ea"/>
          <a:cs typeface="+mn-cs"/>
        </a:defRPr>
      </a:lvl2pPr>
      <a:lvl3pPr marL="1112107" indent="-222422" algn="l" defTabSz="444843" rtl="0" eaLnBrk="1" latinLnBrk="0" hangingPunct="1">
        <a:spcBef>
          <a:spcPct val="20000"/>
        </a:spcBef>
        <a:buFontTx/>
        <a:buBlip>
          <a:blip r:embed="rId16"/>
        </a:buBlip>
        <a:defRPr sz="2334" kern="1200">
          <a:solidFill>
            <a:srgbClr val="545553"/>
          </a:solidFill>
          <a:latin typeface="Calibri" panose="020F0502020204030204" pitchFamily="34" charset="0"/>
          <a:ea typeface="+mn-ea"/>
          <a:cs typeface="+mn-cs"/>
        </a:defRPr>
      </a:lvl3pPr>
      <a:lvl4pPr marL="1556950" indent="-222422" algn="l" defTabSz="444843" rtl="0" eaLnBrk="1" latinLnBrk="0" hangingPunct="1">
        <a:spcBef>
          <a:spcPct val="20000"/>
        </a:spcBef>
        <a:buFont typeface="Arial"/>
        <a:buChar char="–"/>
        <a:defRPr sz="1922" kern="1200">
          <a:solidFill>
            <a:srgbClr val="545553"/>
          </a:solidFill>
          <a:latin typeface="Calibri" panose="020F0502020204030204" pitchFamily="34" charset="0"/>
          <a:ea typeface="+mn-ea"/>
          <a:cs typeface="+mn-cs"/>
        </a:defRPr>
      </a:lvl4pPr>
      <a:lvl5pPr marL="2001793" indent="-222422" algn="l" defTabSz="444843" rtl="0" eaLnBrk="1" latinLnBrk="0" hangingPunct="1">
        <a:spcBef>
          <a:spcPct val="20000"/>
        </a:spcBef>
        <a:buFont typeface="Arial"/>
        <a:buChar char="»"/>
        <a:defRPr sz="1922" kern="1200">
          <a:solidFill>
            <a:srgbClr val="545553"/>
          </a:solidFill>
          <a:latin typeface="Calibri" panose="020F0502020204030204" pitchFamily="34" charset="0"/>
          <a:ea typeface="+mn-ea"/>
          <a:cs typeface="+mn-cs"/>
        </a:defRPr>
      </a:lvl5pPr>
      <a:lvl6pPr marL="2446636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6pPr>
      <a:lvl7pPr marL="2891479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7pPr>
      <a:lvl8pPr marL="3336321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8pPr>
      <a:lvl9pPr marL="3781164" indent="-222422" algn="l" defTabSz="444843" rtl="0" eaLnBrk="1" latinLnBrk="0" hangingPunct="1">
        <a:spcBef>
          <a:spcPct val="20000"/>
        </a:spcBef>
        <a:buFont typeface="Arial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44843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889686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334528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1779371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224214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6pPr>
      <a:lvl7pPr marL="2669057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7pPr>
      <a:lvl8pPr marL="3113900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8pPr>
      <a:lvl9pPr marL="3558742" algn="l" defTabSz="444843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518068" y="2147464"/>
            <a:ext cx="4625932" cy="1335570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/>
              <a:t>«Сириус. Лето: начни свой проект»</a:t>
            </a:r>
          </a:p>
          <a:p>
            <a:pPr algn="ctr"/>
            <a:endParaRPr lang="ru-RU" sz="2700" b="1" dirty="0"/>
          </a:p>
          <a:p>
            <a:pPr algn="ctr"/>
            <a:r>
              <a:rPr lang="ru-RU" sz="2700" dirty="0" smtClean="0"/>
              <a:t>«Моя первая научная статья»</a:t>
            </a:r>
            <a:endParaRPr lang="ru-RU" sz="2700" dirty="0"/>
          </a:p>
          <a:p>
            <a:pPr algn="ctr"/>
            <a:endParaRPr lang="ru-RU" sz="24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6153" y="5560081"/>
            <a:ext cx="3902725" cy="129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Научно-исследовательское геологическое предприятие АК «АЛРОСА» (ПАО)</a:t>
            </a:r>
          </a:p>
          <a:p>
            <a:pPr algn="ctr"/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Республика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Саха (Якутия), 2020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5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0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Главная проблема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07943" y="1227798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Проект позволяет вовлекать школьников и студентов младших курсов в научную деятельность, сформировать интерес к естественным наукам и помогает познакомиться с необходимым набором компетенций, требующихся для научной деятельности. Школьники и студенты познакомятся с основными принципами научной работы, узнают, каким образом проводятся исследования и готовится научная публикация, являющаяся итогом исследовательской деятельности.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934393"/>
            <a:ext cx="4466705" cy="33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Описание проекта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07943" y="1238682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2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Проект подразумевает решение реальной научно-производственной геологической задачи компании "АЛРОСА", связанной с поиском перспективных участков алмазодобычи, построение реальной структурно-тектонической карты, знакомство с методами поиска алмазов и работу на действующем аналитическом оборудовании. Результатом работы будет участие в написании самой настоящей научной статьи в самый настоящий научный журнал!</a:t>
            </a: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3127060"/>
            <a:ext cx="4265233" cy="31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Планируемый результат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7943" y="1308284"/>
            <a:ext cx="7415350" cy="1074982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Результатом исследования будет законченная научная работа, связанная с разработкой действующего научно-исследовательского проекта. Работа будет оформлена в качестве статьи и опубликована в научном журнале геолого-минералогической тематики.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2" y="2316765"/>
            <a:ext cx="2967644" cy="39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Навыки участников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7943" y="1265402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Знание принципов построения геологических карт, методик поиска твёрдых полезных ископаемых, знания основ работы геолога (для студентов), знание основ топографии и географии, разделов физики твёрдого тела, основ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неорганической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химии, математики и основ статистики, тяга к естественным наукам (для школьников).</a:t>
            </a: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60" y="2677774"/>
            <a:ext cx="2680855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Оборудование и материалы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7943" y="1019773"/>
            <a:ext cx="8223672" cy="137573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38200" lvl="3" indent="0" algn="just">
              <a:buNone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07943" y="1265402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Персональный компьютер с возможностью установки программного обеспечения QGIS, если есть возможность (для студентов),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доступ к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электронно-микроскопическому и </a:t>
            </a:r>
            <a:r>
              <a:rPr lang="ru-RU" sz="15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микрозондовому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аналитическим приборам (технопарк в ВУЗе).</a:t>
            </a:r>
          </a:p>
        </p:txBody>
      </p:sp>
    </p:spTree>
    <p:extLst>
      <p:ext uri="{BB962C8B-B14F-4D97-AF65-F5344CB8AC3E}">
        <p14:creationId xmlns:p14="http://schemas.microsoft.com/office/powerpoint/2010/main" val="5716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Предметное соответствие, специальность высшего образования и будущая профессия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7943" y="1019773"/>
            <a:ext cx="8223672" cy="137573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38200" lvl="3" indent="0" algn="just">
              <a:buNone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07943" y="1265402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Для школьников: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География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Физика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Химия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Для студентов: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05.04.01 Геология</a:t>
            </a: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Проект направлен на школьников и студентов с тягой к естественным наукам, с хорошо развитым аналитическими способностями и желающим в будущем связать свою жизнь с научными изысканиями и прикладными профессиями, такими как геолог, геофизик, минералог, горный инженер, геодезист и др.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>
                <a:solidFill>
                  <a:srgbClr val="0089CD"/>
                </a:solidFill>
              </a:rPr>
              <a:t>Консультанты</a:t>
            </a:r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7942" y="1265402"/>
            <a:ext cx="8453919" cy="483614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Остапенко Дмитрий Вячеславович</a:t>
            </a: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Младший научный сотрудник ЛПМС ГРР ОПМ НИГП АК «АЛРОСА» (ПАО)</a:t>
            </a:r>
          </a:p>
          <a:p>
            <a:pPr marL="0" indent="0" algn="just">
              <a:buNone/>
            </a:pPr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OstapenkoDV@alrosa.ru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т.: +7-921-445-75-63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Баранов Леонид Николаевич</a:t>
            </a: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 ЛПМС ГРР ОПМ НИГП АК «АЛРОСА» (ПАО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BaranovLN@alrosa.ru</a:t>
            </a: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т.: +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7-913-205-97-13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pPr marL="0" marR="0" lvl="0" indent="0" algn="l" defTabSz="457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w Book"/>
                <a:ea typeface="+mn-ea"/>
                <a:cs typeface="+mn-cs"/>
              </a:rPr>
              <a:t>4_89 34_89 21_85 37_84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7943" y="62753"/>
            <a:ext cx="7062433" cy="819799"/>
          </a:xfrm>
          <a:prstGeom prst="rect">
            <a:avLst/>
          </a:prstGeom>
        </p:spPr>
        <p:txBody>
          <a:bodyPr vert="horz" lIns="129616" tIns="64808" rIns="129616" bIns="64808" rtlCol="0" anchor="b">
            <a:noAutofit/>
          </a:bodyPr>
          <a:lstStyle>
            <a:lvl1pPr algn="l" defTabSz="444843" rtl="0" eaLnBrk="1" latinLnBrk="0" hangingPunct="1">
              <a:spcBef>
                <a:spcPct val="0"/>
              </a:spcBef>
              <a:buNone/>
              <a:defRPr sz="2400" b="0" kern="1200" cap="all" spc="-103" baseline="0">
                <a:solidFill>
                  <a:srgbClr val="0F8C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600" b="1" dirty="0">
              <a:solidFill>
                <a:srgbClr val="0089CD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96DCB7-DBA0-48BF-ACBB-2DE7F3E0B701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7943" y="2316765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13310" y="1315279"/>
            <a:ext cx="7415350" cy="234260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endParaRPr lang="ru-RU" sz="13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200" lvl="3" indent="0" algn="just">
              <a:buNone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943" y="2898575"/>
            <a:ext cx="5871765" cy="75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89CD"/>
                </a:solidFill>
              </a:rPr>
              <a:t>СПАСИБО ЗА ВНИМАНИЕ!</a:t>
            </a:r>
            <a:endParaRPr lang="ru-RU" sz="2500" b="1" dirty="0">
              <a:solidFill>
                <a:srgbClr val="0089CD"/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43" y="1080653"/>
            <a:ext cx="3962116" cy="52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1">
  <a:themeElements>
    <a:clrScheme name="Другая 7">
      <a:dk1>
        <a:srgbClr val="AEAEAE"/>
      </a:dk1>
      <a:lt1>
        <a:srgbClr val="FFFFFF"/>
      </a:lt1>
      <a:dk2>
        <a:srgbClr val="AEAEAE"/>
      </a:dk2>
      <a:lt2>
        <a:srgbClr val="AEAEAE"/>
      </a:lt2>
      <a:accent1>
        <a:srgbClr val="0C5A9D"/>
      </a:accent1>
      <a:accent2>
        <a:srgbClr val="0079C1"/>
      </a:accent2>
      <a:accent3>
        <a:srgbClr val="6952A2"/>
      </a:accent3>
      <a:accent4>
        <a:srgbClr val="AEAEAE"/>
      </a:accent4>
      <a:accent5>
        <a:srgbClr val="10FF87"/>
      </a:accent5>
      <a:accent6>
        <a:srgbClr val="36E6E8"/>
      </a:accent6>
      <a:hlink>
        <a:srgbClr val="0079C1"/>
      </a:hlink>
      <a:folHlink>
        <a:srgbClr val="36E6E8"/>
      </a:folHlink>
    </a:clrScheme>
    <a:fontScheme name="Другая 1">
      <a:majorFont>
        <a:latin typeface="Futura New Medium"/>
        <a:ea typeface=""/>
        <a:cs typeface=""/>
      </a:majorFont>
      <a:minorFont>
        <a:latin typeface="Futura New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Презентация1" id="{66FA6A79-37BA-4025-8597-FC0B4D7B36C3}" vid="{B19E97A7-89AA-4C76-A46D-09111E706EDA}"/>
    </a:ext>
  </a:extLst>
</a:theme>
</file>

<file path=ppt/theme/theme2.xml><?xml version="1.0" encoding="utf-8"?>
<a:theme xmlns:a="http://schemas.openxmlformats.org/drawingml/2006/main" name="4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1">
  <a:themeElements>
    <a:clrScheme name="Другая 7">
      <a:dk1>
        <a:srgbClr val="AEAEAE"/>
      </a:dk1>
      <a:lt1>
        <a:srgbClr val="FFFFFF"/>
      </a:lt1>
      <a:dk2>
        <a:srgbClr val="AEAEAE"/>
      </a:dk2>
      <a:lt2>
        <a:srgbClr val="AEAEAE"/>
      </a:lt2>
      <a:accent1>
        <a:srgbClr val="0C5A9D"/>
      </a:accent1>
      <a:accent2>
        <a:srgbClr val="0079C1"/>
      </a:accent2>
      <a:accent3>
        <a:srgbClr val="6952A2"/>
      </a:accent3>
      <a:accent4>
        <a:srgbClr val="AEAEAE"/>
      </a:accent4>
      <a:accent5>
        <a:srgbClr val="10FF87"/>
      </a:accent5>
      <a:accent6>
        <a:srgbClr val="36E6E8"/>
      </a:accent6>
      <a:hlink>
        <a:srgbClr val="0079C1"/>
      </a:hlink>
      <a:folHlink>
        <a:srgbClr val="36E6E8"/>
      </a:folHlink>
    </a:clrScheme>
    <a:fontScheme name="Другая 1">
      <a:majorFont>
        <a:latin typeface="Futura New Medium"/>
        <a:ea typeface=""/>
        <a:cs typeface=""/>
      </a:majorFont>
      <a:minorFont>
        <a:latin typeface="Futura New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Презентация1" id="{66FA6A79-37BA-4025-8597-FC0B4D7B36C3}" vid="{B19E97A7-89AA-4C76-A46D-09111E706ED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howofficecode>true</Showofficecode>
</file>

<file path=customXml/item2.xml><?xml version="1.0" encoding="utf-8"?>
<Showfilename>true</Showfilename>
</file>

<file path=customXml/itemProps1.xml><?xml version="1.0" encoding="utf-8"?>
<ds:datastoreItem xmlns:ds="http://schemas.openxmlformats.org/officeDocument/2006/customXml" ds:itemID="{6DABFEE6-394D-4553-A4A5-A52A0F78C44D}">
  <ds:schemaRefs/>
</ds:datastoreItem>
</file>

<file path=customXml/itemProps2.xml><?xml version="1.0" encoding="utf-8"?>
<ds:datastoreItem xmlns:ds="http://schemas.openxmlformats.org/officeDocument/2006/customXml" ds:itemID="{2CC943FB-9731-404F-BFC6-1FDFE060914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АЛРОСА 05%2C04</Template>
  <TotalTime>0</TotalTime>
  <Words>424</Words>
  <Application>Microsoft Office PowerPoint</Application>
  <PresentationFormat>Экран (4:3)</PresentationFormat>
  <Paragraphs>76</Paragraphs>
  <Slides>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7" baseType="lpstr">
      <vt:lpstr>Arial</vt:lpstr>
      <vt:lpstr>Calibri</vt:lpstr>
      <vt:lpstr>Futura New Bold</vt:lpstr>
      <vt:lpstr>Futura New Bold Obl</vt:lpstr>
      <vt:lpstr>Futura New Book</vt:lpstr>
      <vt:lpstr>Futura New Book Reg</vt:lpstr>
      <vt:lpstr>Futura New Heavy Reg</vt:lpstr>
      <vt:lpstr>Futura New Medium</vt:lpstr>
      <vt:lpstr>Futura New Medium Obl</vt:lpstr>
      <vt:lpstr>PMingLiU</vt:lpstr>
      <vt:lpstr>Tahoma</vt:lpstr>
      <vt:lpstr>Verdana</vt:lpstr>
      <vt:lpstr>Wingdings</vt:lpstr>
      <vt:lpstr>Wingdings 3</vt:lpstr>
      <vt:lpstr>Тема1</vt:lpstr>
      <vt:lpstr>4_EPS_Custom_print</vt:lpstr>
      <vt:lpstr>1_Тема1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/>
  <cp:lastModifiedBy/>
  <cp:revision>1</cp:revision>
  <dcterms:created xsi:type="dcterms:W3CDTF">2014-04-05T08:37:49Z</dcterms:created>
  <dcterms:modified xsi:type="dcterms:W3CDTF">2020-08-12T03:39:52Z</dcterms:modified>
</cp:coreProperties>
</file>