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7.xml" ContentType="application/vnd.openxmlformats-officedocument.presentationml.notesSlide+xml"/>
  <Override PartName="/ppt/charts/chart18.xml" ContentType="application/vnd.openxmlformats-officedocument.drawingml.chart+xml"/>
  <Override PartName="/ppt/notesSlides/notesSlide8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2.xml" ContentType="application/vnd.openxmlformats-officedocument.drawingml.chart+xml"/>
  <Override PartName="/ppt/drawings/drawing2.xml" ContentType="application/vnd.openxmlformats-officedocument.drawingml.chartshapes+xml"/>
  <Override PartName="/ppt/charts/chart23.xml" ContentType="application/vnd.openxmlformats-officedocument.drawingml.chart+xml"/>
  <Override PartName="/ppt/notesSlides/notesSlide11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12.xml" ContentType="application/vnd.openxmlformats-officedocument.presentationml.notesSl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283" r:id="rId2"/>
    <p:sldId id="257" r:id="rId3"/>
    <p:sldId id="260" r:id="rId4"/>
    <p:sldId id="261" r:id="rId5"/>
    <p:sldId id="286" r:id="rId6"/>
    <p:sldId id="275" r:id="rId7"/>
    <p:sldId id="276" r:id="rId8"/>
    <p:sldId id="277" r:id="rId9"/>
    <p:sldId id="278" r:id="rId10"/>
    <p:sldId id="279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</p:sldIdLst>
  <p:sldSz cx="12192000" cy="6858000"/>
  <p:notesSz cx="6858000" cy="9144000"/>
  <p:defaultTextStyle>
    <a:defPPr>
      <a:defRPr lang="ru-RU"/>
    </a:defPPr>
    <a:lvl1pPr marL="0" algn="l" defTabSz="12190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80" algn="l" defTabSz="12190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8" algn="l" defTabSz="12190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8" algn="l" defTabSz="12190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6" algn="l" defTabSz="12190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5" algn="l" defTabSz="12190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3" algn="l" defTabSz="121908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оловьев Василий Васильевич" initials="СВВ" lastIdx="1" clrIdx="0">
    <p:extLst>
      <p:ext uri="{19B8F6BF-5375-455C-9EA6-DF929625EA0E}">
        <p15:presenceInfo xmlns:p15="http://schemas.microsoft.com/office/powerpoint/2012/main" xmlns="" userId="S-1-5-21-249948546-1739754804-1761570004-374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1" autoAdjust="0"/>
  </p:normalViewPr>
  <p:slideViewPr>
    <p:cSldViewPr>
      <p:cViewPr varScale="1">
        <p:scale>
          <a:sx n="87" d="100"/>
          <a:sy n="87" d="100"/>
        </p:scale>
        <p:origin x="-120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gnatyevatn\Desktop\9%20&#1055;&#1086;&#1082;&#1072;&#1079;&#1072;&#1090;&#1077;&#1083;&#1080;%20&#1086;&#1073;&#1077;&#1089;&#1087;&#1077;&#1095;&#1077;&#1085;&#1080;&#1103;%20&#1085;&#1072;&#1089;&#1077;&#1083;&#1077;&#1085;&#1080;&#1103;%20&#1076;&#1086;&#1089;&#1090;&#1091;&#1087;&#1085;&#1099;&#1084;%20&#1080;%20&#1082;&#1086;&#1084;&#1092;&#1086;&#1088;&#1090;&#1085;&#1099;&#1084;%20&#1078;&#1080;&#1083;&#1100;&#1077;&#1084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rivoshapkinavv\Desktop\1.%20&#1074;%20&#1088;&#1072;&#1073;&#1086;&#1090;&#1077;\!%20&#1054;&#1058;&#1063;&#1045;&#1058;%20&#1055;&#1056;&#1040;&#1042;&#1048;&#1058;&#1045;&#1051;&#1068;&#1057;&#1058;&#1042;&#1040;\!!!%20&#1057;&#1083;&#1072;&#1081;&#1076;\&#1076;&#1083;&#1103;%20&#1089;&#1083;&#1072;&#1081;&#1076;&#1072;\&#1076;&#1072;&#1085;&#1085;&#1099;&#1077;%20&#1076;&#1083;&#1103;%20&#1089;&#1083;&#1072;&#1081;&#1076;&#1072;%202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rivoshapkinavv\Desktop\1.%20&#1074;%20&#1088;&#1072;&#1073;&#1086;&#1090;&#1077;\!%20&#1054;&#1058;&#1063;&#1045;&#1058;%20&#1055;&#1056;&#1040;&#1042;&#1048;&#1058;&#1045;&#1051;&#1068;&#1057;&#1058;&#1042;&#1040;\!!!%20&#1057;&#1083;&#1072;&#1081;&#1076;\&#1076;&#1083;&#1103;%20&#1089;&#1083;&#1072;&#1081;&#1076;&#1072;\&#1076;&#1072;&#1085;&#1085;&#1099;&#1077;%20&#1076;&#1083;&#1103;%20&#1089;&#1083;&#1072;&#1081;&#1076;&#1072;%202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rivoshapkinavv\Desktop\1.%20&#1074;%20&#1088;&#1072;&#1073;&#1086;&#1090;&#1077;\!%20&#1054;&#1058;&#1063;&#1045;&#1058;%20&#1055;&#1056;&#1040;&#1042;&#1048;&#1058;&#1045;&#1051;&#1068;&#1057;&#1058;&#1042;&#1040;\!!!%20&#1057;&#1083;&#1072;&#1081;&#1076;\&#1076;&#1083;&#1103;%20&#1089;&#1083;&#1072;&#1081;&#1076;&#1072;\&#1076;&#1072;&#1085;&#1085;&#1099;&#1077;%20&#1076;&#1083;&#1103;%20&#1089;&#1083;&#1072;&#1081;&#1076;&#1072;%202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16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7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СТРОИТЕЛЬСТВО ЖИЛЫХ ДОМОВ, ТЫС. КВ. М</a:t>
            </a:r>
          </a:p>
        </c:rich>
      </c:tx>
      <c:layout>
        <c:manualLayout>
          <c:xMode val="edge"/>
          <c:yMode val="edge"/>
          <c:x val="0.29486531971328189"/>
          <c:y val="1.886268985898313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5898714377832222E-2"/>
          <c:y val="1.7078858190955196E-3"/>
          <c:w val="0.96820257124433551"/>
          <c:h val="0.806064322754537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'9'!$E$6</c:f>
              <c:strCache>
                <c:ptCount val="1"/>
                <c:pt idx="0">
                  <c:v>Вар. I</c:v>
                </c:pt>
              </c:strCache>
            </c:strRef>
          </c:tx>
          <c:spPr>
            <a:solidFill>
              <a:srgbClr val="2F699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('9'!$C$5:$C$6,'9'!$D$5:$D$6,'9'!$E$5,'9'!$G$5,'9'!$I$5,'9'!$K$5,'9'!$M$5)</c:f>
              <c:strCache>
                <c:ptCount val="7"/>
                <c:pt idx="0">
                  <c:v>2018   отчет</c:v>
                </c:pt>
                <c:pt idx="1">
                  <c:v>2019 оценка</c:v>
                </c:pt>
                <c:pt idx="2">
                  <c:v>2020 прогноз</c:v>
                </c:pt>
                <c:pt idx="3">
                  <c:v>2021 прогноз</c:v>
                </c:pt>
                <c:pt idx="4">
                  <c:v>2022 прогноз</c:v>
                </c:pt>
                <c:pt idx="5">
                  <c:v>2023 прогноз</c:v>
                </c:pt>
                <c:pt idx="6">
                  <c:v>2024 прогноз</c:v>
                </c:pt>
              </c:strCache>
            </c:strRef>
          </c:cat>
          <c:val>
            <c:numRef>
              <c:f>('9'!$C$13,'9'!$D$13,'9'!$E$13,'9'!$G$13,'9'!$I$13,'9'!$K$13,'9'!$M$13)</c:f>
              <c:numCache>
                <c:formatCode>0.0</c:formatCode>
                <c:ptCount val="7"/>
                <c:pt idx="0" formatCode="General">
                  <c:v>530.1</c:v>
                </c:pt>
                <c:pt idx="1">
                  <c:v>542</c:v>
                </c:pt>
                <c:pt idx="2">
                  <c:v>564</c:v>
                </c:pt>
                <c:pt idx="3">
                  <c:v>600</c:v>
                </c:pt>
                <c:pt idx="4">
                  <c:v>832</c:v>
                </c:pt>
                <c:pt idx="5">
                  <c:v>896</c:v>
                </c:pt>
                <c:pt idx="6">
                  <c:v>960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12-44EB-A175-00B85443C534}"/>
            </c:ext>
          </c:extLst>
        </c:ser>
        <c:ser>
          <c:idx val="1"/>
          <c:order val="1"/>
          <c:tx>
            <c:strRef>
              <c:f>'9'!$F$6</c:f>
              <c:strCache>
                <c:ptCount val="1"/>
                <c:pt idx="0">
                  <c:v>Вар. II</c:v>
                </c:pt>
              </c:strCache>
            </c:strRef>
          </c:tx>
          <c:spPr>
            <a:solidFill>
              <a:srgbClr val="25C6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('9'!$C$13,'9'!$D$13,'9'!$F$13,'9'!$H$13,'9'!$J$13,'9'!$L$13,'9'!$N$13)</c:f>
              <c:numCache>
                <c:formatCode>0.0</c:formatCode>
                <c:ptCount val="7"/>
                <c:pt idx="0" formatCode="General">
                  <c:v>530.1</c:v>
                </c:pt>
                <c:pt idx="1">
                  <c:v>542</c:v>
                </c:pt>
                <c:pt idx="2">
                  <c:v>564</c:v>
                </c:pt>
                <c:pt idx="3">
                  <c:v>600</c:v>
                </c:pt>
                <c:pt idx="4">
                  <c:v>620</c:v>
                </c:pt>
                <c:pt idx="5">
                  <c:v>705</c:v>
                </c:pt>
                <c:pt idx="6">
                  <c:v>788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512-44EB-A175-00B85443C5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0622208"/>
        <c:axId val="70632192"/>
      </c:barChart>
      <c:catAx>
        <c:axId val="706222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70632192"/>
        <c:crosses val="autoZero"/>
        <c:auto val="1"/>
        <c:lblAlgn val="ctr"/>
        <c:lblOffset val="100"/>
        <c:noMultiLvlLbl val="0"/>
      </c:catAx>
      <c:valAx>
        <c:axId val="70632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6222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1.6596573479942953E-2"/>
          <c:y val="6.7260411346513144E-2"/>
          <c:w val="0.17596230523377371"/>
          <c:h val="0.1213437729504439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tx2">
                          <a:lumMod val="50000"/>
                        </a:schemeClr>
                      </a:solidFill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2">
                        <a:lumMod val="50000"/>
                      </a:schemeClr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Лист3!$G$10:$G$12</c:f>
              <c:numCache>
                <c:formatCode>General</c:formatCode>
                <c:ptCount val="3"/>
                <c:pt idx="0">
                  <c:v>72.3</c:v>
                </c:pt>
                <c:pt idx="1">
                  <c:v>70.3</c:v>
                </c:pt>
                <c:pt idx="2">
                  <c:v>73.400000000000006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527-4DCC-9FA5-063086ABB0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5827456"/>
        <c:axId val="135828992"/>
      </c:barChart>
      <c:catAx>
        <c:axId val="135827456"/>
        <c:scaling>
          <c:orientation val="minMax"/>
        </c:scaling>
        <c:delete val="1"/>
        <c:axPos val="l"/>
        <c:majorTickMark val="none"/>
        <c:minorTickMark val="none"/>
        <c:tickLblPos val="nextTo"/>
        <c:crossAx val="135828992"/>
        <c:crosses val="autoZero"/>
        <c:auto val="1"/>
        <c:lblAlgn val="ctr"/>
        <c:lblOffset val="100"/>
        <c:noMultiLvlLbl val="0"/>
      </c:catAx>
      <c:valAx>
        <c:axId val="135828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827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dirty="0" smtClean="0"/>
              <a:t>Численность </a:t>
            </a:r>
            <a:r>
              <a:rPr lang="ru-RU" dirty="0"/>
              <a:t>населения Республики Саха (Якутия</a:t>
            </a:r>
            <a:r>
              <a:rPr lang="ru-RU" dirty="0" smtClean="0"/>
              <a:t>), </a:t>
            </a:r>
          </a:p>
          <a:p>
            <a:pPr>
              <a:defRPr sz="168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dirty="0" smtClean="0"/>
              <a:t>тыс</a:t>
            </a:r>
            <a:r>
              <a:rPr lang="ru-RU" dirty="0"/>
              <a:t>. человек</a:t>
            </a:r>
          </a:p>
        </c:rich>
      </c:tx>
      <c:layout>
        <c:manualLayout>
          <c:xMode val="edge"/>
          <c:yMode val="edge"/>
          <c:x val="0.1843145352765875"/>
          <c:y val="5.234810945823085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2753576376697127E-2"/>
          <c:y val="0.14258348094207179"/>
          <c:w val="0.97449275595181961"/>
          <c:h val="0.590520012577848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7007089679856938E-3"/>
                  <c:y val="0.1297012305964239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962,8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91-4A87-8924-901F0854E3AB}"/>
                </c:ext>
              </c:extLst>
            </c:dLbl>
            <c:dLbl>
              <c:idx val="1"/>
              <c:layout>
                <c:manualLayout>
                  <c:x val="1.7007089679856938E-3"/>
                  <c:y val="0.1413003594640387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91-4A87-8924-901F0854E3A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967,01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2E-4419-AFD0-08F290A24B1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Лист4!$D$16:$D$25</c:f>
              <c:strCache>
                <c:ptCount val="4"/>
                <c:pt idx="0">
                  <c:v>на 1 января 2017 г.</c:v>
                </c:pt>
                <c:pt idx="1">
                  <c:v>на 1 января 2018 г.</c:v>
                </c:pt>
                <c:pt idx="2">
                  <c:v>на 1 января 2019 г.</c:v>
                </c:pt>
                <c:pt idx="3">
                  <c:v>на 1 января 2020 г.</c:v>
                </c:pt>
              </c:strCache>
            </c:strRef>
          </c:cat>
          <c:val>
            <c:numRef>
              <c:f>Лист4!$E$16:$E$25</c:f>
              <c:numCache>
                <c:formatCode>General</c:formatCode>
                <c:ptCount val="4"/>
                <c:pt idx="0">
                  <c:v>963.6</c:v>
                </c:pt>
                <c:pt idx="1">
                  <c:v>964.3</c:v>
                </c:pt>
                <c:pt idx="2">
                  <c:v>967.01</c:v>
                </c:pt>
                <c:pt idx="3">
                  <c:v>970.10500000000002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B77A-46B6-81CF-DA6EE689EE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7283456"/>
        <c:axId val="160895744"/>
      </c:barChart>
      <c:catAx>
        <c:axId val="137283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60895744"/>
        <c:crosses val="autoZero"/>
        <c:auto val="1"/>
        <c:lblAlgn val="ctr"/>
        <c:lblOffset val="100"/>
        <c:noMultiLvlLbl val="0"/>
      </c:catAx>
      <c:valAx>
        <c:axId val="160895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7283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5">
              <a:lumMod val="50000"/>
            </a:schemeClr>
          </a:solidFill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Коэффициент смертности на 1000 населения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'Лист2 (2)'!$B$4</c:f>
              <c:strCache>
                <c:ptCount val="1"/>
                <c:pt idx="0">
                  <c:v>РФ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3"/>
              <c:layout>
                <c:manualLayout>
                  <c:x val="-1.0571524059998087E-2"/>
                  <c:y val="1.995012991147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77-4D5A-A3A6-C2CC00594E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'Лист2 (2)'!$C$3:$E$3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 оценка</c:v>
                </c:pt>
              </c:strCache>
            </c:strRef>
          </c:cat>
          <c:val>
            <c:numRef>
              <c:f>'Лист2 (2)'!$C$4:$E$4</c:f>
              <c:numCache>
                <c:formatCode>#,##0.0</c:formatCode>
                <c:ptCount val="3"/>
                <c:pt idx="0">
                  <c:v>12.4</c:v>
                </c:pt>
                <c:pt idx="1">
                  <c:v>12.5</c:v>
                </c:pt>
                <c:pt idx="2">
                  <c:v>12.3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77-4D5A-A3A6-C2CC00594E43}"/>
            </c:ext>
          </c:extLst>
        </c:ser>
        <c:ser>
          <c:idx val="1"/>
          <c:order val="1"/>
          <c:tx>
            <c:strRef>
              <c:f>'Лист2 (2)'!$B$5</c:f>
              <c:strCache>
                <c:ptCount val="1"/>
                <c:pt idx="0">
                  <c:v>ДФО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2.9895366218236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77-4D5A-A3A6-C2CC00594E43}"/>
                </c:ext>
              </c:extLst>
            </c:dLbl>
            <c:dLbl>
              <c:idx val="1"/>
              <c:layout>
                <c:manualLayout>
                  <c:x val="2.5300442757748274E-3"/>
                  <c:y val="3.5874439461883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77-4D5A-A3A6-C2CC00594E43}"/>
                </c:ext>
              </c:extLst>
            </c:dLbl>
            <c:dLbl>
              <c:idx val="2"/>
              <c:layout>
                <c:manualLayout>
                  <c:x val="0"/>
                  <c:y val="2.391629297458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77-4D5A-A3A6-C2CC00594E43}"/>
                </c:ext>
              </c:extLst>
            </c:dLbl>
            <c:dLbl>
              <c:idx val="3"/>
              <c:layout>
                <c:manualLayout>
                  <c:x val="0"/>
                  <c:y val="2.2574540701930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77-4D5A-A3A6-C2CC00594E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'Лист2 (2)'!$C$3:$E$3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 оценка</c:v>
                </c:pt>
              </c:strCache>
            </c:strRef>
          </c:cat>
          <c:val>
            <c:numRef>
              <c:f>'Лист2 (2)'!$C$5:$E$5</c:f>
              <c:numCache>
                <c:formatCode>#,##0.0</c:formatCode>
                <c:ptCount val="3"/>
                <c:pt idx="0">
                  <c:v>12.1</c:v>
                </c:pt>
                <c:pt idx="1">
                  <c:v>12</c:v>
                </c:pt>
                <c:pt idx="2">
                  <c:v>12.3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177-4D5A-A3A6-C2CC00594E43}"/>
            </c:ext>
          </c:extLst>
        </c:ser>
        <c:ser>
          <c:idx val="2"/>
          <c:order val="2"/>
          <c:tx>
            <c:strRef>
              <c:f>'Лист2 (2)'!$B$6</c:f>
              <c:strCache>
                <c:ptCount val="1"/>
                <c:pt idx="0">
                  <c:v>РС (Я)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'Лист2 (2)'!$C$3:$E$3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 оценка</c:v>
                </c:pt>
              </c:strCache>
            </c:strRef>
          </c:cat>
          <c:val>
            <c:numRef>
              <c:f>'Лист2 (2)'!$C$6:$E$6</c:f>
              <c:numCache>
                <c:formatCode>#,##0.0</c:formatCode>
                <c:ptCount val="3"/>
                <c:pt idx="0">
                  <c:v>8.1</c:v>
                </c:pt>
                <c:pt idx="1">
                  <c:v>7.8</c:v>
                </c:pt>
                <c:pt idx="2">
                  <c:v>7.9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177-4D5A-A3A6-C2CC00594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436992"/>
        <c:axId val="76438528"/>
      </c:barChart>
      <c:catAx>
        <c:axId val="7643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6438528"/>
        <c:crossesAt val="0"/>
        <c:auto val="1"/>
        <c:lblAlgn val="ctr"/>
        <c:lblOffset val="100"/>
        <c:noMultiLvlLbl val="0"/>
      </c:catAx>
      <c:valAx>
        <c:axId val="76438528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crossAx val="764369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accent5">
              <a:lumMod val="50000"/>
            </a:schemeClr>
          </a:solidFill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/>
            </a:pPr>
            <a:r>
              <a:rPr lang="ru-RU" dirty="0"/>
              <a:t>Обеспеченность  врачами</a:t>
            </a:r>
          </a:p>
          <a:p>
            <a:pPr algn="ctr" rtl="0">
              <a:defRPr/>
            </a:pPr>
            <a:r>
              <a:rPr lang="ru-RU" dirty="0"/>
              <a:t> на 10 тысяч населения</a:t>
            </a:r>
          </a:p>
        </c:rich>
      </c:tx>
      <c:layout>
        <c:manualLayout>
          <c:xMode val="edge"/>
          <c:yMode val="edge"/>
          <c:x val="0.2432601282163386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3835629047029534E-2"/>
          <c:y val="0.42428981767371238"/>
          <c:w val="0.91963468008044591"/>
          <c:h val="0.42676563705412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врачи!$B$4</c:f>
              <c:strCache>
                <c:ptCount val="1"/>
                <c:pt idx="0">
                  <c:v>Врачи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врачи!$C$3:$E$3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 оценка</c:v>
                </c:pt>
              </c:strCache>
            </c:strRef>
          </c:cat>
          <c:val>
            <c:numRef>
              <c:f>врачи!$C$4:$E$4</c:f>
              <c:numCache>
                <c:formatCode>#,##0.0</c:formatCode>
                <c:ptCount val="3"/>
                <c:pt idx="0">
                  <c:v>50</c:v>
                </c:pt>
                <c:pt idx="1">
                  <c:v>51.2</c:v>
                </c:pt>
                <c:pt idx="2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B8-4445-B30E-419B33046F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6455296"/>
        <c:axId val="76473856"/>
      </c:barChart>
      <c:catAx>
        <c:axId val="7645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6473856"/>
        <c:crossesAt val="0"/>
        <c:auto val="1"/>
        <c:lblAlgn val="ctr"/>
        <c:lblOffset val="100"/>
        <c:noMultiLvlLbl val="0"/>
      </c:catAx>
      <c:valAx>
        <c:axId val="7647385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one"/>
        <c:crossAx val="76455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accent5">
              <a:lumMod val="50000"/>
            </a:schemeClr>
          </a:solidFill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/>
            </a:pPr>
            <a:r>
              <a:rPr lang="ru-RU" dirty="0"/>
              <a:t>Обеспеченность средним медперсоналом на 10 тысяч населения</a:t>
            </a:r>
          </a:p>
        </c:rich>
      </c:tx>
      <c:layout>
        <c:manualLayout>
          <c:xMode val="edge"/>
          <c:yMode val="edge"/>
          <c:x val="0.2265162875860679"/>
          <c:y val="2.17983713584275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8903625110521672E-2"/>
          <c:y val="0.41504099066446154"/>
          <c:w val="0.92219274977895627"/>
          <c:h val="0.43926121257302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СМП!$B$4</c:f>
              <c:strCache>
                <c:ptCount val="1"/>
                <c:pt idx="0">
                  <c:v>Средний медперсонал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СМП!$C$3:$E$3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 оценка</c:v>
                </c:pt>
              </c:strCache>
            </c:strRef>
          </c:cat>
          <c:val>
            <c:numRef>
              <c:f>СМП!$C$4:$E$4</c:f>
              <c:numCache>
                <c:formatCode>#,##0.0</c:formatCode>
                <c:ptCount val="3"/>
                <c:pt idx="0">
                  <c:v>115.4</c:v>
                </c:pt>
                <c:pt idx="1">
                  <c:v>114.2</c:v>
                </c:pt>
                <c:pt idx="2">
                  <c:v>115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D1-41AE-A6B5-47DE067D28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6477952"/>
        <c:axId val="76492160"/>
      </c:barChart>
      <c:catAx>
        <c:axId val="7647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6492160"/>
        <c:crossesAt val="0"/>
        <c:auto val="1"/>
        <c:lblAlgn val="ctr"/>
        <c:lblOffset val="100"/>
        <c:noMultiLvlLbl val="0"/>
      </c:catAx>
      <c:valAx>
        <c:axId val="7649216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one"/>
        <c:crossAx val="76477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accent5">
              <a:lumMod val="50000"/>
            </a:schemeClr>
          </a:solidFill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/>
            </a:pPr>
            <a:r>
              <a:rPr lang="ru-RU" dirty="0"/>
              <a:t>Уровень </a:t>
            </a:r>
            <a:r>
              <a:rPr lang="ru-RU" dirty="0" smtClean="0"/>
              <a:t>зарегистрированной безработицы</a:t>
            </a:r>
            <a:r>
              <a:rPr lang="ru-RU" dirty="0"/>
              <a:t>, %</a:t>
            </a:r>
          </a:p>
        </c:rich>
      </c:tx>
      <c:layout>
        <c:manualLayout>
          <c:xMode val="edge"/>
          <c:yMode val="edge"/>
          <c:x val="0.30417663028172981"/>
          <c:y val="3.216913225175981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8817775069358691E-2"/>
          <c:y val="1.8979538552445347E-2"/>
          <c:w val="0.93225925728373493"/>
          <c:h val="0.773772519272787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rgbClr val="C00000"/>
                        </a:solidFill>
                      </a:rPr>
                      <a:t>1,6</a:t>
                    </a:r>
                    <a:endParaRPr lang="en-US" b="1" dirty="0">
                      <a:solidFill>
                        <a:srgbClr val="C0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25-4914-8992-AB44B1A37A0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002060"/>
                        </a:solidFill>
                      </a:rPr>
                      <a:t>6</a:t>
                    </a:r>
                    <a:r>
                      <a:rPr lang="en-US" b="1" dirty="0">
                        <a:solidFill>
                          <a:srgbClr val="C00000"/>
                        </a:solidFill>
                      </a:rPr>
                      <a:t>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25-4914-8992-AB44B1A37A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 оценка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2</c:v>
                </c:pt>
                <c:pt idx="1">
                  <c:v>1.7</c:v>
                </c:pt>
                <c:pt idx="2">
                  <c:v>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25-4914-8992-AB44B1A37A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03008"/>
        <c:axId val="137004544"/>
      </c:barChart>
      <c:catAx>
        <c:axId val="13700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37004544"/>
        <c:crosses val="autoZero"/>
        <c:auto val="1"/>
        <c:lblAlgn val="ctr"/>
        <c:lblOffset val="100"/>
        <c:noMultiLvlLbl val="0"/>
      </c:catAx>
      <c:valAx>
        <c:axId val="13700454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13700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accent5">
              <a:lumMod val="50000"/>
            </a:schemeClr>
          </a:solidFill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1901240233276908"/>
          <c:w val="1"/>
          <c:h val="0.56833173277090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6476986604895E-3"/>
                  <c:y val="-1.2140111823304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4C-4047-9B60-0331E38EA36E}"/>
                </c:ext>
              </c:extLst>
            </c:dLbl>
            <c:dLbl>
              <c:idx val="1"/>
              <c:layout>
                <c:manualLayout>
                  <c:x val="-3.0009064356935201E-3"/>
                  <c:y val="-6.41140705607784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4C-4047-9B60-0331E38EA3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12.6</c:v>
                </c:pt>
                <c:pt idx="1">
                  <c:v>13.5</c:v>
                </c:pt>
                <c:pt idx="2">
                  <c:v>14.9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D4C-4047-9B60-0331E38EA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080832"/>
        <c:axId val="137082368"/>
      </c:barChart>
      <c:catAx>
        <c:axId val="13708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37082368"/>
        <c:crosses val="autoZero"/>
        <c:auto val="1"/>
        <c:lblAlgn val="ctr"/>
        <c:lblOffset val="100"/>
        <c:noMultiLvlLbl val="0"/>
      </c:catAx>
      <c:valAx>
        <c:axId val="137082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708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5">
              <a:lumMod val="50000"/>
            </a:schemeClr>
          </a:solidFill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20325853262499"/>
          <c:y val="3.2894270259118098E-2"/>
          <c:w val="0.755651102088713"/>
          <c:h val="0.9623130620113270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Общий объем финансирования (млрд.руб.)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40-4EE5-920E-1F2E81CEC9F2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40-4EE5-920E-1F2E81CEC9F2}"/>
              </c:ext>
            </c:extLst>
          </c:dPt>
          <c:dLbls>
            <c:dLbl>
              <c:idx val="0"/>
              <c:layout>
                <c:manualLayout>
                  <c:x val="0.124039821990708"/>
                  <c:y val="-5.538416407161699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ctr">
                      <a:defRPr sz="140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Rod" panose="02030509050101010101" pitchFamily="49" charset="-79"/>
                      </a:defRPr>
                    </a:pPr>
                    <a:r>
                      <a:rPr lang="ru-RU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Федеральный бюджет – </a:t>
                    </a:r>
                  </a:p>
                  <a:p>
                    <a:pPr algn="ctr">
                      <a:defRPr sz="140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Rod" panose="02030509050101010101" pitchFamily="49" charset="-79"/>
                      </a:defRPr>
                    </a:pPr>
                    <a:r>
                      <a:rPr lang="ru-RU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5,2 млрд рублей</a:t>
                    </a:r>
                  </a:p>
                  <a:p>
                    <a:pPr algn="ctr">
                      <a:defRPr sz="140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Rod" panose="02030509050101010101" pitchFamily="49" charset="-79"/>
                      </a:defRPr>
                    </a:pPr>
                    <a:endParaRPr lang="ru-RU" dirty="0">
                      <a:solidFill>
                        <a:schemeClr val="accent5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5313157458906796"/>
                      <c:h val="0.2306999508359468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F40-4EE5-920E-1F2E81CEC9F2}"/>
                </c:ext>
              </c:extLst>
            </c:dLbl>
            <c:dLbl>
              <c:idx val="1"/>
              <c:layout>
                <c:manualLayout>
                  <c:x val="-0.19951604230477399"/>
                  <c:y val="-0.4059084075445740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Государственный </a:t>
                    </a:r>
                    <a:r>
                      <a:rPr lang="ru-RU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бюджет РС(Я) – </a:t>
                    </a:r>
                  </a:p>
                  <a:p>
                    <a:r>
                      <a:rPr lang="ru-RU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9,7 </a:t>
                    </a:r>
                    <a:r>
                      <a:rPr lang="ru-RU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млрд </a:t>
                    </a:r>
                    <a:r>
                      <a:rPr lang="ru-RU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рублей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6026102135783755"/>
                      <c:h val="0.322768325716589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F40-4EE5-920E-1F2E81CEC9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Rod" panose="02030509050101010101" pitchFamily="49" charset="-79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Федеральный бюджет</c:v>
                </c:pt>
                <c:pt idx="1">
                  <c:v>Государственный бюджет РС(Я)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5.2</c:v>
                </c:pt>
                <c:pt idx="1">
                  <c:v>9.6999999999999993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F40-4EE5-920E-1F2E81CEC9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>
          <a:solidFill>
            <a:schemeClr val="accent5">
              <a:lumMod val="50000"/>
            </a:schemeClr>
          </a:solidFill>
          <a:latin typeface="Arial Narrow" panose="020B0606020202030204" pitchFamily="34" charset="0"/>
          <a:cs typeface="Rod" panose="02030509050101010101" pitchFamily="49" charset="-79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884471414672754E-2"/>
          <c:y val="8.6117500500091787E-2"/>
          <c:w val="0.94579656640454113"/>
          <c:h val="0.676786053815012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 rot="0" vert="horz"/>
                  <a:lstStyle/>
                  <a:p>
                    <a:pPr algn="ctr">
                      <a:defRPr/>
                    </a:pPr>
                    <a:r>
                      <a:rPr lang="en-US" dirty="0"/>
                      <a:t>35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6A-4211-B4F3-F10D9A6207C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6A-4211-B4F3-F10D9A6207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РС(Я)</c:v>
                </c:pt>
                <c:pt idx="1">
                  <c:v>ДФО</c:v>
                </c:pt>
                <c:pt idx="2">
                  <c:v>РФ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41.4</c:v>
                </c:pt>
                <c:pt idx="1">
                  <c:v>35</c:v>
                </c:pt>
                <c:pt idx="2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6A-4211-B4F3-F10D9A6207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0872320"/>
        <c:axId val="160873856"/>
      </c:barChart>
      <c:catAx>
        <c:axId val="16087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60873856"/>
        <c:crosses val="autoZero"/>
        <c:auto val="1"/>
        <c:lblAlgn val="ctr"/>
        <c:lblOffset val="100"/>
        <c:noMultiLvlLbl val="0"/>
      </c:catAx>
      <c:valAx>
        <c:axId val="160873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0872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5">
              <a:lumMod val="50000"/>
            </a:schemeClr>
          </a:solidFill>
          <a:latin typeface="Arial Narrow" panose="020B0606020202030204" pitchFamily="34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3135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19-4C8F-B2F9-6F5A8E0E7D9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4631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19-4C8F-B2F9-6F5A8E0E7D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4631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519-4C8F-B2F9-6F5A8E0E7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1209728"/>
        <c:axId val="161211520"/>
      </c:barChart>
      <c:catAx>
        <c:axId val="161209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211520"/>
        <c:crosses val="autoZero"/>
        <c:auto val="1"/>
        <c:lblAlgn val="ctr"/>
        <c:lblOffset val="100"/>
        <c:noMultiLvlLbl val="0"/>
      </c:catAx>
      <c:valAx>
        <c:axId val="161211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120972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4.986250979371931E-3"/>
          <c:y val="5.3666490311282719E-2"/>
          <c:w val="0.31386004132268908"/>
          <c:h val="0.152610523775490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5">
              <a:lumMod val="50000"/>
            </a:schemeClr>
          </a:solidFill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Доля протяженности а/д рег. и межмун. значения и городской агломерации «город Якутск», соотв. норм. требованиям к их трансп.-экспл. состоянию, %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958662875825137E-2"/>
          <c:y val="0.38059102454983434"/>
          <c:w val="0.93922651933701651"/>
          <c:h val="0.335690197031313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Автодороги регионального и межмуниципального значения</c:v>
                </c:pt>
              </c:strCache>
            </c:strRef>
          </c:tx>
          <c:spPr>
            <a:solidFill>
              <a:srgbClr val="2F69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30.6</c:v>
                </c:pt>
                <c:pt idx="1">
                  <c:v>31.6</c:v>
                </c:pt>
                <c:pt idx="2">
                  <c:v>33</c:v>
                </c:pt>
                <c:pt idx="3">
                  <c:v>34.6</c:v>
                </c:pt>
                <c:pt idx="4">
                  <c:v>36.200000000000003</c:v>
                </c:pt>
                <c:pt idx="5">
                  <c:v>38.200000000000003</c:v>
                </c:pt>
                <c:pt idx="6">
                  <c:v>39.300000000000004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C9-42FE-8749-19659806FC6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Дорожная сеть городской агломерации "город Якутск"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5.65184459296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5A-4B5B-8734-2F1C20D8B0DD}"/>
                </c:ext>
              </c:extLst>
            </c:dLbl>
            <c:dLbl>
              <c:idx val="1"/>
              <c:layout>
                <c:manualLayout>
                  <c:x val="0"/>
                  <c:y val="-5.0866601336683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5A-4B5B-8734-2F1C20D8B0DD}"/>
                </c:ext>
              </c:extLst>
            </c:dLbl>
            <c:dLbl>
              <c:idx val="2"/>
              <c:layout>
                <c:manualLayout>
                  <c:x val="-5.0643982175549225E-17"/>
                  <c:y val="-3.956291215075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5A-4B5B-8734-2F1C20D8B0DD}"/>
                </c:ext>
              </c:extLst>
            </c:dLbl>
            <c:dLbl>
              <c:idx val="3"/>
              <c:layout>
                <c:manualLayout>
                  <c:x val="-1.0128796435109841E-16"/>
                  <c:y val="-2.2607378371859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5A-4B5B-8734-2F1C20D8B0DD}"/>
                </c:ext>
              </c:extLst>
            </c:dLbl>
            <c:dLbl>
              <c:idx val="4"/>
              <c:layout>
                <c:manualLayout>
                  <c:x val="8.2872928176795577E-3"/>
                  <c:y val="-1.6955533778894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5A-4B5B-8734-2F1C20D8B0DD}"/>
                </c:ext>
              </c:extLst>
            </c:dLbl>
            <c:dLbl>
              <c:idx val="5"/>
              <c:layout>
                <c:manualLayout>
                  <c:x val="5.524861878452937E-3"/>
                  <c:y val="-5.18079769453404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5A-4B5B-8734-2F1C20D8B0DD}"/>
                </c:ext>
              </c:extLst>
            </c:dLbl>
            <c:dLbl>
              <c:idx val="6"/>
              <c:layout>
                <c:manualLayout>
                  <c:x val="5.5248618784530376E-3"/>
                  <c:y val="-1.130368918592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5A-4B5B-8734-2F1C20D8B0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31.7</c:v>
                </c:pt>
                <c:pt idx="1">
                  <c:v>38.4</c:v>
                </c:pt>
                <c:pt idx="2">
                  <c:v>44.3</c:v>
                </c:pt>
                <c:pt idx="3">
                  <c:v>51</c:v>
                </c:pt>
                <c:pt idx="4">
                  <c:v>58.1</c:v>
                </c:pt>
                <c:pt idx="5">
                  <c:v>70.2</c:v>
                </c:pt>
                <c:pt idx="6">
                  <c:v>85.3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BC9-42FE-8749-19659806FC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987456"/>
        <c:axId val="84009728"/>
      </c:barChart>
      <c:catAx>
        <c:axId val="839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84009728"/>
        <c:crosses val="autoZero"/>
        <c:auto val="1"/>
        <c:lblAlgn val="ctr"/>
        <c:lblOffset val="100"/>
        <c:noMultiLvlLbl val="0"/>
      </c:catAx>
      <c:valAx>
        <c:axId val="84009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83987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88997701130853"/>
          <c:y val="0.83768827022333991"/>
          <c:w val="0.64220024717148572"/>
          <c:h val="0.12613992223536075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88707534740535E-2"/>
          <c:y val="0.12468027790431903"/>
          <c:w val="0.9747886559188309"/>
          <c:h val="0.64680383442315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568.29999999999995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AC-4350-95F8-78ED05A1FED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1313.4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2AC-4350-95F8-78ED05A1F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1680384"/>
        <c:axId val="161682176"/>
      </c:barChart>
      <c:catAx>
        <c:axId val="1616803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682176"/>
        <c:crosses val="autoZero"/>
        <c:auto val="1"/>
        <c:lblAlgn val="ctr"/>
        <c:lblOffset val="100"/>
        <c:noMultiLvlLbl val="0"/>
      </c:catAx>
      <c:valAx>
        <c:axId val="161682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1680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711999372534947E-3"/>
          <c:y val="3.8820885289201024E-2"/>
          <c:w val="0.35302426052595487"/>
          <c:h val="0.134683631418787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5">
              <a:lumMod val="50000"/>
            </a:schemeClr>
          </a:solidFill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88707534740535E-2"/>
          <c:y val="0.12468027790431903"/>
          <c:w val="0.9747886559188309"/>
          <c:h val="0.64680383442315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2315.6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C3-456E-BBAB-F588DFCA3C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3991.2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2C3-456E-BBAB-F588DFCA3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1725056"/>
        <c:axId val="161739136"/>
      </c:barChart>
      <c:catAx>
        <c:axId val="1617250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739136"/>
        <c:crosses val="autoZero"/>
        <c:auto val="1"/>
        <c:lblAlgn val="ctr"/>
        <c:lblOffset val="100"/>
        <c:noMultiLvlLbl val="0"/>
      </c:catAx>
      <c:valAx>
        <c:axId val="161739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172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711999372534947E-3"/>
          <c:y val="3.8820885289201024E-2"/>
          <c:w val="0.35302426052595487"/>
          <c:h val="0.134683631418787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5">
              <a:lumMod val="50000"/>
            </a:schemeClr>
          </a:solidFill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20325853262479"/>
          <c:y val="3.2894270259118154E-2"/>
          <c:w val="0.75565110208871455"/>
          <c:h val="0.962313062011326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Коммунальные тарифы (%)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22-433B-825D-6EB5922F38D7}"/>
              </c:ext>
            </c:extLst>
          </c:dPt>
          <c:dPt>
            <c:idx val="1"/>
            <c:bubble3D val="0"/>
            <c:explosion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122-433B-825D-6EB5922F38D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122-433B-825D-6EB5922F38D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122-433B-825D-6EB5922F38D7}"/>
              </c:ext>
            </c:extLst>
          </c:dPt>
          <c:dLbls>
            <c:dLbl>
              <c:idx val="0"/>
              <c:layout>
                <c:manualLayout>
                  <c:x val="2.1210439084314914E-2"/>
                  <c:y val="-0.254238888259506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ctr"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Rod" panose="02030509050101010101" pitchFamily="49" charset="-79"/>
                      </a:defRPr>
                    </a:pPr>
                    <a:r>
                      <a:rPr lang="en-US" dirty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70%</a:t>
                    </a:r>
                    <a:endParaRPr lang="en-US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5313157458906796"/>
                      <c:h val="0.2306999508359468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122-433B-825D-6EB5922F38D7}"/>
                </c:ext>
              </c:extLst>
            </c:dLbl>
            <c:dLbl>
              <c:idx val="1"/>
              <c:layout>
                <c:manualLayout>
                  <c:x val="2.9116125944172677E-2"/>
                  <c:y val="-5.98459456895464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30%</a:t>
                    </a:r>
                    <a:endParaRPr lang="en-US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22-433B-825D-6EB5922F38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Rod" panose="02030509050101010101" pitchFamily="49" charset="-79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Государственный бюджет РС(Я)</c:v>
                </c:pt>
                <c:pt idx="1">
                  <c:v>Платежи населения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122-433B-825D-6EB5922F38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>
          <a:solidFill>
            <a:schemeClr val="accent1">
              <a:lumMod val="50000"/>
            </a:schemeClr>
          </a:solidFill>
          <a:latin typeface="Arial Narrow" panose="020B0606020202030204" pitchFamily="34" charset="0"/>
          <a:cs typeface="Rod" panose="02030509050101010101" pitchFamily="49" charset="-79"/>
        </a:defRPr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0453896204539743"/>
          <c:w val="1"/>
          <c:h val="0.568331732770907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647698660489517E-3"/>
                  <c:y val="-1.2140111823304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C8-4F42-B59D-FBE965593D59}"/>
                </c:ext>
              </c:extLst>
            </c:dLbl>
            <c:dLbl>
              <c:idx val="1"/>
              <c:layout>
                <c:manualLayout>
                  <c:x val="-3.0009064356935197E-3"/>
                  <c:y val="-6.4114070560778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C8-4F42-B59D-FBE965593D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2017*</c:v>
                </c:pt>
                <c:pt idx="1">
                  <c:v>2018</c:v>
                </c:pt>
                <c:pt idx="2">
                  <c:v>2019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17.5</c:v>
                </c:pt>
                <c:pt idx="1">
                  <c:v>24.7</c:v>
                </c:pt>
                <c:pt idx="2">
                  <c:v>24.2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C8-4F42-B59D-FBE965593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085888"/>
        <c:axId val="162091776"/>
      </c:barChart>
      <c:catAx>
        <c:axId val="16208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62091776"/>
        <c:crosses val="autoZero"/>
        <c:auto val="1"/>
        <c:lblAlgn val="ctr"/>
        <c:lblOffset val="100"/>
        <c:noMultiLvlLbl val="0"/>
      </c:catAx>
      <c:valAx>
        <c:axId val="1620917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62085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884664481962232E-2"/>
          <c:y val="0.20888920622541024"/>
          <c:w val="0.86359186351706063"/>
          <c:h val="0.42417847982380535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9525">
              <a:solidFill>
                <a:srgbClr val="C00000"/>
              </a:solidFill>
            </a:ln>
          </c:spPr>
          <c:marker>
            <c:spPr>
              <a:ln w="9525">
                <a:solidFill>
                  <a:srgbClr val="C00000"/>
                </a:solidFill>
              </a:ln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5.6690129668132243E-2"/>
                  <c:y val="-0.125650659738711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6D-4394-9AD2-26FCFE0BC0A1}"/>
                </c:ext>
              </c:extLst>
            </c:dLbl>
            <c:dLbl>
              <c:idx val="9"/>
              <c:layout>
                <c:manualLayout>
                  <c:x val="-4.0350204863072572E-2"/>
                  <c:y val="-0.1281053245702629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6D-4394-9AD2-26FCFE0BC0A1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103.1</c:v>
                </c:pt>
                <c:pt idx="1">
                  <c:v>100.1</c:v>
                </c:pt>
                <c:pt idx="2">
                  <c:v>100.5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436D-4394-9AD2-26FCFE0BC0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2195712"/>
        <c:axId val="162275328"/>
      </c:lineChart>
      <c:catAx>
        <c:axId val="162195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2275328"/>
        <c:crosses val="autoZero"/>
        <c:auto val="1"/>
        <c:lblAlgn val="ctr"/>
        <c:lblOffset val="100"/>
        <c:noMultiLvlLbl val="0"/>
      </c:catAx>
      <c:valAx>
        <c:axId val="162275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219571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200">
          <a:latin typeface="Arial Narrow" pitchFamily="34" charset="0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499199144739849E-2"/>
          <c:y val="0.33128168100229644"/>
          <c:w val="0.9278628371489348"/>
          <c:h val="0.383053467788945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ВП, млрд.рублей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rial Narrow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rial Narrow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  <a:latin typeface="Arial Narrow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 Narrow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24.972265999999994</c:v>
                </c:pt>
                <c:pt idx="1">
                  <c:v>25.781138999999992</c:v>
                </c:pt>
                <c:pt idx="2">
                  <c:v>26.1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68F-44C0-9264-F19C63D2F3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310400"/>
        <c:axId val="162320384"/>
      </c:barChart>
      <c:catAx>
        <c:axId val="162310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Arial Narrow" panose="020B0606020202030204" pitchFamily="34" charset="0"/>
              </a:defRPr>
            </a:pPr>
            <a:endParaRPr lang="ru-RU"/>
          </a:p>
        </c:txPr>
        <c:crossAx val="162320384"/>
        <c:crosses val="autoZero"/>
        <c:auto val="1"/>
        <c:lblAlgn val="ctr"/>
        <c:lblOffset val="100"/>
        <c:noMultiLvlLbl val="0"/>
      </c:catAx>
      <c:valAx>
        <c:axId val="16232038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623104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2545516112703908"/>
          <c:y val="0.81099183307256451"/>
          <c:w val="0.31664993853078033"/>
          <c:h val="0.18900840485147977"/>
        </c:manualLayout>
      </c:layout>
      <c:overlay val="0"/>
      <c:txPr>
        <a:bodyPr/>
        <a:lstStyle/>
        <a:p>
          <a:pPr>
            <a:defRPr sz="1200"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83210507474482E-2"/>
          <c:y val="0"/>
          <c:w val="0.91217632290181028"/>
          <c:h val="0.72921113052651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3.8344169488414297E-3"/>
                  <c:y val="1.5395483821694953E-2"/>
                </c:manualLayout>
              </c:layout>
              <c:spPr/>
              <c:txPr>
                <a:bodyPr/>
                <a:lstStyle/>
                <a:p>
                  <a:pPr>
                    <a:defRPr sz="1200" b="0">
                      <a:solidFill>
                        <a:schemeClr val="tx1"/>
                      </a:solidFill>
                      <a:latin typeface="Arial Narrow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99-4CDA-B051-3278ABAFBC60}"/>
                </c:ext>
              </c:extLst>
            </c:dLbl>
            <c:dLbl>
              <c:idx val="1"/>
              <c:layout>
                <c:manualLayout>
                  <c:x val="-1.0808581655178432E-2"/>
                  <c:y val="3.14665032531176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99-4CDA-B051-3278ABAFBC60}"/>
                </c:ext>
              </c:extLst>
            </c:dLbl>
            <c:dLbl>
              <c:idx val="2"/>
              <c:layout>
                <c:manualLayout>
                  <c:x val="-4.0857150328164688E-7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200" b="0">
                      <a:solidFill>
                        <a:schemeClr val="tx1"/>
                      </a:solidFill>
                      <a:latin typeface="Arial Narrow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99-4CDA-B051-3278ABAFBC60}"/>
                </c:ext>
              </c:extLst>
            </c:dLbl>
            <c:dLbl>
              <c:idx val="3"/>
              <c:layout>
                <c:manualLayout>
                  <c:x val="3.8341150500186003E-3"/>
                  <c:y val="3.07915737767320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99-4CDA-B051-3278ABAFBC60}"/>
                </c:ext>
              </c:extLst>
            </c:dLbl>
            <c:dLbl>
              <c:idx val="4"/>
              <c:layout>
                <c:manualLayout>
                  <c:x val="-6.3610081971568466E-4"/>
                  <c:y val="2.4526579553182704E-2"/>
                </c:manualLayout>
              </c:layout>
              <c:spPr/>
              <c:txPr>
                <a:bodyPr/>
                <a:lstStyle/>
                <a:p>
                  <a:pPr>
                    <a:defRPr sz="1200" b="0">
                      <a:solidFill>
                        <a:schemeClr val="tx1"/>
                      </a:solidFill>
                      <a:latin typeface="Arial Narrow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99-4CDA-B051-3278ABAFBC60}"/>
                </c:ext>
              </c:extLst>
            </c:dLbl>
            <c:dLbl>
              <c:idx val="5"/>
              <c:spPr/>
              <c:txPr>
                <a:bodyPr/>
                <a:lstStyle/>
                <a:p>
                  <a:pPr>
                    <a:defRPr sz="1200" b="0">
                      <a:solidFill>
                        <a:schemeClr val="tx1"/>
                      </a:solidFill>
                      <a:latin typeface="Arial Narrow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5023732995184496E-3"/>
                  <c:y val="8.55999802840738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D99-4CDA-B051-3278ABAFBC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Arial Narrow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мясо</c:v>
                </c:pt>
                <c:pt idx="1">
                  <c:v>молоко</c:v>
                </c:pt>
                <c:pt idx="2">
                  <c:v>яйца</c:v>
                </c:pt>
                <c:pt idx="3">
                  <c:v>картофель</c:v>
                </c:pt>
                <c:pt idx="4">
                  <c:v>овощи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28.5</c:v>
                </c:pt>
                <c:pt idx="1">
                  <c:v>59.6</c:v>
                </c:pt>
                <c:pt idx="2">
                  <c:v>58.3</c:v>
                </c:pt>
                <c:pt idx="3">
                  <c:v>60.8</c:v>
                </c:pt>
                <c:pt idx="4">
                  <c:v>43.4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D99-4CDA-B051-3278ABAFBC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5.1888580916769084E-3"/>
                  <c:y val="3.43932036863014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D99-4CDA-B051-3278ABAFBC60}"/>
                </c:ext>
              </c:extLst>
            </c:dLbl>
            <c:dLbl>
              <c:idx val="1"/>
              <c:layout>
                <c:manualLayout>
                  <c:x val="4.7563983043847759E-17"/>
                  <c:y val="3.43932036863014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D99-4CDA-B051-3278ABAFBC60}"/>
                </c:ext>
              </c:extLst>
            </c:dLbl>
            <c:dLbl>
              <c:idx val="2"/>
              <c:layout>
                <c:manualLayout>
                  <c:x val="9.2531989199267813E-3"/>
                  <c:y val="1.71960029142891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D99-4CDA-B051-3278ABAFBC60}"/>
                </c:ext>
              </c:extLst>
            </c:dLbl>
            <c:dLbl>
              <c:idx val="3"/>
              <c:layout>
                <c:manualLayout>
                  <c:x val="9.2531989199267813E-3"/>
                  <c:y val="1.53957868883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D99-4CDA-B051-3278ABAFBC60}"/>
                </c:ext>
              </c:extLst>
            </c:dLbl>
            <c:dLbl>
              <c:idx val="4"/>
              <c:layout>
                <c:manualLayout>
                  <c:x val="2.3004690300097526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D99-4CDA-B051-3278ABAFBC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Arial Narrow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мясо</c:v>
                </c:pt>
                <c:pt idx="1">
                  <c:v>молоко</c:v>
                </c:pt>
                <c:pt idx="2">
                  <c:v>яйца</c:v>
                </c:pt>
                <c:pt idx="3">
                  <c:v>картофель</c:v>
                </c:pt>
                <c:pt idx="4">
                  <c:v>овощи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26.5</c:v>
                </c:pt>
                <c:pt idx="1">
                  <c:v>58.8</c:v>
                </c:pt>
                <c:pt idx="2">
                  <c:v>57.8</c:v>
                </c:pt>
                <c:pt idx="3">
                  <c:v>64.400000000000006</c:v>
                </c:pt>
                <c:pt idx="4">
                  <c:v>45.5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AD99-4CDA-B051-3278ABAFBC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673024"/>
        <c:axId val="162674560"/>
      </c:barChart>
      <c:catAx>
        <c:axId val="162673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Arial Narrow" pitchFamily="34" charset="0"/>
              </a:defRPr>
            </a:pPr>
            <a:endParaRPr lang="ru-RU"/>
          </a:p>
        </c:txPr>
        <c:crossAx val="162674560"/>
        <c:crosses val="autoZero"/>
        <c:auto val="1"/>
        <c:lblAlgn val="ctr"/>
        <c:lblOffset val="100"/>
        <c:noMultiLvlLbl val="0"/>
      </c:catAx>
      <c:valAx>
        <c:axId val="1626745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626730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5802140260962823"/>
          <c:y val="0.78369247601277225"/>
          <c:w val="0.22391516094448671"/>
          <c:h val="0.21630752398722849"/>
        </c:manualLayout>
      </c:layout>
      <c:overlay val="0"/>
      <c:txPr>
        <a:bodyPr/>
        <a:lstStyle/>
        <a:p>
          <a:pPr>
            <a:defRPr sz="1200"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5409012490446277E-3"/>
          <c:w val="0.99887087466930369"/>
          <c:h val="0.7140445637614513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 w="9525" cap="flat" cmpd="sng" algn="ctr">
              <a:solidFill>
                <a:schemeClr val="accent3"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accent3"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797-4FDC-A15F-937E502B5092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0797-4FDC-A15F-937E502B5092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0797-4FDC-A15F-937E502B5092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0797-4FDC-A15F-937E502B5092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0797-4FDC-A15F-937E502B5092}"/>
              </c:ext>
            </c:extLst>
          </c:dPt>
          <c:dLbls>
            <c:dLbl>
              <c:idx val="0"/>
              <c:layout>
                <c:manualLayout>
                  <c:x val="0"/>
                  <c:y val="2.430556884600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97-4FDC-A15F-937E502B5092}"/>
                </c:ext>
              </c:extLst>
            </c:dLbl>
            <c:dLbl>
              <c:idx val="1"/>
              <c:layout>
                <c:manualLayout>
                  <c:x val="6.0151175468440457E-17"/>
                  <c:y val="2.4305568846002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97-4FDC-A15F-937E502B50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Лист1!$C$9:$C$11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Лист1!$D$4:$D$6</c:f>
              <c:numCache>
                <c:formatCode>0</c:formatCode>
                <c:ptCount val="3"/>
                <c:pt idx="0">
                  <c:v>413</c:v>
                </c:pt>
                <c:pt idx="1">
                  <c:v>585.20000000000005</c:v>
                </c:pt>
                <c:pt idx="2">
                  <c:v>688.2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797-4FDC-A15F-937E502B50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1541504"/>
        <c:axId val="161553024"/>
      </c:barChart>
      <c:catAx>
        <c:axId val="16154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61553024"/>
        <c:crosses val="autoZero"/>
        <c:auto val="1"/>
        <c:lblAlgn val="ctr"/>
        <c:lblOffset val="100"/>
        <c:tickMarkSkip val="2015"/>
        <c:noMultiLvlLbl val="0"/>
      </c:catAx>
      <c:valAx>
        <c:axId val="16155302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6154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 sz="1600">
          <a:solidFill>
            <a:schemeClr val="tx1"/>
          </a:solidFill>
          <a:latin typeface="Arial Narrow" panose="020B060602020203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8020988823438148E-2"/>
          <c:w val="0.99887087466930369"/>
          <c:h val="0.7140445637614513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 w="9525" cap="flat" cmpd="sng" algn="ctr">
              <a:solidFill>
                <a:schemeClr val="accent3"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accent3"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04-4A2D-BBA6-01F8D608002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6B04-4A2D-BBA6-01F8D608002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B04-4A2D-BBA6-01F8D6080024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6B04-4A2D-BBA6-01F8D6080024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B04-4A2D-BBA6-01F8D6080024}"/>
              </c:ext>
            </c:extLst>
          </c:dPt>
          <c:dLbls>
            <c:dLbl>
              <c:idx val="2"/>
              <c:layout>
                <c:manualLayout>
                  <c:x val="5.175665974743877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32,8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04-4A2D-BBA6-01F8D60800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Лист1!$C$9:$C$11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Лист1!$D$4:$D$6</c:f>
              <c:numCache>
                <c:formatCode>0</c:formatCode>
                <c:ptCount val="3"/>
                <c:pt idx="0">
                  <c:v>1.9</c:v>
                </c:pt>
                <c:pt idx="1">
                  <c:v>17.899999999999999</c:v>
                </c:pt>
                <c:pt idx="2">
                  <c:v>32.799999999999997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B04-4A2D-BBA6-01F8D60800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2484224"/>
        <c:axId val="162487296"/>
      </c:barChart>
      <c:catAx>
        <c:axId val="16248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62487296"/>
        <c:crosses val="autoZero"/>
        <c:auto val="1"/>
        <c:lblAlgn val="ctr"/>
        <c:lblOffset val="100"/>
        <c:tickMarkSkip val="2015"/>
        <c:noMultiLvlLbl val="0"/>
      </c:catAx>
      <c:valAx>
        <c:axId val="162487296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6248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 sz="1600">
          <a:solidFill>
            <a:schemeClr val="tx1"/>
          </a:solidFill>
          <a:latin typeface="Arial Narrow" panose="020B060602020203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ОБЩИЙ ТУРИСТСКИЙ ПОТОК,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 sz="1400"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тыс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. человек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A4C-449B-9EFA-7E588D280CC6}"/>
              </c:ext>
            </c:extLst>
          </c:dPt>
          <c:dLbls>
            <c:dLbl>
              <c:idx val="0"/>
              <c:layout>
                <c:manualLayout>
                  <c:x val="-7.8180201535857346E-3"/>
                  <c:y val="-0.22259365570238418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A4C-449B-9EFA-7E588D280CC6}"/>
                </c:ext>
              </c:extLst>
            </c:dLbl>
            <c:dLbl>
              <c:idx val="1"/>
              <c:layout>
                <c:manualLayout>
                  <c:x val="-3.8137269554361871E-3"/>
                  <c:y val="-0.31728450417962178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A4C-449B-9EFA-7E588D280C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196</c:v>
                </c:pt>
                <c:pt idx="1">
                  <c:v>220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A4C-449B-9EFA-7E588D280C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583680"/>
        <c:axId val="162585216"/>
      </c:barChart>
      <c:catAx>
        <c:axId val="162583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2585216"/>
        <c:crosses val="autoZero"/>
        <c:auto val="1"/>
        <c:lblAlgn val="ctr"/>
        <c:lblOffset val="100"/>
        <c:noMultiLvlLbl val="0"/>
      </c:catAx>
      <c:valAx>
        <c:axId val="162585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2583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Снижение количества мест концентрации ДТП (опасных участков) на дорожной сети</a:t>
            </a:r>
          </a:p>
        </c:rich>
      </c:tx>
      <c:layout>
        <c:manualLayout>
          <c:xMode val="edge"/>
          <c:yMode val="edge"/>
          <c:x val="0.13284550053264899"/>
          <c:y val="1.075269272402536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0328535982734661E-2"/>
          <c:y val="0.30489260218973946"/>
          <c:w val="0.93934292803453068"/>
          <c:h val="0.516702022141233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2F69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100</c:v>
                </c:pt>
                <c:pt idx="1">
                  <c:v>91.7</c:v>
                </c:pt>
                <c:pt idx="2">
                  <c:v>83.4</c:v>
                </c:pt>
                <c:pt idx="3">
                  <c:v>75.099999999999994</c:v>
                </c:pt>
                <c:pt idx="4">
                  <c:v>66.8</c:v>
                </c:pt>
                <c:pt idx="5">
                  <c:v>56.5</c:v>
                </c:pt>
                <c:pt idx="6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23-4792-A5BE-E4968A80D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8584576"/>
        <c:axId val="88586112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ед.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12</c:v>
                </c:pt>
                <c:pt idx="1">
                  <c:v>11</c:v>
                </c:pt>
                <c:pt idx="2">
                  <c:v>10</c:v>
                </c:pt>
                <c:pt idx="3">
                  <c:v>9</c:v>
                </c:pt>
                <c:pt idx="4">
                  <c:v>8</c:v>
                </c:pt>
                <c:pt idx="5">
                  <c:v>7</c:v>
                </c:pt>
                <c:pt idx="6">
                  <c:v>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723-4792-A5BE-E4968A80D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601728"/>
        <c:axId val="88587648"/>
      </c:lineChart>
      <c:catAx>
        <c:axId val="8858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88586112"/>
        <c:crosses val="autoZero"/>
        <c:auto val="1"/>
        <c:lblAlgn val="ctr"/>
        <c:lblOffset val="100"/>
        <c:noMultiLvlLbl val="0"/>
      </c:catAx>
      <c:valAx>
        <c:axId val="88586112"/>
        <c:scaling>
          <c:orientation val="minMax"/>
          <c:max val="16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88584576"/>
        <c:crosses val="autoZero"/>
        <c:crossBetween val="between"/>
      </c:valAx>
      <c:valAx>
        <c:axId val="88587648"/>
        <c:scaling>
          <c:orientation val="minMax"/>
          <c:min val="-2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88601728"/>
        <c:crosses val="max"/>
        <c:crossBetween val="between"/>
      </c:valAx>
      <c:catAx>
        <c:axId val="88601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85876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931180709227525"/>
          <c:y val="0.90746376575385856"/>
          <c:w val="0.22137616871784105"/>
          <c:h val="9.2536234246140991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ОБЪЕМ ПЛАТНЫХ ТУРИСТСКИХ УСЛУГ,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 sz="1400"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млн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рублей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A75-4E91-8849-47BABB212730}"/>
              </c:ext>
            </c:extLst>
          </c:dPt>
          <c:dLbls>
            <c:dLbl>
              <c:idx val="0"/>
              <c:layout>
                <c:manualLayout>
                  <c:x val="-7.8180201535857346E-3"/>
                  <c:y val="-0.22259365570238418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75-4E91-8849-47BABB212730}"/>
                </c:ext>
              </c:extLst>
            </c:dLbl>
            <c:dLbl>
              <c:idx val="1"/>
              <c:layout>
                <c:manualLayout>
                  <c:x val="-3.8136100153560487E-3"/>
                  <c:y val="-0.29252798058434143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75-4E91-8849-47BABB2127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727.8</c:v>
                </c:pt>
                <c:pt idx="1">
                  <c:v>978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75-4E91-8849-47BABB212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633216"/>
        <c:axId val="162634752"/>
      </c:barChart>
      <c:catAx>
        <c:axId val="162633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2634752"/>
        <c:crosses val="autoZero"/>
        <c:auto val="1"/>
        <c:lblAlgn val="ctr"/>
        <c:lblOffset val="100"/>
        <c:noMultiLvlLbl val="0"/>
      </c:catAx>
      <c:valAx>
        <c:axId val="162634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2633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78670580416625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5B9BD5">
                <a:lumMod val="60000"/>
                <a:lumOff val="40000"/>
              </a:srgb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5B9BD5">
                  <a:lumMod val="5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DA2-4A4A-9B31-219CB182D87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 algn="ctr" rtl="0">
                      <a:defRPr lang="en-US" sz="1200" b="0" i="0" u="none" strike="noStrike" kern="1200" baseline="0">
                        <a:solidFill>
                          <a:prstClr val="white"/>
                        </a:solidFill>
                        <a:latin typeface="Arial Narrow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0" i="0" u="none" strike="noStrike" kern="1200" baseline="0" dirty="0" smtClean="0">
                        <a:solidFill>
                          <a:prstClr val="white"/>
                        </a:solidFill>
                        <a:latin typeface="Arial Narrow" pitchFamily="34" charset="0"/>
                        <a:ea typeface="+mn-ea"/>
                        <a:cs typeface="Arial" panose="020B0604020202020204" pitchFamily="34" charset="0"/>
                      </a:rPr>
                      <a:t>56</a:t>
                    </a:r>
                    <a:endParaRPr lang="en-US" sz="1200" b="1" i="0" u="none" strike="noStrike" kern="1200" baseline="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c:rich>
              </c:tx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A2-4A4A-9B31-219CB182D8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 algn="ctr" rtl="0">
                      <a:defRPr lang="en-US" sz="1200" b="0" i="0" u="none" strike="noStrike" kern="1200" baseline="0">
                        <a:solidFill>
                          <a:prstClr val="white"/>
                        </a:solidFill>
                        <a:latin typeface="Arial Narrow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0" i="0" u="none" strike="noStrike" kern="1200" baseline="0" dirty="0" smtClean="0">
                        <a:solidFill>
                          <a:prstClr val="white"/>
                        </a:solidFill>
                        <a:latin typeface="Arial Narrow" pitchFamily="34" charset="0"/>
                        <a:ea typeface="+mn-ea"/>
                        <a:cs typeface="Arial" panose="020B0604020202020204" pitchFamily="34" charset="0"/>
                      </a:rPr>
                      <a:t>58</a:t>
                    </a:r>
                    <a:endParaRPr lang="en-US" sz="1200" b="1" i="0" u="none" strike="noStrike" kern="1200" baseline="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c:rich>
              </c:tx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A2-4A4A-9B31-219CB182D87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 algn="ctr" rtl="0">
                      <a:defRPr lang="en-US" sz="1200" b="0" i="0" u="none" strike="noStrike" kern="1200" baseline="0" dirty="0">
                        <a:solidFill>
                          <a:prstClr val="white"/>
                        </a:solidFill>
                        <a:latin typeface="Arial Narrow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0" i="0" u="none" strike="noStrike" kern="1200" baseline="0" dirty="0" smtClean="0">
                        <a:solidFill>
                          <a:prstClr val="white"/>
                        </a:solidFill>
                        <a:latin typeface="Arial Narrow" pitchFamily="34" charset="0"/>
                        <a:ea typeface="+mn-ea"/>
                        <a:cs typeface="Arial" panose="020B0604020202020204" pitchFamily="34" charset="0"/>
                      </a:rPr>
                      <a:t>52</a:t>
                    </a:r>
                    <a:endParaRPr lang="en-US" sz="1200" b="1" i="0" u="none" strike="noStrike" kern="1200" baseline="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c:rich>
              </c:tx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A2-4A4A-9B31-219CB182D87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 algn="ctr" rtl="0">
                      <a:defRPr lang="en-US" sz="1200" b="0" i="0" u="none" strike="noStrike" kern="1200" baseline="0">
                        <a:solidFill>
                          <a:prstClr val="white"/>
                        </a:solidFill>
                        <a:latin typeface="Arial Narrow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0" i="0" u="none" strike="noStrike" kern="1200" baseline="0" dirty="0" smtClean="0">
                        <a:solidFill>
                          <a:prstClr val="white"/>
                        </a:solidFill>
                        <a:latin typeface="Arial Narrow" pitchFamily="34" charset="0"/>
                        <a:ea typeface="+mn-ea"/>
                        <a:cs typeface="Arial" panose="020B0604020202020204" pitchFamily="34" charset="0"/>
                      </a:rPr>
                      <a:t>22</a:t>
                    </a:r>
                    <a:endParaRPr lang="en-US" sz="1200" b="1" i="0" u="none" strike="noStrike" kern="1200" baseline="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c:rich>
              </c:tx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A2-4A4A-9B31-219CB182D8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latin typeface="Arial Narrow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28</c:v>
                </c:pt>
                <c:pt idx="2">
                  <c:v>22</c:v>
                </c:pt>
                <c:pt idx="3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DA2-4A4A-9B31-219CB182D8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86"/>
        <c:axId val="163007872"/>
        <c:axId val="163013760"/>
      </c:barChart>
      <c:catAx>
        <c:axId val="16300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kumimoji="0" lang="ru-RU" sz="14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163013760"/>
        <c:crosses val="autoZero"/>
        <c:auto val="1"/>
        <c:lblAlgn val="ctr"/>
        <c:lblOffset val="100"/>
        <c:noMultiLvlLbl val="0"/>
      </c:catAx>
      <c:valAx>
        <c:axId val="163013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30078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74897100930565"/>
          <c:y val="5.5950913216028804E-2"/>
          <c:w val="0.56255637079455956"/>
          <c:h val="0.815901016533083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Смертность от болезней системы кровообращения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354</c:v>
                </c:pt>
                <c:pt idx="1">
                  <c:v>279.60000000000002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C7-407E-A8F3-E326FF2F354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 от новообразований (в том числе злокачественных)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139.80000000000001</c:v>
                </c:pt>
                <c:pt idx="1">
                  <c:v>130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6C7-407E-A8F3-E326FF2F354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Смертность населения трудоспособного возраста,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2024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468.8</c:v>
                </c:pt>
                <c:pt idx="1">
                  <c:v>350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6C7-407E-A8F3-E326FF2F35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3424000"/>
        <c:axId val="103425536"/>
      </c:barChart>
      <c:catAx>
        <c:axId val="103424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3425536"/>
        <c:crosses val="autoZero"/>
        <c:auto val="1"/>
        <c:lblAlgn val="ctr"/>
        <c:lblOffset val="100"/>
        <c:noMultiLvlLbl val="0"/>
      </c:catAx>
      <c:valAx>
        <c:axId val="103425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3424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496219577666387"/>
          <c:y val="6.9452368601346889E-2"/>
          <c:w val="0.26799234967788127"/>
          <c:h val="0.89597860046004163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1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53138715300348"/>
          <c:y val="3.1010282926101005E-2"/>
          <c:w val="0.82738965675039899"/>
          <c:h val="0.902539110803682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медицинских организаций</c:v>
                </c:pt>
              </c:strCache>
            </c:strRef>
          </c:tx>
          <c:spPr>
            <a:solidFill>
              <a:srgbClr val="9BDDE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0.00</c:formatCode>
                <c:ptCount val="7"/>
                <c:pt idx="0">
                  <c:v>50.91</c:v>
                </c:pt>
                <c:pt idx="1">
                  <c:v>56.75</c:v>
                </c:pt>
                <c:pt idx="2">
                  <c:v>66.06</c:v>
                </c:pt>
                <c:pt idx="3">
                  <c:v>70.61999999999999</c:v>
                </c:pt>
                <c:pt idx="4">
                  <c:v>71.53</c:v>
                </c:pt>
                <c:pt idx="5">
                  <c:v>71.72</c:v>
                </c:pt>
                <c:pt idx="6">
                  <c:v>72.63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11-4A8E-907F-0AEDD290C4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образовательных организаций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7309179845310289E-4"/>
                  <c:y val="-9.7994586978960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11-4A8E-907F-0AEDD290C4DC}"/>
                </c:ext>
              </c:extLst>
            </c:dLbl>
            <c:dLbl>
              <c:idx val="1"/>
              <c:layout>
                <c:manualLayout>
                  <c:x val="-8.1464104871392991E-3"/>
                  <c:y val="-1.3290818898203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11-4A8E-907F-0AEDD290C4DC}"/>
                </c:ext>
              </c:extLst>
            </c:dLbl>
            <c:dLbl>
              <c:idx val="2"/>
              <c:layout>
                <c:manualLayout>
                  <c:x val="-8.1464104871392991E-3"/>
                  <c:y val="-1.3759984596017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11-4A8E-907F-0AEDD290C4DC}"/>
                </c:ext>
              </c:extLst>
            </c:dLbl>
            <c:dLbl>
              <c:idx val="3"/>
              <c:layout>
                <c:manualLayout>
                  <c:x val="-5.2645920319955792E-3"/>
                  <c:y val="-1.818967619195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11-4A8E-907F-0AEDD290C4DC}"/>
                </c:ext>
              </c:extLst>
            </c:dLbl>
            <c:dLbl>
              <c:idx val="4"/>
              <c:layout>
                <c:manualLayout>
                  <c:x val="7.4833057888022236E-4"/>
                  <c:y val="-2.5069494078919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11-4A8E-907F-0AEDD290C4DC}"/>
                </c:ext>
              </c:extLst>
            </c:dLbl>
            <c:dLbl>
              <c:idx val="5"/>
              <c:layout>
                <c:manualLayout>
                  <c:x val="-2.0087266566905055E-3"/>
                  <c:y val="-2.7519620369953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311-4A8E-907F-0AEDD290C4DC}"/>
                </c:ext>
              </c:extLst>
            </c:dLbl>
            <c:dLbl>
              <c:idx val="6"/>
              <c:layout>
                <c:manualLayout>
                  <c:x val="-7.6473656088477723E-3"/>
                  <c:y val="-2.3089579951939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11-4A8E-907F-0AEDD290C4D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40.49</c:v>
                </c:pt>
                <c:pt idx="1">
                  <c:v>46.01</c:v>
                </c:pt>
                <c:pt idx="2">
                  <c:v>55.67</c:v>
                </c:pt>
                <c:pt idx="3">
                  <c:v>59.82</c:v>
                </c:pt>
                <c:pt idx="4">
                  <c:v>60.89</c:v>
                </c:pt>
                <c:pt idx="5" formatCode="0.00">
                  <c:v>61.2</c:v>
                </c:pt>
                <c:pt idx="6">
                  <c:v>61.35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311-4A8E-907F-0AEDD290C4D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фельдшерско-акушерских пунктов</c:v>
                </c:pt>
              </c:strCache>
            </c:strRef>
          </c:tx>
          <c:spPr>
            <a:solidFill>
              <a:srgbClr val="0056BB"/>
            </a:solidFill>
          </c:spPr>
          <c:invertIfNegative val="0"/>
          <c:dLbls>
            <c:dLbl>
              <c:idx val="0"/>
              <c:layout>
                <c:manualLayout>
                  <c:x val="-5.3893532515685719E-3"/>
                  <c:y val="-2.5069494078919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311-4A8E-907F-0AEDD290C4DC}"/>
                </c:ext>
              </c:extLst>
            </c:dLbl>
            <c:dLbl>
              <c:idx val="1"/>
              <c:layout>
                <c:manualLayout>
                  <c:x val="-2.0089633952475689E-3"/>
                  <c:y val="-2.7519620369953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311-4A8E-907F-0AEDD290C4DC}"/>
                </c:ext>
              </c:extLst>
            </c:dLbl>
            <c:dLbl>
              <c:idx val="2"/>
              <c:layout>
                <c:manualLayout>
                  <c:x val="-8.1464104871392991E-3"/>
                  <c:y val="-2.3559094471832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311-4A8E-907F-0AEDD290C4DC}"/>
                </c:ext>
              </c:extLst>
            </c:dLbl>
            <c:dLbl>
              <c:idx val="3"/>
              <c:layout>
                <c:manualLayout>
                  <c:x val="1.1228509761559303E-3"/>
                  <c:y val="-1.0268973217789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311-4A8E-907F-0AEDD290C4DC}"/>
                </c:ext>
              </c:extLst>
            </c:dLbl>
            <c:dLbl>
              <c:idx val="4"/>
              <c:layout>
                <c:manualLayout>
                  <c:x val="-5.0150695928499302E-3"/>
                  <c:y val="-1.1309858304982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311-4A8E-907F-0AEDD290C4DC}"/>
                </c:ext>
              </c:extLst>
            </c:dLbl>
            <c:dLbl>
              <c:idx val="5"/>
              <c:layout>
                <c:manualLayout>
                  <c:x val="-5.0150695928499302E-3"/>
                  <c:y val="-1.5739898722997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311-4A8E-907F-0AEDD290C4DC}"/>
                </c:ext>
              </c:extLst>
            </c:dLbl>
            <c:dLbl>
              <c:idx val="6"/>
              <c:layout>
                <c:manualLayout>
                  <c:x val="-5.0553151475508564E-3"/>
                  <c:y val="-2.0169939141011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311-4A8E-907F-0AEDD290C4D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19.25</c:v>
                </c:pt>
                <c:pt idx="1">
                  <c:v>23.939999999999994</c:v>
                </c:pt>
                <c:pt idx="2">
                  <c:v>33.33</c:v>
                </c:pt>
                <c:pt idx="3">
                  <c:v>37.56</c:v>
                </c:pt>
                <c:pt idx="4" formatCode="0.00">
                  <c:v>38.5</c:v>
                </c:pt>
                <c:pt idx="5" formatCode="0.00">
                  <c:v>38.5</c:v>
                </c:pt>
                <c:pt idx="6" formatCode="0.00">
                  <c:v>38.5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D311-4A8E-907F-0AEDD290C4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987136"/>
        <c:axId val="134988928"/>
      </c:barChart>
      <c:catAx>
        <c:axId val="134987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4988928"/>
        <c:crosses val="autoZero"/>
        <c:auto val="1"/>
        <c:lblAlgn val="ctr"/>
        <c:lblOffset val="100"/>
        <c:noMultiLvlLbl val="0"/>
      </c:catAx>
      <c:valAx>
        <c:axId val="134988928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134987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5D1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0.0</c:formatCode>
                <c:ptCount val="7"/>
                <c:pt idx="0" formatCode="General">
                  <c:v>69.099999999999994</c:v>
                </c:pt>
                <c:pt idx="1">
                  <c:v>71.7</c:v>
                </c:pt>
                <c:pt idx="2" formatCode="General">
                  <c:v>72.599999999999994</c:v>
                </c:pt>
                <c:pt idx="3" formatCode="General">
                  <c:v>73.2</c:v>
                </c:pt>
                <c:pt idx="4" formatCode="General">
                  <c:v>74.099999999999994</c:v>
                </c:pt>
                <c:pt idx="5" formatCode="General">
                  <c:v>74.7</c:v>
                </c:pt>
                <c:pt idx="6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8F-4541-A4A9-5FB4C5A159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915584"/>
        <c:axId val="134917120"/>
      </c:barChart>
      <c:catAx>
        <c:axId val="134915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4917120"/>
        <c:crosses val="autoZero"/>
        <c:auto val="1"/>
        <c:lblAlgn val="ctr"/>
        <c:lblOffset val="100"/>
        <c:noMultiLvlLbl val="0"/>
      </c:catAx>
      <c:valAx>
        <c:axId val="134917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915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5D1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0.00</c:formatCode>
                <c:ptCount val="7"/>
                <c:pt idx="0" formatCode="General">
                  <c:v>0.21000000000000005</c:v>
                </c:pt>
                <c:pt idx="1">
                  <c:v>0.25</c:v>
                </c:pt>
                <c:pt idx="2" formatCode="General">
                  <c:v>0.35000000000000009</c:v>
                </c:pt>
                <c:pt idx="3">
                  <c:v>0.5</c:v>
                </c:pt>
                <c:pt idx="4" formatCode="General">
                  <c:v>0.83000000000000018</c:v>
                </c:pt>
                <c:pt idx="5" formatCode="General">
                  <c:v>1.21</c:v>
                </c:pt>
                <c:pt idx="6" formatCode="General">
                  <c:v>1.6700000000000004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17-4034-ABB6-A078BFE4AC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024000"/>
        <c:axId val="135029888"/>
      </c:barChart>
      <c:catAx>
        <c:axId val="135024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5029888"/>
        <c:crosses val="autoZero"/>
        <c:auto val="1"/>
        <c:lblAlgn val="ctr"/>
        <c:lblOffset val="100"/>
        <c:noMultiLvlLbl val="0"/>
      </c:catAx>
      <c:valAx>
        <c:axId val="135029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0240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73720766506834E-2"/>
          <c:y val="5.0926185373953138E-2"/>
          <c:w val="0.89549678792295939"/>
          <c:h val="0.8981481481481481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-4.448289510092714E-3"/>
                  <c:y val="6.298387860675693E-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tx2">
                          <a:lumMod val="50000"/>
                        </a:schemeClr>
                      </a:solidFill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1E-4047-8028-645CE71D8F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tx2">
                        <a:lumMod val="50000"/>
                      </a:schemeClr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Лист3!$E$10:$E$12</c:f>
              <c:numCache>
                <c:formatCode>General</c:formatCode>
                <c:ptCount val="3"/>
                <c:pt idx="0">
                  <c:v>5.4</c:v>
                </c:pt>
                <c:pt idx="1">
                  <c:v>-1.1000000000000001</c:v>
                </c:pt>
                <c:pt idx="2">
                  <c:v>-2.2000000000000002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5F7-47B7-88E0-F80DB237B6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5776896"/>
        <c:axId val="135786880"/>
      </c:barChart>
      <c:catAx>
        <c:axId val="135776896"/>
        <c:scaling>
          <c:orientation val="minMax"/>
        </c:scaling>
        <c:delete val="1"/>
        <c:axPos val="l"/>
        <c:majorTickMark val="none"/>
        <c:minorTickMark val="none"/>
        <c:tickLblPos val="nextTo"/>
        <c:crossAx val="135786880"/>
        <c:crosses val="autoZero"/>
        <c:auto val="1"/>
        <c:lblAlgn val="ctr"/>
        <c:lblOffset val="100"/>
        <c:noMultiLvlLbl val="0"/>
      </c:catAx>
      <c:valAx>
        <c:axId val="135786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7768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916008110837838E-2"/>
          <c:y val="5.4704752277928856E-2"/>
          <c:w val="0.82995815439889598"/>
          <c:h val="0.8997079541571304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sz="1400" b="0">
                      <a:solidFill>
                        <a:schemeClr val="tx2">
                          <a:lumMod val="50000"/>
                        </a:schemeClr>
                      </a:solidFill>
                      <a:latin typeface="Arial Narrow" panose="020B0606020202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2">
                        <a:lumMod val="50000"/>
                      </a:schemeClr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Лист3!$F$10:$F$12</c:f>
              <c:numCache>
                <c:formatCode>General</c:formatCode>
                <c:ptCount val="3"/>
                <c:pt idx="0">
                  <c:v>-1.6</c:v>
                </c:pt>
                <c:pt idx="1">
                  <c:v>-1</c:v>
                </c:pt>
                <c:pt idx="2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B6-4801-954B-5541FF2FC1D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5709824"/>
        <c:axId val="135711360"/>
      </c:barChart>
      <c:catAx>
        <c:axId val="135709824"/>
        <c:scaling>
          <c:orientation val="minMax"/>
        </c:scaling>
        <c:delete val="1"/>
        <c:axPos val="l"/>
        <c:majorTickMark val="none"/>
        <c:minorTickMark val="none"/>
        <c:tickLblPos val="nextTo"/>
        <c:crossAx val="135711360"/>
        <c:crosses val="autoZero"/>
        <c:auto val="1"/>
        <c:lblAlgn val="ctr"/>
        <c:lblOffset val="100"/>
        <c:noMultiLvlLbl val="0"/>
      </c:catAx>
      <c:valAx>
        <c:axId val="135711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709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66774-4433-4A3A-BD91-044A24A4A164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20F47D-F096-4140-A77F-F4598AC4FD96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rPr>
            <a:t>«Развитие системы оказания первичной медико-санитарной помощи»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526A3F1F-AB65-4626-9F67-3242D4354487}" type="parTrans" cxnId="{3800FACE-9914-48AB-A202-76400DA867B9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3C59D041-9D54-43E1-9799-C4036227E8E1}" type="sibTrans" cxnId="{3800FACE-9914-48AB-A202-76400DA867B9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741FA9EC-8AA4-4856-B9FD-F99B1839FB0F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rPr>
            <a:t>«Борьба с онкологическими заболеваниями»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C57B721D-1720-4765-9A0D-75205BB4F4BC}" type="parTrans" cxnId="{3FB9F206-9DB7-47DB-B357-D914F11681B3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33795130-24AB-472F-BF93-EC8E2783CDFB}" type="sibTrans" cxnId="{3FB9F206-9DB7-47DB-B357-D914F11681B3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CF482CA7-49B4-44EC-B6DD-C5A9A87C9F15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rPr>
            <a:t>«Развитие детского здравоохранения, включая создание современной инфраструктуры оказания медицинской помощи детям» 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0347462F-5050-4057-A527-35176762495A}" type="parTrans" cxnId="{753A03C9-D57B-45C4-8127-C0DF2F105AC1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9A16C51B-A1CB-44C3-9FC1-2A3FC5B9E212}" type="sibTrans" cxnId="{753A03C9-D57B-45C4-8127-C0DF2F105AC1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3B68E17E-1BD9-4E02-AF0A-601F218080C7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rPr>
            <a:t>«Обеспечение медицинских организаций системы здравоохранения квалифицированными кадрами»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B3104E62-DFB6-4DFD-AAF8-11A3A6433C59}" type="parTrans" cxnId="{475A78C1-31C4-4CA0-8801-2E7F78BD1A1A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325A3BB2-BD41-4982-9102-1A2C27C7D220}" type="sibTrans" cxnId="{475A78C1-31C4-4CA0-8801-2E7F78BD1A1A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D88E8C5C-4445-427E-9ADD-F688E45E34F1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rPr>
            <a:t>«Создание единого цифрового контура в здравоохранении на основе единой государственной информационной системы здравоохранения (ЕГИСЗ)»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044EB55D-7E28-4F55-BF4D-06671B0CF9A0}" type="parTrans" cxnId="{1A8B5351-ADDA-4F61-B8EF-D6009CA32DD7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AC9F9920-D30F-4FC1-BC4F-D538C6E19B42}" type="sibTrans" cxnId="{1A8B5351-ADDA-4F61-B8EF-D6009CA32DD7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AB0C696E-8860-4DB2-9B14-7B9D0FE1AF12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rPr>
            <a:t>«Борьба с сердечно-сосудистыми заболеваниями»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558B33E9-8111-4230-A84A-76CB9A4AF114}" type="parTrans" cxnId="{B390BA0C-B942-42C2-97D9-2BC5B7D490B7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B83050F3-BC91-4B2A-A1AF-47D39DF74C8B}" type="sibTrans" cxnId="{B390BA0C-B942-42C2-97D9-2BC5B7D490B7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AD4D6D2E-44CD-4D17-9915-E777D5D66D29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rPr>
            <a:t>«Развитие экспорта медицинских услуг»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44991F85-0AB5-4AEB-99A5-04634BE2AD54}" type="parTrans" cxnId="{430FEEFC-7F56-4B04-BDC8-28F32625BB56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656C5574-F056-466A-9A8A-C32D3DD10AD1}" type="sibTrans" cxnId="{430FEEFC-7F56-4B04-BDC8-28F32625BB56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B4514A6C-2A87-464B-8E2B-399D8998731C}" type="pres">
      <dgm:prSet presAssocID="{83466774-4433-4A3A-BD91-044A24A4A16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B910F3-39F5-414B-BD99-3A44E9240574}" type="pres">
      <dgm:prSet presAssocID="{9720F47D-F096-4140-A77F-F4598AC4FD96}" presName="node" presStyleLbl="node1" presStyleIdx="0" presStyleCnt="7" custLinFactNeighborX="34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A86CC3-E508-40D6-80D4-842100860013}" type="pres">
      <dgm:prSet presAssocID="{3C59D041-9D54-43E1-9799-C4036227E8E1}" presName="sibTrans" presStyleCnt="0"/>
      <dgm:spPr/>
    </dgm:pt>
    <dgm:pt modelId="{DB78EC06-E3B5-4A40-B315-229A7E8870BD}" type="pres">
      <dgm:prSet presAssocID="{AB0C696E-8860-4DB2-9B14-7B9D0FE1AF12}" presName="node" presStyleLbl="node1" presStyleIdx="1" presStyleCnt="7" custLinFactNeighborX="27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67B50-5928-4D8D-B28B-85B1B9970AC6}" type="pres">
      <dgm:prSet presAssocID="{B83050F3-BC91-4B2A-A1AF-47D39DF74C8B}" presName="sibTrans" presStyleCnt="0"/>
      <dgm:spPr/>
    </dgm:pt>
    <dgm:pt modelId="{8F4C37EB-1747-470B-9065-D72E2B2082CE}" type="pres">
      <dgm:prSet presAssocID="{741FA9EC-8AA4-4856-B9FD-F99B1839FB0F}" presName="node" presStyleLbl="node1" presStyleIdx="2" presStyleCnt="7" custLinFactY="17926" custLinFactNeighborX="-8172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797B5-2983-44D5-A1B1-27799BB98D8B}" type="pres">
      <dgm:prSet presAssocID="{33795130-24AB-472F-BF93-EC8E2783CDFB}" presName="sibTrans" presStyleCnt="0"/>
      <dgm:spPr/>
    </dgm:pt>
    <dgm:pt modelId="{31D18EA6-9E9A-497C-B8F2-DBDB136C9283}" type="pres">
      <dgm:prSet presAssocID="{CF482CA7-49B4-44EC-B6DD-C5A9A87C9F15}" presName="node" presStyleLbl="node1" presStyleIdx="3" presStyleCnt="7" custLinFactNeighborX="34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EAC04C-AE8E-4BCF-BD64-B667A77097D0}" type="pres">
      <dgm:prSet presAssocID="{9A16C51B-A1CB-44C3-9FC1-2A3FC5B9E212}" presName="sibTrans" presStyleCnt="0"/>
      <dgm:spPr/>
    </dgm:pt>
    <dgm:pt modelId="{56527FAA-6F6F-4601-B75B-5A155CEB0DB0}" type="pres">
      <dgm:prSet presAssocID="{3B68E17E-1BD9-4E02-AF0A-601F218080C7}" presName="node" presStyleLbl="node1" presStyleIdx="4" presStyleCnt="7" custLinFactY="1977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20AC12-752A-44D4-8FA1-39727F6B227C}" type="pres">
      <dgm:prSet presAssocID="{325A3BB2-BD41-4982-9102-1A2C27C7D220}" presName="sibTrans" presStyleCnt="0"/>
      <dgm:spPr/>
    </dgm:pt>
    <dgm:pt modelId="{6755492F-F98F-47B9-8D85-A15E86341009}" type="pres">
      <dgm:prSet presAssocID="{D88E8C5C-4445-427E-9ADD-F688E45E34F1}" presName="node" presStyleLbl="node1" presStyleIdx="5" presStyleCnt="7" custLinFactY="19778" custLinFactNeighborX="-271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816DA-6558-42F4-AFEC-033AABA59534}" type="pres">
      <dgm:prSet presAssocID="{AC9F9920-D30F-4FC1-BC4F-D538C6E19B42}" presName="sibTrans" presStyleCnt="0"/>
      <dgm:spPr/>
    </dgm:pt>
    <dgm:pt modelId="{AFB605E6-0B1B-436B-AE7E-6847EC19EE26}" type="pres">
      <dgm:prSet presAssocID="{AD4D6D2E-44CD-4D17-9915-E777D5D66D29}" presName="node" presStyleLbl="node1" presStyleIdx="6" presStyleCnt="7" custLinFactX="-6049" custLinFactNeighborX="-100000" custLinFactNeighborY="3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0C1DE2-DEF3-4170-9B52-F360D0A9A11B}" type="presOf" srcId="{D88E8C5C-4445-427E-9ADD-F688E45E34F1}" destId="{6755492F-F98F-47B9-8D85-A15E86341009}" srcOrd="0" destOrd="0" presId="urn:microsoft.com/office/officeart/2005/8/layout/default#1"/>
    <dgm:cxn modelId="{F1C1F091-537B-4DB5-A51A-40B39317CE5B}" type="presOf" srcId="{CF482CA7-49B4-44EC-B6DD-C5A9A87C9F15}" destId="{31D18EA6-9E9A-497C-B8F2-DBDB136C9283}" srcOrd="0" destOrd="0" presId="urn:microsoft.com/office/officeart/2005/8/layout/default#1"/>
    <dgm:cxn modelId="{3800FACE-9914-48AB-A202-76400DA867B9}" srcId="{83466774-4433-4A3A-BD91-044A24A4A164}" destId="{9720F47D-F096-4140-A77F-F4598AC4FD96}" srcOrd="0" destOrd="0" parTransId="{526A3F1F-AB65-4626-9F67-3242D4354487}" sibTransId="{3C59D041-9D54-43E1-9799-C4036227E8E1}"/>
    <dgm:cxn modelId="{3FB9F206-9DB7-47DB-B357-D914F11681B3}" srcId="{83466774-4433-4A3A-BD91-044A24A4A164}" destId="{741FA9EC-8AA4-4856-B9FD-F99B1839FB0F}" srcOrd="2" destOrd="0" parTransId="{C57B721D-1720-4765-9A0D-75205BB4F4BC}" sibTransId="{33795130-24AB-472F-BF93-EC8E2783CDFB}"/>
    <dgm:cxn modelId="{475A78C1-31C4-4CA0-8801-2E7F78BD1A1A}" srcId="{83466774-4433-4A3A-BD91-044A24A4A164}" destId="{3B68E17E-1BD9-4E02-AF0A-601F218080C7}" srcOrd="4" destOrd="0" parTransId="{B3104E62-DFB6-4DFD-AAF8-11A3A6433C59}" sibTransId="{325A3BB2-BD41-4982-9102-1A2C27C7D220}"/>
    <dgm:cxn modelId="{C7169E22-BFEE-4F4D-BF24-ADE9210070E1}" type="presOf" srcId="{AD4D6D2E-44CD-4D17-9915-E777D5D66D29}" destId="{AFB605E6-0B1B-436B-AE7E-6847EC19EE26}" srcOrd="0" destOrd="0" presId="urn:microsoft.com/office/officeart/2005/8/layout/default#1"/>
    <dgm:cxn modelId="{EF537C2C-2954-48E0-801F-7BA1A9D1258A}" type="presOf" srcId="{741FA9EC-8AA4-4856-B9FD-F99B1839FB0F}" destId="{8F4C37EB-1747-470B-9065-D72E2B2082CE}" srcOrd="0" destOrd="0" presId="urn:microsoft.com/office/officeart/2005/8/layout/default#1"/>
    <dgm:cxn modelId="{1A8B5351-ADDA-4F61-B8EF-D6009CA32DD7}" srcId="{83466774-4433-4A3A-BD91-044A24A4A164}" destId="{D88E8C5C-4445-427E-9ADD-F688E45E34F1}" srcOrd="5" destOrd="0" parTransId="{044EB55D-7E28-4F55-BF4D-06671B0CF9A0}" sibTransId="{AC9F9920-D30F-4FC1-BC4F-D538C6E19B42}"/>
    <dgm:cxn modelId="{AC24D6B9-DA8F-436E-90AB-0D23F8405595}" type="presOf" srcId="{83466774-4433-4A3A-BD91-044A24A4A164}" destId="{B4514A6C-2A87-464B-8E2B-399D8998731C}" srcOrd="0" destOrd="0" presId="urn:microsoft.com/office/officeart/2005/8/layout/default#1"/>
    <dgm:cxn modelId="{830E34FF-9DEF-4A4E-9C29-F5E535EB6A67}" type="presOf" srcId="{9720F47D-F096-4140-A77F-F4598AC4FD96}" destId="{90B910F3-39F5-414B-BD99-3A44E9240574}" srcOrd="0" destOrd="0" presId="urn:microsoft.com/office/officeart/2005/8/layout/default#1"/>
    <dgm:cxn modelId="{518375E6-C50F-4836-BCB6-38A14C6CD46C}" type="presOf" srcId="{3B68E17E-1BD9-4E02-AF0A-601F218080C7}" destId="{56527FAA-6F6F-4601-B75B-5A155CEB0DB0}" srcOrd="0" destOrd="0" presId="urn:microsoft.com/office/officeart/2005/8/layout/default#1"/>
    <dgm:cxn modelId="{753A03C9-D57B-45C4-8127-C0DF2F105AC1}" srcId="{83466774-4433-4A3A-BD91-044A24A4A164}" destId="{CF482CA7-49B4-44EC-B6DD-C5A9A87C9F15}" srcOrd="3" destOrd="0" parTransId="{0347462F-5050-4057-A527-35176762495A}" sibTransId="{9A16C51B-A1CB-44C3-9FC1-2A3FC5B9E212}"/>
    <dgm:cxn modelId="{B390BA0C-B942-42C2-97D9-2BC5B7D490B7}" srcId="{83466774-4433-4A3A-BD91-044A24A4A164}" destId="{AB0C696E-8860-4DB2-9B14-7B9D0FE1AF12}" srcOrd="1" destOrd="0" parTransId="{558B33E9-8111-4230-A84A-76CB9A4AF114}" sibTransId="{B83050F3-BC91-4B2A-A1AF-47D39DF74C8B}"/>
    <dgm:cxn modelId="{430FEEFC-7F56-4B04-BDC8-28F32625BB56}" srcId="{83466774-4433-4A3A-BD91-044A24A4A164}" destId="{AD4D6D2E-44CD-4D17-9915-E777D5D66D29}" srcOrd="6" destOrd="0" parTransId="{44991F85-0AB5-4AEB-99A5-04634BE2AD54}" sibTransId="{656C5574-F056-466A-9A8A-C32D3DD10AD1}"/>
    <dgm:cxn modelId="{13F73A22-3FE1-4575-AE48-5B362E843BCC}" type="presOf" srcId="{AB0C696E-8860-4DB2-9B14-7B9D0FE1AF12}" destId="{DB78EC06-E3B5-4A40-B315-229A7E8870BD}" srcOrd="0" destOrd="0" presId="urn:microsoft.com/office/officeart/2005/8/layout/default#1"/>
    <dgm:cxn modelId="{FD2B5D3D-E4F1-43F5-AFB4-A17B4BC45F50}" type="presParOf" srcId="{B4514A6C-2A87-464B-8E2B-399D8998731C}" destId="{90B910F3-39F5-414B-BD99-3A44E9240574}" srcOrd="0" destOrd="0" presId="urn:microsoft.com/office/officeart/2005/8/layout/default#1"/>
    <dgm:cxn modelId="{35F6EE2B-D64A-4795-8EC8-17108CBEB80E}" type="presParOf" srcId="{B4514A6C-2A87-464B-8E2B-399D8998731C}" destId="{05A86CC3-E508-40D6-80D4-842100860013}" srcOrd="1" destOrd="0" presId="urn:microsoft.com/office/officeart/2005/8/layout/default#1"/>
    <dgm:cxn modelId="{935933C8-63A0-4136-AA7E-982AF152975F}" type="presParOf" srcId="{B4514A6C-2A87-464B-8E2B-399D8998731C}" destId="{DB78EC06-E3B5-4A40-B315-229A7E8870BD}" srcOrd="2" destOrd="0" presId="urn:microsoft.com/office/officeart/2005/8/layout/default#1"/>
    <dgm:cxn modelId="{B0FE0BCB-5B71-455D-A5D2-4822B83A7EC1}" type="presParOf" srcId="{B4514A6C-2A87-464B-8E2B-399D8998731C}" destId="{3DB67B50-5928-4D8D-B28B-85B1B9970AC6}" srcOrd="3" destOrd="0" presId="urn:microsoft.com/office/officeart/2005/8/layout/default#1"/>
    <dgm:cxn modelId="{C7ED03F9-6CFB-46FC-BF97-0197FABF8CBF}" type="presParOf" srcId="{B4514A6C-2A87-464B-8E2B-399D8998731C}" destId="{8F4C37EB-1747-470B-9065-D72E2B2082CE}" srcOrd="4" destOrd="0" presId="urn:microsoft.com/office/officeart/2005/8/layout/default#1"/>
    <dgm:cxn modelId="{636BC4F3-160D-410F-AB9B-A28A59E6DB52}" type="presParOf" srcId="{B4514A6C-2A87-464B-8E2B-399D8998731C}" destId="{AC9797B5-2983-44D5-A1B1-27799BB98D8B}" srcOrd="5" destOrd="0" presId="urn:microsoft.com/office/officeart/2005/8/layout/default#1"/>
    <dgm:cxn modelId="{A7F08650-8BDA-400E-9278-DE40C433E2BF}" type="presParOf" srcId="{B4514A6C-2A87-464B-8E2B-399D8998731C}" destId="{31D18EA6-9E9A-497C-B8F2-DBDB136C9283}" srcOrd="6" destOrd="0" presId="urn:microsoft.com/office/officeart/2005/8/layout/default#1"/>
    <dgm:cxn modelId="{C8C2A141-8B0F-485E-92BB-013B0E5D0E1C}" type="presParOf" srcId="{B4514A6C-2A87-464B-8E2B-399D8998731C}" destId="{3BEAC04C-AE8E-4BCF-BD64-B667A77097D0}" srcOrd="7" destOrd="0" presId="urn:microsoft.com/office/officeart/2005/8/layout/default#1"/>
    <dgm:cxn modelId="{DCA2B58E-A880-4299-B4FD-A860750466BB}" type="presParOf" srcId="{B4514A6C-2A87-464B-8E2B-399D8998731C}" destId="{56527FAA-6F6F-4601-B75B-5A155CEB0DB0}" srcOrd="8" destOrd="0" presId="urn:microsoft.com/office/officeart/2005/8/layout/default#1"/>
    <dgm:cxn modelId="{46ECE8EF-8BDC-462D-890A-DEAC427FB9C4}" type="presParOf" srcId="{B4514A6C-2A87-464B-8E2B-399D8998731C}" destId="{B020AC12-752A-44D4-8FA1-39727F6B227C}" srcOrd="9" destOrd="0" presId="urn:microsoft.com/office/officeart/2005/8/layout/default#1"/>
    <dgm:cxn modelId="{503F1442-6295-4BC4-9AA9-4FA907C33B89}" type="presParOf" srcId="{B4514A6C-2A87-464B-8E2B-399D8998731C}" destId="{6755492F-F98F-47B9-8D85-A15E86341009}" srcOrd="10" destOrd="0" presId="urn:microsoft.com/office/officeart/2005/8/layout/default#1"/>
    <dgm:cxn modelId="{510350A3-1C0D-41FF-B3C3-77151C226162}" type="presParOf" srcId="{B4514A6C-2A87-464B-8E2B-399D8998731C}" destId="{DA7816DA-6558-42F4-AFEC-033AABA59534}" srcOrd="11" destOrd="0" presId="urn:microsoft.com/office/officeart/2005/8/layout/default#1"/>
    <dgm:cxn modelId="{24E69C83-703F-4480-9AB2-8ABE33245099}" type="presParOf" srcId="{B4514A6C-2A87-464B-8E2B-399D8998731C}" destId="{AFB605E6-0B1B-436B-AE7E-6847EC19EE26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9B4180-9BBF-4EB6-A4B0-BB3DEE7C2294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823CF6-BE02-4884-AA91-1FE546D7D00D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«Современная школа» </a:t>
          </a:r>
          <a:r>
            <a:rPr lang="ru-RU" sz="120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Вхождение Российской Федерации в число 10 ведущих стран мира по качеству общего образования </a:t>
          </a:r>
          <a:endParaRPr lang="ru-RU" sz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0FB0F493-4EE6-453D-BA63-56B5B86C4311}" type="parTrans" cxnId="{A0F40DC8-516B-42A6-87FC-FE45C2671577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24F463E7-99E2-4086-A0B7-4D0087FB08A5}" type="sibTrans" cxnId="{A0F40DC8-516B-42A6-87FC-FE45C2671577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C2C9A9E5-8C64-42DC-8C33-D47FB0142679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«Успех каждого ребенка»</a:t>
          </a:r>
          <a:r>
            <a:rPr lang="ru-RU" sz="120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 Обеспечение детей доступными  и качественными условиями для разностороннего развития</a:t>
          </a:r>
          <a:endParaRPr lang="ru-RU" sz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79C169E2-BFF8-40B6-847C-7C6630A813F1}" type="parTrans" cxnId="{0E74FB17-4C64-47A2-8286-E0107B63636E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57F2AC9B-60C4-4A69-8CBF-AB0D081B502F}" type="sibTrans" cxnId="{0E74FB17-4C64-47A2-8286-E0107B63636E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27854AED-D587-4942-913E-C9DB298DF729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«Поддержка семей, имеющих детей» </a:t>
          </a:r>
          <a:r>
            <a:rPr lang="ru-RU" sz="120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Создание условий для повышения компетентности родителей</a:t>
          </a:r>
          <a:endParaRPr lang="ru-RU" sz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8736ED5D-55CE-4DB8-9C3C-4214542A3D12}" type="parTrans" cxnId="{E7D6AB6C-C019-4C22-A596-7E72CB63BA96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BDCBC9A6-4E45-45F6-8290-F8932D5D92A4}" type="sibTrans" cxnId="{E7D6AB6C-C019-4C22-A596-7E72CB63BA96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E7F2411D-0564-4AB7-8749-9AC072ED1E2D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«Цифровая образовательная среда» </a:t>
          </a:r>
          <a:r>
            <a:rPr lang="ru-RU" sz="120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Создание условий для внедрения к 2024 году современной и безопасной цифровой образовательной среды</a:t>
          </a:r>
          <a:endParaRPr lang="ru-RU" sz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947965BB-EE2B-4952-B09E-7DF45A184564}" type="parTrans" cxnId="{9EDBB3B3-D7D9-49F4-9949-2AEC951CB806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E5C71F19-35EF-44A4-BA69-DF03EBFB669E}" type="sibTrans" cxnId="{9EDBB3B3-D7D9-49F4-9949-2AEC951CB806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B37957CB-194D-406E-8694-CC392B20C5C0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«Учитель будущего»       </a:t>
          </a:r>
          <a:r>
            <a:rPr lang="ru-RU" sz="1200" b="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Внедрение национальной системы профессионального роста педагогических работников</a:t>
          </a:r>
          <a:endParaRPr lang="ru-RU" sz="1200" b="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DAC89F7B-18D5-4D4E-8311-961EF736A021}" type="parTrans" cxnId="{2A8D4C50-4187-4609-898D-07102623A005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94F07274-E78B-4C31-ACC4-5CC8D45E99F0}" type="sibTrans" cxnId="{2A8D4C50-4187-4609-898D-07102623A005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3E4711E7-0D00-47D2-8FC4-88BC5FEBF5B5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«Молодые профессионалы»</a:t>
          </a:r>
          <a:r>
            <a:rPr lang="ru-RU" sz="120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 Внедрение практико-ориентированных  образовательных программ</a:t>
          </a:r>
          <a:endParaRPr lang="ru-RU" sz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91B43887-0134-46AB-A7A1-0604CF56937A}" type="parTrans" cxnId="{24988377-3B47-45D6-94D2-9A8001332AE9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DF41840F-F21C-4863-8656-E7271C2904C1}" type="sibTrans" cxnId="{24988377-3B47-45D6-94D2-9A8001332AE9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71C1A5AD-0A28-4C2A-B639-2EFD7C9565CC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«Новые возможности для каждого» 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ru-RU" sz="120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Создание условий для приобретения новых и обновления гражданами профессиональных знаний</a:t>
          </a:r>
          <a:endParaRPr lang="ru-RU" sz="1200" b="1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66B2DCF6-E8E1-4562-94FE-7E4A1B5AEC1E}" type="parTrans" cxnId="{069791E4-7D08-43C9-8671-E38A160AF73C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FF03B0D2-931F-4FBE-87B7-E97A4D496B92}" type="sibTrans" cxnId="{069791E4-7D08-43C9-8671-E38A160AF73C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4DC94F61-1F94-4DD1-A97E-A90746B99AFF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«Экспорт образования» </a:t>
          </a:r>
          <a:r>
            <a:rPr lang="ru-RU" sz="120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Увеличение численности иностранных граждан, обучающихся в организациях высшего образования </a:t>
          </a:r>
          <a:endParaRPr lang="ru-RU" sz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979890A6-36B7-4672-AE9E-5B9D4D828892}" type="parTrans" cxnId="{3451AC41-63F1-4BE6-A560-3C2832FE1E97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FBD1F7C5-B3B9-4E90-9F4E-FB0AF052F0E7}" type="sibTrans" cxnId="{3451AC41-63F1-4BE6-A560-3C2832FE1E97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B9991C58-93DB-4473-BBC1-6BD38B80189C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«Социальные лифты» -  </a:t>
          </a:r>
          <a:r>
            <a:rPr lang="ru-RU" sz="120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Создание условий для профессионального и карьерного роста   </a:t>
          </a:r>
          <a:endParaRPr lang="ru-RU" sz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9461C369-15D4-476B-88F8-64B0D2E94CA6}" type="parTrans" cxnId="{426C8C50-80BB-4C8A-9906-D95B9E72A58F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BAB74AD7-436F-40A6-8F97-6DB77B8EF65D}" type="sibTrans" cxnId="{426C8C50-80BB-4C8A-9906-D95B9E72A58F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AA63E97A-72AC-4A7A-9D9A-DCF311B722C5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200" b="1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«Социальная активность»  </a:t>
          </a:r>
          <a:r>
            <a:rPr lang="ru-RU" sz="120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Развитие добровольчества (</a:t>
          </a:r>
          <a:r>
            <a:rPr lang="ru-RU" sz="1200" dirty="0" err="1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волонтерства</a:t>
          </a:r>
          <a:r>
            <a:rPr lang="ru-RU" sz="120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rPr>
            <a:t>), развитие талантов и способностей у детей и молодежи  </a:t>
          </a:r>
          <a:endParaRPr lang="ru-RU" sz="1200" dirty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DF6C310A-C29C-4EBD-8C37-38F7476242B3}" type="parTrans" cxnId="{E22B90B5-BC23-40C3-B2D6-7A61B05382BD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FA8D91E4-B36D-403E-B617-509E3D4821D1}" type="sibTrans" cxnId="{E22B90B5-BC23-40C3-B2D6-7A61B05382BD}">
      <dgm:prSet/>
      <dgm:spPr/>
      <dgm:t>
        <a:bodyPr/>
        <a:lstStyle/>
        <a:p>
          <a:endParaRPr lang="ru-RU" sz="1200">
            <a:latin typeface="Century Gothic" panose="020B0502020202020204" pitchFamily="34" charset="0"/>
          </a:endParaRPr>
        </a:p>
      </dgm:t>
    </dgm:pt>
    <dgm:pt modelId="{557FCD11-C04C-4468-8AA6-B61E14EFAC51}" type="pres">
      <dgm:prSet presAssocID="{589B4180-9BBF-4EB6-A4B0-BB3DEE7C229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123742-7886-44D7-94C3-A1A0727E8F32}" type="pres">
      <dgm:prSet presAssocID="{89823CF6-BE02-4884-AA91-1FE546D7D00D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02B9FA-46EE-43E8-94D3-0641374EF112}" type="pres">
      <dgm:prSet presAssocID="{24F463E7-99E2-4086-A0B7-4D0087FB08A5}" presName="sibTrans" presStyleCnt="0"/>
      <dgm:spPr/>
    </dgm:pt>
    <dgm:pt modelId="{546A9D39-9490-4676-802F-E26D631C0851}" type="pres">
      <dgm:prSet presAssocID="{C2C9A9E5-8C64-42DC-8C33-D47FB0142679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C68D8-27EA-41B3-B9A6-2547C3F30A67}" type="pres">
      <dgm:prSet presAssocID="{57F2AC9B-60C4-4A69-8CBF-AB0D081B502F}" presName="sibTrans" presStyleCnt="0"/>
      <dgm:spPr/>
    </dgm:pt>
    <dgm:pt modelId="{D594B198-6432-4A2E-95DA-044492DCCC7E}" type="pres">
      <dgm:prSet presAssocID="{27854AED-D587-4942-913E-C9DB298DF729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0417E-CB5C-4258-B960-BEEA61C30FFD}" type="pres">
      <dgm:prSet presAssocID="{BDCBC9A6-4E45-45F6-8290-F8932D5D92A4}" presName="sibTrans" presStyleCnt="0"/>
      <dgm:spPr/>
    </dgm:pt>
    <dgm:pt modelId="{AC78B945-58AA-4ACA-9068-BCD6091834EF}" type="pres">
      <dgm:prSet presAssocID="{E7F2411D-0564-4AB7-8749-9AC072ED1E2D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EFEB0-3F49-483E-AEF0-B40A320D1922}" type="pres">
      <dgm:prSet presAssocID="{E5C71F19-35EF-44A4-BA69-DF03EBFB669E}" presName="sibTrans" presStyleCnt="0"/>
      <dgm:spPr/>
    </dgm:pt>
    <dgm:pt modelId="{8CE4B9AA-AE1E-4EA9-99B5-792EDAE27164}" type="pres">
      <dgm:prSet presAssocID="{B37957CB-194D-406E-8694-CC392B20C5C0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E264D-56B9-4715-B350-F78619414DE3}" type="pres">
      <dgm:prSet presAssocID="{94F07274-E78B-4C31-ACC4-5CC8D45E99F0}" presName="sibTrans" presStyleCnt="0"/>
      <dgm:spPr/>
    </dgm:pt>
    <dgm:pt modelId="{3E75CE2B-4549-410B-93B9-02BEDC99A411}" type="pres">
      <dgm:prSet presAssocID="{3E4711E7-0D00-47D2-8FC4-88BC5FEBF5B5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32E3B-2015-40BD-81CE-177E92FBEF30}" type="pres">
      <dgm:prSet presAssocID="{DF41840F-F21C-4863-8656-E7271C2904C1}" presName="sibTrans" presStyleCnt="0"/>
      <dgm:spPr/>
    </dgm:pt>
    <dgm:pt modelId="{63D2DB83-C7D0-4089-9856-2E479356AAD6}" type="pres">
      <dgm:prSet presAssocID="{71C1A5AD-0A28-4C2A-B639-2EFD7C9565CC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A9C7B-FB29-454A-AA79-82D6CE3EE141}" type="pres">
      <dgm:prSet presAssocID="{FF03B0D2-931F-4FBE-87B7-E97A4D496B92}" presName="sibTrans" presStyleCnt="0"/>
      <dgm:spPr/>
    </dgm:pt>
    <dgm:pt modelId="{59E1BDB4-B219-42A0-A511-66FC2A9E8D52}" type="pres">
      <dgm:prSet presAssocID="{4DC94F61-1F94-4DD1-A97E-A90746B99AFF}" presName="node" presStyleLbl="node1" presStyleIdx="7" presStyleCnt="10" custScaleY="95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925F81-2446-42A4-A70A-DF070AF3D872}" type="pres">
      <dgm:prSet presAssocID="{FBD1F7C5-B3B9-4E90-9F4E-FB0AF052F0E7}" presName="sibTrans" presStyleCnt="0"/>
      <dgm:spPr/>
    </dgm:pt>
    <dgm:pt modelId="{304DFCE2-85A4-41CC-A610-ED0E2EE2DD15}" type="pres">
      <dgm:prSet presAssocID="{B9991C58-93DB-4473-BBC1-6BD38B80189C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39BE3-C99A-401B-A8CC-5CF1367100B6}" type="pres">
      <dgm:prSet presAssocID="{BAB74AD7-436F-40A6-8F97-6DB77B8EF65D}" presName="sibTrans" presStyleCnt="0"/>
      <dgm:spPr/>
    </dgm:pt>
    <dgm:pt modelId="{C7C41BC8-8E9C-40F8-BB2E-35D08BDA364A}" type="pres">
      <dgm:prSet presAssocID="{AA63E97A-72AC-4A7A-9D9A-DCF311B722C5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C65F47-7846-4BCE-B7FF-5E026E5C7F76}" type="presOf" srcId="{4DC94F61-1F94-4DD1-A97E-A90746B99AFF}" destId="{59E1BDB4-B219-42A0-A511-66FC2A9E8D52}" srcOrd="0" destOrd="0" presId="urn:microsoft.com/office/officeart/2005/8/layout/default#2"/>
    <dgm:cxn modelId="{0E74FB17-4C64-47A2-8286-E0107B63636E}" srcId="{589B4180-9BBF-4EB6-A4B0-BB3DEE7C2294}" destId="{C2C9A9E5-8C64-42DC-8C33-D47FB0142679}" srcOrd="1" destOrd="0" parTransId="{79C169E2-BFF8-40B6-847C-7C6630A813F1}" sibTransId="{57F2AC9B-60C4-4A69-8CBF-AB0D081B502F}"/>
    <dgm:cxn modelId="{55D2DE73-F34F-4EDE-90DB-DB350F03795D}" type="presOf" srcId="{71C1A5AD-0A28-4C2A-B639-2EFD7C9565CC}" destId="{63D2DB83-C7D0-4089-9856-2E479356AAD6}" srcOrd="0" destOrd="0" presId="urn:microsoft.com/office/officeart/2005/8/layout/default#2"/>
    <dgm:cxn modelId="{D2281797-415A-4048-ABBB-F7710DF6181B}" type="presOf" srcId="{589B4180-9BBF-4EB6-A4B0-BB3DEE7C2294}" destId="{557FCD11-C04C-4468-8AA6-B61E14EFAC51}" srcOrd="0" destOrd="0" presId="urn:microsoft.com/office/officeart/2005/8/layout/default#2"/>
    <dgm:cxn modelId="{426C8C50-80BB-4C8A-9906-D95B9E72A58F}" srcId="{589B4180-9BBF-4EB6-A4B0-BB3DEE7C2294}" destId="{B9991C58-93DB-4473-BBC1-6BD38B80189C}" srcOrd="8" destOrd="0" parTransId="{9461C369-15D4-476B-88F8-64B0D2E94CA6}" sibTransId="{BAB74AD7-436F-40A6-8F97-6DB77B8EF65D}"/>
    <dgm:cxn modelId="{24988377-3B47-45D6-94D2-9A8001332AE9}" srcId="{589B4180-9BBF-4EB6-A4B0-BB3DEE7C2294}" destId="{3E4711E7-0D00-47D2-8FC4-88BC5FEBF5B5}" srcOrd="5" destOrd="0" parTransId="{91B43887-0134-46AB-A7A1-0604CF56937A}" sibTransId="{DF41840F-F21C-4863-8656-E7271C2904C1}"/>
    <dgm:cxn modelId="{0DE1B2A9-01CF-47F4-AB0D-C8AB686F5D11}" type="presOf" srcId="{27854AED-D587-4942-913E-C9DB298DF729}" destId="{D594B198-6432-4A2E-95DA-044492DCCC7E}" srcOrd="0" destOrd="0" presId="urn:microsoft.com/office/officeart/2005/8/layout/default#2"/>
    <dgm:cxn modelId="{0A71EA93-AF41-4BC4-8C2D-D7BA4D2AD4A1}" type="presOf" srcId="{89823CF6-BE02-4884-AA91-1FE546D7D00D}" destId="{90123742-7886-44D7-94C3-A1A0727E8F32}" srcOrd="0" destOrd="0" presId="urn:microsoft.com/office/officeart/2005/8/layout/default#2"/>
    <dgm:cxn modelId="{3451AC41-63F1-4BE6-A560-3C2832FE1E97}" srcId="{589B4180-9BBF-4EB6-A4B0-BB3DEE7C2294}" destId="{4DC94F61-1F94-4DD1-A97E-A90746B99AFF}" srcOrd="7" destOrd="0" parTransId="{979890A6-36B7-4672-AE9E-5B9D4D828892}" sibTransId="{FBD1F7C5-B3B9-4E90-9F4E-FB0AF052F0E7}"/>
    <dgm:cxn modelId="{1F19CDBE-ED18-43F1-8565-C2CF605E9BC3}" type="presOf" srcId="{AA63E97A-72AC-4A7A-9D9A-DCF311B722C5}" destId="{C7C41BC8-8E9C-40F8-BB2E-35D08BDA364A}" srcOrd="0" destOrd="0" presId="urn:microsoft.com/office/officeart/2005/8/layout/default#2"/>
    <dgm:cxn modelId="{E22B90B5-BC23-40C3-B2D6-7A61B05382BD}" srcId="{589B4180-9BBF-4EB6-A4B0-BB3DEE7C2294}" destId="{AA63E97A-72AC-4A7A-9D9A-DCF311B722C5}" srcOrd="9" destOrd="0" parTransId="{DF6C310A-C29C-4EBD-8C37-38F7476242B3}" sibTransId="{FA8D91E4-B36D-403E-B617-509E3D4821D1}"/>
    <dgm:cxn modelId="{E7D6AB6C-C019-4C22-A596-7E72CB63BA96}" srcId="{589B4180-9BBF-4EB6-A4B0-BB3DEE7C2294}" destId="{27854AED-D587-4942-913E-C9DB298DF729}" srcOrd="2" destOrd="0" parTransId="{8736ED5D-55CE-4DB8-9C3C-4214542A3D12}" sibTransId="{BDCBC9A6-4E45-45F6-8290-F8932D5D92A4}"/>
    <dgm:cxn modelId="{069791E4-7D08-43C9-8671-E38A160AF73C}" srcId="{589B4180-9BBF-4EB6-A4B0-BB3DEE7C2294}" destId="{71C1A5AD-0A28-4C2A-B639-2EFD7C9565CC}" srcOrd="6" destOrd="0" parTransId="{66B2DCF6-E8E1-4562-94FE-7E4A1B5AEC1E}" sibTransId="{FF03B0D2-931F-4FBE-87B7-E97A4D496B92}"/>
    <dgm:cxn modelId="{B217C9FE-58FF-4E8B-9ABF-BF1CD00D6C35}" type="presOf" srcId="{3E4711E7-0D00-47D2-8FC4-88BC5FEBF5B5}" destId="{3E75CE2B-4549-410B-93B9-02BEDC99A411}" srcOrd="0" destOrd="0" presId="urn:microsoft.com/office/officeart/2005/8/layout/default#2"/>
    <dgm:cxn modelId="{2A8D4C50-4187-4609-898D-07102623A005}" srcId="{589B4180-9BBF-4EB6-A4B0-BB3DEE7C2294}" destId="{B37957CB-194D-406E-8694-CC392B20C5C0}" srcOrd="4" destOrd="0" parTransId="{DAC89F7B-18D5-4D4E-8311-961EF736A021}" sibTransId="{94F07274-E78B-4C31-ACC4-5CC8D45E99F0}"/>
    <dgm:cxn modelId="{2547890F-88D0-43B0-A5F6-A135AF3FBD47}" type="presOf" srcId="{C2C9A9E5-8C64-42DC-8C33-D47FB0142679}" destId="{546A9D39-9490-4676-802F-E26D631C0851}" srcOrd="0" destOrd="0" presId="urn:microsoft.com/office/officeart/2005/8/layout/default#2"/>
    <dgm:cxn modelId="{F3866E19-CEEC-42C9-AEAF-91A118EE9CAB}" type="presOf" srcId="{E7F2411D-0564-4AB7-8749-9AC072ED1E2D}" destId="{AC78B945-58AA-4ACA-9068-BCD6091834EF}" srcOrd="0" destOrd="0" presId="urn:microsoft.com/office/officeart/2005/8/layout/default#2"/>
    <dgm:cxn modelId="{6885CADC-12BE-41B0-A6ED-C66CAD173996}" type="presOf" srcId="{B37957CB-194D-406E-8694-CC392B20C5C0}" destId="{8CE4B9AA-AE1E-4EA9-99B5-792EDAE27164}" srcOrd="0" destOrd="0" presId="urn:microsoft.com/office/officeart/2005/8/layout/default#2"/>
    <dgm:cxn modelId="{9EDBB3B3-D7D9-49F4-9949-2AEC951CB806}" srcId="{589B4180-9BBF-4EB6-A4B0-BB3DEE7C2294}" destId="{E7F2411D-0564-4AB7-8749-9AC072ED1E2D}" srcOrd="3" destOrd="0" parTransId="{947965BB-EE2B-4952-B09E-7DF45A184564}" sibTransId="{E5C71F19-35EF-44A4-BA69-DF03EBFB669E}"/>
    <dgm:cxn modelId="{7760F9CC-16BC-47E8-987C-3DC74197764E}" type="presOf" srcId="{B9991C58-93DB-4473-BBC1-6BD38B80189C}" destId="{304DFCE2-85A4-41CC-A610-ED0E2EE2DD15}" srcOrd="0" destOrd="0" presId="urn:microsoft.com/office/officeart/2005/8/layout/default#2"/>
    <dgm:cxn modelId="{A0F40DC8-516B-42A6-87FC-FE45C2671577}" srcId="{589B4180-9BBF-4EB6-A4B0-BB3DEE7C2294}" destId="{89823CF6-BE02-4884-AA91-1FE546D7D00D}" srcOrd="0" destOrd="0" parTransId="{0FB0F493-4EE6-453D-BA63-56B5B86C4311}" sibTransId="{24F463E7-99E2-4086-A0B7-4D0087FB08A5}"/>
    <dgm:cxn modelId="{D190539B-32E4-4EA8-9A02-AE9A95DC105A}" type="presParOf" srcId="{557FCD11-C04C-4468-8AA6-B61E14EFAC51}" destId="{90123742-7886-44D7-94C3-A1A0727E8F32}" srcOrd="0" destOrd="0" presId="urn:microsoft.com/office/officeart/2005/8/layout/default#2"/>
    <dgm:cxn modelId="{69A95976-2046-4C9D-A459-8605212E32AB}" type="presParOf" srcId="{557FCD11-C04C-4468-8AA6-B61E14EFAC51}" destId="{3002B9FA-46EE-43E8-94D3-0641374EF112}" srcOrd="1" destOrd="0" presId="urn:microsoft.com/office/officeart/2005/8/layout/default#2"/>
    <dgm:cxn modelId="{B1DF4A02-EE6F-4703-AC81-C8DC37A281B8}" type="presParOf" srcId="{557FCD11-C04C-4468-8AA6-B61E14EFAC51}" destId="{546A9D39-9490-4676-802F-E26D631C0851}" srcOrd="2" destOrd="0" presId="urn:microsoft.com/office/officeart/2005/8/layout/default#2"/>
    <dgm:cxn modelId="{D0E6726F-F5D9-4F2D-8F3E-242956A0A5D6}" type="presParOf" srcId="{557FCD11-C04C-4468-8AA6-B61E14EFAC51}" destId="{7CBC68D8-27EA-41B3-B9A6-2547C3F30A67}" srcOrd="3" destOrd="0" presId="urn:microsoft.com/office/officeart/2005/8/layout/default#2"/>
    <dgm:cxn modelId="{C534FA8C-F924-4B6D-8235-A97BB02D50FC}" type="presParOf" srcId="{557FCD11-C04C-4468-8AA6-B61E14EFAC51}" destId="{D594B198-6432-4A2E-95DA-044492DCCC7E}" srcOrd="4" destOrd="0" presId="urn:microsoft.com/office/officeart/2005/8/layout/default#2"/>
    <dgm:cxn modelId="{D18F051E-8EA0-455A-B024-94921D32D647}" type="presParOf" srcId="{557FCD11-C04C-4468-8AA6-B61E14EFAC51}" destId="{B4C0417E-CB5C-4258-B960-BEEA61C30FFD}" srcOrd="5" destOrd="0" presId="urn:microsoft.com/office/officeart/2005/8/layout/default#2"/>
    <dgm:cxn modelId="{D5D69C22-C60E-4C93-8630-A3D6AD9C17A6}" type="presParOf" srcId="{557FCD11-C04C-4468-8AA6-B61E14EFAC51}" destId="{AC78B945-58AA-4ACA-9068-BCD6091834EF}" srcOrd="6" destOrd="0" presId="urn:microsoft.com/office/officeart/2005/8/layout/default#2"/>
    <dgm:cxn modelId="{0FCAAA8C-9A0C-499D-B582-C9F79A5881DF}" type="presParOf" srcId="{557FCD11-C04C-4468-8AA6-B61E14EFAC51}" destId="{6A9EFEB0-3F49-483E-AEF0-B40A320D1922}" srcOrd="7" destOrd="0" presId="urn:microsoft.com/office/officeart/2005/8/layout/default#2"/>
    <dgm:cxn modelId="{F10EBCEC-6434-4282-B475-7B87A24377EF}" type="presParOf" srcId="{557FCD11-C04C-4468-8AA6-B61E14EFAC51}" destId="{8CE4B9AA-AE1E-4EA9-99B5-792EDAE27164}" srcOrd="8" destOrd="0" presId="urn:microsoft.com/office/officeart/2005/8/layout/default#2"/>
    <dgm:cxn modelId="{948C2050-2790-4D52-9135-C7FC0C18EA84}" type="presParOf" srcId="{557FCD11-C04C-4468-8AA6-B61E14EFAC51}" destId="{0D7E264D-56B9-4715-B350-F78619414DE3}" srcOrd="9" destOrd="0" presId="urn:microsoft.com/office/officeart/2005/8/layout/default#2"/>
    <dgm:cxn modelId="{269FDD05-074F-46AA-8362-F485298A3CDB}" type="presParOf" srcId="{557FCD11-C04C-4468-8AA6-B61E14EFAC51}" destId="{3E75CE2B-4549-410B-93B9-02BEDC99A411}" srcOrd="10" destOrd="0" presId="urn:microsoft.com/office/officeart/2005/8/layout/default#2"/>
    <dgm:cxn modelId="{2B202E24-80F0-4D02-9E2F-6DD381FE8F57}" type="presParOf" srcId="{557FCD11-C04C-4468-8AA6-B61E14EFAC51}" destId="{38632E3B-2015-40BD-81CE-177E92FBEF30}" srcOrd="11" destOrd="0" presId="urn:microsoft.com/office/officeart/2005/8/layout/default#2"/>
    <dgm:cxn modelId="{4F22678E-E4A2-4E83-9593-316267C0750F}" type="presParOf" srcId="{557FCD11-C04C-4468-8AA6-B61E14EFAC51}" destId="{63D2DB83-C7D0-4089-9856-2E479356AAD6}" srcOrd="12" destOrd="0" presId="urn:microsoft.com/office/officeart/2005/8/layout/default#2"/>
    <dgm:cxn modelId="{6889FC42-C9AE-4768-A75C-ED312FB0EFAD}" type="presParOf" srcId="{557FCD11-C04C-4468-8AA6-B61E14EFAC51}" destId="{149A9C7B-FB29-454A-AA79-82D6CE3EE141}" srcOrd="13" destOrd="0" presId="urn:microsoft.com/office/officeart/2005/8/layout/default#2"/>
    <dgm:cxn modelId="{AF7CA18A-2265-4B6A-8AD9-F948533604BA}" type="presParOf" srcId="{557FCD11-C04C-4468-8AA6-B61E14EFAC51}" destId="{59E1BDB4-B219-42A0-A511-66FC2A9E8D52}" srcOrd="14" destOrd="0" presId="urn:microsoft.com/office/officeart/2005/8/layout/default#2"/>
    <dgm:cxn modelId="{C9D4006C-7A6A-4F32-B7FD-B4C74DDCF35E}" type="presParOf" srcId="{557FCD11-C04C-4468-8AA6-B61E14EFAC51}" destId="{79925F81-2446-42A4-A70A-DF070AF3D872}" srcOrd="15" destOrd="0" presId="urn:microsoft.com/office/officeart/2005/8/layout/default#2"/>
    <dgm:cxn modelId="{88DB55B5-D1F9-4E91-855A-5BC0E15AC216}" type="presParOf" srcId="{557FCD11-C04C-4468-8AA6-B61E14EFAC51}" destId="{304DFCE2-85A4-41CC-A610-ED0E2EE2DD15}" srcOrd="16" destOrd="0" presId="urn:microsoft.com/office/officeart/2005/8/layout/default#2"/>
    <dgm:cxn modelId="{F71362DF-A4D1-479F-BC9E-ACEAE9F70C56}" type="presParOf" srcId="{557FCD11-C04C-4468-8AA6-B61E14EFAC51}" destId="{28F39BE3-C99A-401B-A8CC-5CF1367100B6}" srcOrd="17" destOrd="0" presId="urn:microsoft.com/office/officeart/2005/8/layout/default#2"/>
    <dgm:cxn modelId="{151F053C-35BD-4E03-A4C1-9C11F97B4862}" type="presParOf" srcId="{557FCD11-C04C-4468-8AA6-B61E14EFAC51}" destId="{C7C41BC8-8E9C-40F8-BB2E-35D08BDA364A}" srcOrd="1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0.51303</cdr:x>
      <cdr:y>0.1467</cdr:y>
    </cdr:from>
    <cdr:to>
      <cdr:x>0.51819</cdr:x>
      <cdr:y>0.95771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1419539" y="291919"/>
          <a:ext cx="14288" cy="161383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0.6998</cdr:x>
      <cdr:y>0.43157</cdr:y>
    </cdr:from>
    <cdr:to>
      <cdr:x>0.98831</cdr:x>
      <cdr:y>0.85267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716439" y="937128"/>
          <a:ext cx="1532237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0.02814</cdr:x>
      <cdr:y>0.26085</cdr:y>
    </cdr:from>
    <cdr:to>
      <cdr:x>0.20032</cdr:x>
      <cdr:y>0.68195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49456" y="5664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0.08398</cdr:x>
      <cdr:y>0.2305</cdr:y>
    </cdr:from>
    <cdr:to>
      <cdr:x>0.28719</cdr:x>
      <cdr:y>0.50744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46017" y="500523"/>
          <a:ext cx="1079157" cy="601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>
              <a:solidFill>
                <a:srgbClr val="C00000"/>
              </a:solidFill>
              <a:latin typeface="Arial Narrow" pitchFamily="34" charset="0"/>
            </a:rPr>
            <a:t>Платежи населения</a:t>
          </a:r>
          <a:endParaRPr lang="ru-RU" sz="1600" dirty="0">
            <a:solidFill>
              <a:srgbClr val="C00000"/>
            </a:solidFill>
            <a:latin typeface="Arial Narrow" pitchFamily="34" charset="0"/>
          </a:endParaRPr>
        </a:p>
      </cdr:txBody>
    </cdr:sp>
  </cdr:relSizeAnchor>
  <cdr:relSizeAnchor xmlns:cdr="http://schemas.openxmlformats.org/drawingml/2006/chartDrawing">
    <cdr:from>
      <cdr:x>0.26525</cdr:x>
      <cdr:y>0.28074</cdr:y>
    </cdr:from>
    <cdr:to>
      <cdr:x>0.36142</cdr:x>
      <cdr:y>0.50271</cdr:y>
    </cdr:to>
    <cdr:pic>
      <cdr:nvPicPr>
        <cdr:cNvPr id="7" name="Picture 4" descr="C:\Users\sleptsova.i.m\Pictures\27a1.pn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408670" y="609600"/>
          <a:ext cx="510746" cy="481998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  <cdr:relSizeAnchor xmlns:cdr="http://schemas.openxmlformats.org/drawingml/2006/chartDrawing">
    <cdr:from>
      <cdr:x>0.58991</cdr:x>
      <cdr:y>0.75024</cdr:y>
    </cdr:from>
    <cdr:to>
      <cdr:x>0.68067</cdr:x>
      <cdr:y>0.98545</cdr:y>
    </cdr:to>
    <cdr:pic>
      <cdr:nvPicPr>
        <cdr:cNvPr id="8" name="Picture 4" descr="C:\Users\sleptsova.i.m\Pictures\27a1.pn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 rot="16200000">
          <a:off x="3118487" y="1643476"/>
          <a:ext cx="510733" cy="481995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321B3-0E41-4D9F-98BA-4A2398CC0EC0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07856-5158-4AC8-BDDE-25EB08C75E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384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80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8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8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6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5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3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2646B-C5EA-49AB-950A-FEB4F5FDB7E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33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54ACE-4DCC-4F90-9B7C-D15F50C7E600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660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4DBB6-C9F3-4BA7-BAFD-BBD16F690D88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937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62B03-9FE9-4ECB-88ED-E0613858A9E1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857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2646B-C5EA-49AB-950A-FEB4F5FDB7E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75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2646B-C5EA-49AB-950A-FEB4F5FDB7E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882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2646B-C5EA-49AB-950A-FEB4F5FDB7E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363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2646B-C5EA-49AB-950A-FEB4F5FDB7E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836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60BC1-5D0D-434F-AB37-17A7D02CA074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63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54ACE-4DCC-4F90-9B7C-D15F50C7E600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93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62B03-9FE9-4ECB-88ED-E0613858A9E1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129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54ACE-4DCC-4F90-9B7C-D15F50C7E600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8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96423-96CB-4723-A7E9-FF675AECF9B9}" type="datetime1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39DD-CE1E-463A-B9FB-7AEAD9C9C48B}" type="datetime1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9A0C-7F10-4A3C-B00D-9D98E184A891}" type="datetime1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440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242A-1E9E-4A2B-AEC4-7A0C43716B9D}" type="datetime1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8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3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F001-1E14-40C9-ADEB-DDD958100030}" type="datetime1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3807-CE0E-43C7-BDE0-0A61763EDC50}" type="datetime1">
              <a:rPr lang="ru-RU" smtClean="0"/>
              <a:pPr/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667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33" b="1"/>
            </a:lvl4pPr>
            <a:lvl5pPr marL="2438158" indent="0">
              <a:buNone/>
              <a:defRPr sz="2133" b="1"/>
            </a:lvl5pPr>
            <a:lvl6pPr marL="3047696" indent="0">
              <a:buNone/>
              <a:defRPr sz="2133" b="1"/>
            </a:lvl6pPr>
            <a:lvl7pPr marL="3657235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3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667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33" b="1"/>
            </a:lvl4pPr>
            <a:lvl5pPr marL="2438158" indent="0">
              <a:buNone/>
              <a:defRPr sz="2133" b="1"/>
            </a:lvl5pPr>
            <a:lvl6pPr marL="3047696" indent="0">
              <a:buNone/>
              <a:defRPr sz="2133" b="1"/>
            </a:lvl6pPr>
            <a:lvl7pPr marL="3657235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3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A312-7D74-4EA3-9DD6-37AD8CCD5DE2}" type="datetime1">
              <a:rPr lang="ru-RU" smtClean="0"/>
              <a:pPr/>
              <a:t>11.03.2020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BA90-F1EE-4E5C-8455-F4350F05A1B3}" type="datetime1">
              <a:rPr lang="ru-RU" smtClean="0"/>
              <a:pPr/>
              <a:t>11.03.2020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62D2-4508-4A1D-8B4A-88653CBCBE69}" type="datetime1">
              <a:rPr lang="ru-RU" smtClean="0"/>
              <a:pPr/>
              <a:t>11.03.2020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9" indent="0">
              <a:buNone/>
              <a:defRPr sz="1600"/>
            </a:lvl2pPr>
            <a:lvl3pPr marL="1219080" indent="0">
              <a:buNone/>
              <a:defRPr sz="1333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11B7-DE6F-491B-A11A-A1F0540E1E99}" type="datetime1">
              <a:rPr lang="ru-RU" smtClean="0"/>
              <a:pPr/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9" indent="0">
              <a:buNone/>
              <a:defRPr sz="3733"/>
            </a:lvl2pPr>
            <a:lvl3pPr marL="1219080" indent="0">
              <a:buNone/>
              <a:defRPr sz="3200"/>
            </a:lvl3pPr>
            <a:lvl4pPr marL="1828618" indent="0">
              <a:buNone/>
              <a:defRPr sz="2667"/>
            </a:lvl4pPr>
            <a:lvl5pPr marL="2438158" indent="0">
              <a:buNone/>
              <a:defRPr sz="2667"/>
            </a:lvl5pPr>
            <a:lvl6pPr marL="3047696" indent="0">
              <a:buNone/>
              <a:defRPr sz="2667"/>
            </a:lvl6pPr>
            <a:lvl7pPr marL="3657235" indent="0">
              <a:buNone/>
              <a:defRPr sz="2667"/>
            </a:lvl7pPr>
            <a:lvl8pPr marL="4266773" indent="0">
              <a:buNone/>
              <a:defRPr sz="2667"/>
            </a:lvl8pPr>
            <a:lvl9pPr marL="4876313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39" indent="0">
              <a:buNone/>
              <a:defRPr sz="1600"/>
            </a:lvl2pPr>
            <a:lvl3pPr marL="1219080" indent="0">
              <a:buNone/>
              <a:defRPr sz="1333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648F-D124-46FF-86FF-F63BC8C73185}" type="datetime1">
              <a:rPr lang="ru-RU" smtClean="0"/>
              <a:pPr/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056C2-11B5-46CD-ABCA-CCE55A3F917C}" type="datetime1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121908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jpe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hart" Target="../charts/chart8.xml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Relationship Id="rId9" Type="http://schemas.openxmlformats.org/officeDocument/2006/relationships/chart" Target="../charts/char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8.png"/><Relationship Id="rId7" Type="http://schemas.openxmlformats.org/officeDocument/2006/relationships/image" Target="../media/image8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chart" Target="../charts/chart14.xml"/><Relationship Id="rId5" Type="http://schemas.openxmlformats.org/officeDocument/2006/relationships/image" Target="../media/image79.jpeg"/><Relationship Id="rId10" Type="http://schemas.openxmlformats.org/officeDocument/2006/relationships/chart" Target="../charts/chart13.xml"/><Relationship Id="rId4" Type="http://schemas.openxmlformats.org/officeDocument/2006/relationships/image" Target="../media/image46.png"/><Relationship Id="rId9" Type="http://schemas.openxmlformats.org/officeDocument/2006/relationships/chart" Target="../charts/char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chart" Target="../charts/chart15.xml"/><Relationship Id="rId7" Type="http://schemas.openxmlformats.org/officeDocument/2006/relationships/image" Target="../media/image85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45.png"/><Relationship Id="rId7" Type="http://schemas.openxmlformats.org/officeDocument/2006/relationships/image" Target="../media/image9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06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0.jpe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12" Type="http://schemas.openxmlformats.org/officeDocument/2006/relationships/image" Target="../media/image11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7.png"/><Relationship Id="rId5" Type="http://schemas.openxmlformats.org/officeDocument/2006/relationships/image" Target="../media/image48.png"/><Relationship Id="rId10" Type="http://schemas.openxmlformats.org/officeDocument/2006/relationships/image" Target="../media/image118.png"/><Relationship Id="rId4" Type="http://schemas.openxmlformats.org/officeDocument/2006/relationships/image" Target="../media/image46.png"/><Relationship Id="rId9" Type="http://schemas.openxmlformats.org/officeDocument/2006/relationships/image" Target="../media/image117.png"/><Relationship Id="rId14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0.pn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11" Type="http://schemas.openxmlformats.org/officeDocument/2006/relationships/image" Target="../media/image66.pn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jpe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11" Type="http://schemas.openxmlformats.org/officeDocument/2006/relationships/image" Target="../media/image142.png"/><Relationship Id="rId5" Type="http://schemas.openxmlformats.org/officeDocument/2006/relationships/image" Target="../media/image70.png"/><Relationship Id="rId10" Type="http://schemas.openxmlformats.org/officeDocument/2006/relationships/image" Target="../media/image83.png"/><Relationship Id="rId4" Type="http://schemas.openxmlformats.org/officeDocument/2006/relationships/image" Target="../media/image137.png"/><Relationship Id="rId9" Type="http://schemas.openxmlformats.org/officeDocument/2006/relationships/image" Target="../media/image1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3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image" Target="../media/image141.png"/><Relationship Id="rId7" Type="http://schemas.openxmlformats.org/officeDocument/2006/relationships/image" Target="../media/image15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chart" Target="../charts/chart2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13" Type="http://schemas.openxmlformats.org/officeDocument/2006/relationships/image" Target="../media/image161.png"/><Relationship Id="rId3" Type="http://schemas.openxmlformats.org/officeDocument/2006/relationships/image" Target="../media/image123.png"/><Relationship Id="rId7" Type="http://schemas.openxmlformats.org/officeDocument/2006/relationships/chart" Target="../charts/chart25.xml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4.xml"/><Relationship Id="rId11" Type="http://schemas.openxmlformats.org/officeDocument/2006/relationships/image" Target="../media/image159.png"/><Relationship Id="rId5" Type="http://schemas.openxmlformats.org/officeDocument/2006/relationships/image" Target="../media/image156.png"/><Relationship Id="rId10" Type="http://schemas.openxmlformats.org/officeDocument/2006/relationships/image" Target="../media/image158.png"/><Relationship Id="rId4" Type="http://schemas.openxmlformats.org/officeDocument/2006/relationships/image" Target="../media/image155.jpeg"/><Relationship Id="rId9" Type="http://schemas.openxmlformats.org/officeDocument/2006/relationships/image" Target="../media/image157.png"/><Relationship Id="rId1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10" Type="http://schemas.openxmlformats.org/officeDocument/2006/relationships/image" Target="../media/image169.jpeg"/><Relationship Id="rId4" Type="http://schemas.openxmlformats.org/officeDocument/2006/relationships/image" Target="../media/image164.png"/><Relationship Id="rId9" Type="http://schemas.openxmlformats.org/officeDocument/2006/relationships/image" Target="../media/image16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chart" Target="../charts/chart28.xml"/><Relationship Id="rId7" Type="http://schemas.openxmlformats.org/officeDocument/2006/relationships/image" Target="../media/image173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3" Type="http://schemas.openxmlformats.org/officeDocument/2006/relationships/image" Target="../media/image176.png"/><Relationship Id="rId7" Type="http://schemas.openxmlformats.org/officeDocument/2006/relationships/image" Target="../media/image107.jpeg"/><Relationship Id="rId12" Type="http://schemas.openxmlformats.org/officeDocument/2006/relationships/image" Target="../media/image184.png"/><Relationship Id="rId2" Type="http://schemas.openxmlformats.org/officeDocument/2006/relationships/notesSlide" Target="../notesSlides/notesSlide12.xml"/><Relationship Id="rId16" Type="http://schemas.openxmlformats.org/officeDocument/2006/relationships/chart" Target="../charts/chart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11" Type="http://schemas.openxmlformats.org/officeDocument/2006/relationships/image" Target="../media/image183.png"/><Relationship Id="rId5" Type="http://schemas.openxmlformats.org/officeDocument/2006/relationships/image" Target="../media/image178.png"/><Relationship Id="rId15" Type="http://schemas.openxmlformats.org/officeDocument/2006/relationships/chart" Target="../charts/chart30.xml"/><Relationship Id="rId10" Type="http://schemas.openxmlformats.org/officeDocument/2006/relationships/image" Target="../media/image182.png"/><Relationship Id="rId4" Type="http://schemas.openxmlformats.org/officeDocument/2006/relationships/image" Target="../media/image177.png"/><Relationship Id="rId9" Type="http://schemas.openxmlformats.org/officeDocument/2006/relationships/image" Target="../media/image181.png"/><Relationship Id="rId14" Type="http://schemas.openxmlformats.org/officeDocument/2006/relationships/chart" Target="../charts/chart2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05.png"/><Relationship Id="rId7" Type="http://schemas.openxmlformats.org/officeDocument/2006/relationships/image" Target="../media/image102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78.png"/><Relationship Id="rId10" Type="http://schemas.openxmlformats.org/officeDocument/2006/relationships/image" Target="../media/image188.png"/><Relationship Id="rId4" Type="http://schemas.openxmlformats.org/officeDocument/2006/relationships/image" Target="../media/image80.jpeg"/><Relationship Id="rId9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2.png"/><Relationship Id="rId3" Type="http://schemas.openxmlformats.org/officeDocument/2006/relationships/image" Target="../media/image53.png"/><Relationship Id="rId7" Type="http://schemas.openxmlformats.org/officeDocument/2006/relationships/image" Target="../media/image142.png"/><Relationship Id="rId12" Type="http://schemas.openxmlformats.org/officeDocument/2006/relationships/image" Target="../media/image51.png"/><Relationship Id="rId17" Type="http://schemas.openxmlformats.org/officeDocument/2006/relationships/image" Target="../media/image190.png"/><Relationship Id="rId2" Type="http://schemas.openxmlformats.org/officeDocument/2006/relationships/image" Target="../media/image86.jpeg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49.png"/><Relationship Id="rId5" Type="http://schemas.openxmlformats.org/officeDocument/2006/relationships/image" Target="../media/image63.png"/><Relationship Id="rId15" Type="http://schemas.openxmlformats.org/officeDocument/2006/relationships/image" Target="../media/image83.png"/><Relationship Id="rId10" Type="http://schemas.openxmlformats.org/officeDocument/2006/relationships/image" Target="../media/image45.png"/><Relationship Id="rId4" Type="http://schemas.openxmlformats.org/officeDocument/2006/relationships/image" Target="../media/image62.png"/><Relationship Id="rId9" Type="http://schemas.openxmlformats.org/officeDocument/2006/relationships/image" Target="../media/image42.png"/><Relationship Id="rId1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Relationship Id="rId9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1424" y="1505836"/>
            <a:ext cx="9970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 приоритетных направлениях и стратегических задачах развития Республики Саха (Якутия)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88089" y="3861048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Заместитель министра экономики</a:t>
            </a:r>
            <a:endParaRPr lang="ru-RU" sz="1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Республики Саха (Якутия)</a:t>
            </a:r>
          </a:p>
          <a:p>
            <a:endParaRPr lang="ru-RU" sz="1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8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Василий Романович Десяткин</a:t>
            </a:r>
            <a:endParaRPr lang="ru-RU" sz="1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4409" y="6270494"/>
            <a:ext cx="579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2020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9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3"/>
          <p:cNvSpPr txBox="1">
            <a:spLocks/>
          </p:cNvSpPr>
          <p:nvPr/>
        </p:nvSpPr>
        <p:spPr>
          <a:xfrm>
            <a:off x="15244" y="0"/>
            <a:ext cx="12192000" cy="86964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3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Сохранение природы для будущих поколений </a:t>
            </a:r>
          </a:p>
          <a:p>
            <a:r>
              <a:rPr lang="ru-RU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 всего мира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3" y="902892"/>
            <a:ext cx="11208193" cy="5166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957185" y="416243"/>
            <a:ext cx="388567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r">
              <a:lnSpc>
                <a:spcPts val="3296"/>
              </a:lnSpc>
              <a:defRPr sz="3200" b="1">
                <a:solidFill>
                  <a:schemeClr val="accent1">
                    <a:lumMod val="50000"/>
                  </a:schemeClr>
                </a:solidFill>
                <a:latin typeface="Arvo"/>
              </a:defRPr>
            </a:lvl1pPr>
          </a:lstStyle>
          <a:p>
            <a:pPr>
              <a:lnSpc>
                <a:spcPts val="2813"/>
              </a:lnSpc>
            </a:pPr>
            <a:r>
              <a:rPr lang="ru-RU" sz="2300" dirty="0">
                <a:latin typeface="Century Gothic" panose="020B0502020202020204" pitchFamily="34" charset="0"/>
              </a:rPr>
              <a:t>РЕАЛИЗАЦИЯ НАЦПРОЕКТОВ В РЕСПУБЛИКЕ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658323" y="6050757"/>
            <a:ext cx="483330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00" spc="135">
                <a:solidFill>
                  <a:srgbClr val="FFFFFF"/>
                </a:solidFill>
                <a:latin typeface="Century Gothic" panose="020B0502020202020204" pitchFamily="34" charset="0"/>
              </a:rPr>
              <a:t>04</a:t>
            </a:r>
          </a:p>
        </p:txBody>
      </p:sp>
      <p:grpSp>
        <p:nvGrpSpPr>
          <p:cNvPr id="26" name="Group 6"/>
          <p:cNvGrpSpPr/>
          <p:nvPr/>
        </p:nvGrpSpPr>
        <p:grpSpPr>
          <a:xfrm>
            <a:off x="4422993" y="332657"/>
            <a:ext cx="1419867" cy="95735"/>
            <a:chOff x="0" y="0"/>
            <a:chExt cx="7064375" cy="635000"/>
          </a:xfrm>
        </p:grpSpPr>
        <p:sp>
          <p:nvSpPr>
            <p:cNvPr id="27" name="Freeform 7"/>
            <p:cNvSpPr/>
            <p:nvPr/>
          </p:nvSpPr>
          <p:spPr>
            <a:xfrm>
              <a:off x="0" y="0"/>
              <a:ext cx="7064375" cy="635000"/>
            </a:xfrm>
            <a:custGeom>
              <a:avLst/>
              <a:gdLst/>
              <a:ahLst/>
              <a:cxnLst/>
              <a:rect l="l" t="t" r="r" b="b"/>
              <a:pathLst>
                <a:path w="7064375" h="635000">
                  <a:moveTo>
                    <a:pt x="0" y="0"/>
                  </a:moveTo>
                  <a:lnTo>
                    <a:pt x="7064375" y="0"/>
                  </a:lnTo>
                  <a:lnTo>
                    <a:pt x="706437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81D3F1"/>
            </a:solidFill>
          </p:spPr>
        </p:sp>
      </p:grpSp>
      <p:grpSp>
        <p:nvGrpSpPr>
          <p:cNvPr id="28" name="Group 8"/>
          <p:cNvGrpSpPr/>
          <p:nvPr/>
        </p:nvGrpSpPr>
        <p:grpSpPr>
          <a:xfrm rot="-5400000">
            <a:off x="12158530" y="6199119"/>
            <a:ext cx="1303411" cy="127629"/>
            <a:chOff x="0" y="0"/>
            <a:chExt cx="8645496" cy="635000"/>
          </a:xfrm>
        </p:grpSpPr>
        <p:sp>
          <p:nvSpPr>
            <p:cNvPr id="29" name="Freeform 9"/>
            <p:cNvSpPr/>
            <p:nvPr/>
          </p:nvSpPr>
          <p:spPr>
            <a:xfrm>
              <a:off x="0" y="0"/>
              <a:ext cx="8645496" cy="635000"/>
            </a:xfrm>
            <a:custGeom>
              <a:avLst/>
              <a:gdLst/>
              <a:ahLst/>
              <a:cxnLst/>
              <a:rect l="l" t="t" r="r" b="b"/>
              <a:pathLst>
                <a:path w="8645496" h="635000">
                  <a:moveTo>
                    <a:pt x="0" y="0"/>
                  </a:moveTo>
                  <a:lnTo>
                    <a:pt x="8645496" y="0"/>
                  </a:lnTo>
                  <a:lnTo>
                    <a:pt x="8645496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81D3F1"/>
            </a:solidFill>
          </p:spPr>
        </p:sp>
      </p:grpSp>
      <p:sp>
        <p:nvSpPr>
          <p:cNvPr id="95" name="TextBox 94"/>
          <p:cNvSpPr txBox="1"/>
          <p:nvPr/>
        </p:nvSpPr>
        <p:spPr>
          <a:xfrm>
            <a:off x="263098" y="1944897"/>
            <a:ext cx="1555234" cy="317396"/>
          </a:xfrm>
          <a:prstGeom prst="rect">
            <a:avLst/>
          </a:prstGeom>
          <a:noFill/>
        </p:spPr>
        <p:txBody>
          <a:bodyPr wrap="none" lIns="85725" tIns="42863" rIns="85725" bIns="42863" rtlCol="0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ДЕМОГРАФИЯ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93152" y="4309718"/>
            <a:ext cx="2107411" cy="779060"/>
          </a:xfrm>
          <a:prstGeom prst="rect">
            <a:avLst/>
          </a:prstGeom>
          <a:noFill/>
        </p:spPr>
        <p:txBody>
          <a:bodyPr wrap="square" lIns="85725" tIns="42863" rIns="85725" bIns="42863" rtlCol="0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ЖИЛЬЕ И </a:t>
            </a:r>
            <a:b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ГОРОДСКАЯ </a:t>
            </a:r>
            <a:b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СРЕДА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26677" y="5540481"/>
            <a:ext cx="2150910" cy="317396"/>
          </a:xfrm>
          <a:prstGeom prst="rect">
            <a:avLst/>
          </a:prstGeom>
          <a:noFill/>
        </p:spPr>
        <p:txBody>
          <a:bodyPr wrap="none" lIns="85725" tIns="42863" rIns="85725" bIns="42863" rtlCol="0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ЗДРАВООХРАНЕНИЕ</a:t>
            </a:r>
          </a:p>
        </p:txBody>
      </p:sp>
      <p:grpSp>
        <p:nvGrpSpPr>
          <p:cNvPr id="98" name="Группа 97"/>
          <p:cNvGrpSpPr/>
          <p:nvPr/>
        </p:nvGrpSpPr>
        <p:grpSpPr>
          <a:xfrm>
            <a:off x="2585820" y="1946603"/>
            <a:ext cx="2796511" cy="560267"/>
            <a:chOff x="2907193" y="1208973"/>
            <a:chExt cx="2797888" cy="560266"/>
          </a:xfrm>
        </p:grpSpPr>
        <p:grpSp>
          <p:nvGrpSpPr>
            <p:cNvPr id="99" name="Группа 98"/>
            <p:cNvGrpSpPr/>
            <p:nvPr/>
          </p:nvGrpSpPr>
          <p:grpSpPr>
            <a:xfrm>
              <a:off x="2907193" y="1290838"/>
              <a:ext cx="1265457" cy="478400"/>
              <a:chOff x="2733388" y="1290838"/>
              <a:chExt cx="1265457" cy="478400"/>
            </a:xfrm>
          </p:grpSpPr>
          <p:sp>
            <p:nvSpPr>
              <p:cNvPr id="103" name="TextBox 102"/>
              <p:cNvSpPr txBox="1"/>
              <p:nvPr/>
            </p:nvSpPr>
            <p:spPr>
              <a:xfrm>
                <a:off x="3153838" y="1290838"/>
                <a:ext cx="845007" cy="405533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63" kern="1000" spc="-9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1,70**</a:t>
                </a:r>
              </a:p>
            </p:txBody>
          </p:sp>
          <p:sp>
            <p:nvSpPr>
              <p:cNvPr id="104" name="Прямоугольник 103"/>
              <p:cNvSpPr/>
              <p:nvPr/>
            </p:nvSpPr>
            <p:spPr>
              <a:xfrm>
                <a:off x="2733388" y="1496498"/>
                <a:ext cx="498458" cy="272740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/>
                <a:r>
                  <a:rPr lang="ru-RU" sz="1000" spc="19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1,62*</a:t>
                </a:r>
              </a:p>
            </p:txBody>
          </p:sp>
        </p:grpSp>
        <p:grpSp>
          <p:nvGrpSpPr>
            <p:cNvPr id="100" name="Группа 99"/>
            <p:cNvGrpSpPr/>
            <p:nvPr/>
          </p:nvGrpSpPr>
          <p:grpSpPr>
            <a:xfrm>
              <a:off x="4548367" y="1208973"/>
              <a:ext cx="1156714" cy="560266"/>
              <a:chOff x="4320371" y="1208973"/>
              <a:chExt cx="1156714" cy="560266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4710023" y="1208973"/>
                <a:ext cx="767062" cy="472794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300" spc="19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2,25</a:t>
                </a:r>
              </a:p>
            </p:txBody>
          </p:sp>
          <p:sp>
            <p:nvSpPr>
              <p:cNvPr id="102" name="Прямоугольник 101"/>
              <p:cNvSpPr/>
              <p:nvPr/>
            </p:nvSpPr>
            <p:spPr>
              <a:xfrm>
                <a:off x="4320371" y="1496498"/>
                <a:ext cx="441492" cy="272741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/>
                <a:r>
                  <a:rPr lang="ru-RU" sz="1000" spc="19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1,93</a:t>
                </a:r>
              </a:p>
            </p:txBody>
          </p:sp>
        </p:grpSp>
      </p:grpSp>
      <p:sp>
        <p:nvSpPr>
          <p:cNvPr id="105" name="Прямоугольник 104"/>
          <p:cNvSpPr/>
          <p:nvPr/>
        </p:nvSpPr>
        <p:spPr>
          <a:xfrm>
            <a:off x="3294916" y="1625149"/>
            <a:ext cx="418384" cy="286618"/>
          </a:xfrm>
          <a:prstGeom prst="rect">
            <a:avLst/>
          </a:prstGeom>
        </p:spPr>
        <p:txBody>
          <a:bodyPr wrap="none" lIns="85725" tIns="42863" rIns="85725" bIns="42863">
            <a:spAutoFit/>
          </a:bodyPr>
          <a:lstStyle/>
          <a:p>
            <a:pPr>
              <a:spcAft>
                <a:spcPts val="751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РФ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4497172" y="1625149"/>
            <a:ext cx="628377" cy="286618"/>
          </a:xfrm>
          <a:prstGeom prst="rect">
            <a:avLst/>
          </a:prstGeom>
        </p:spPr>
        <p:txBody>
          <a:bodyPr wrap="none" lIns="85725" tIns="42863" rIns="85725" bIns="42863">
            <a:spAutoFit/>
          </a:bodyPr>
          <a:lstStyle/>
          <a:p>
            <a:pPr>
              <a:spcAft>
                <a:spcPts val="751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РС(Я)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2476974" y="2406795"/>
            <a:ext cx="3238079" cy="443015"/>
          </a:xfrm>
          <a:prstGeom prst="rect">
            <a:avLst/>
          </a:prstGeom>
        </p:spPr>
        <p:txBody>
          <a:bodyPr wrap="square" lIns="80367" tIns="40184" rIns="80367" bIns="63267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Суммарный коэффициент рождаемости, число детей на 1 женщину</a:t>
            </a:r>
          </a:p>
        </p:txBody>
      </p:sp>
      <p:grpSp>
        <p:nvGrpSpPr>
          <p:cNvPr id="116" name="Группа 115"/>
          <p:cNvGrpSpPr/>
          <p:nvPr/>
        </p:nvGrpSpPr>
        <p:grpSpPr>
          <a:xfrm>
            <a:off x="2807527" y="2943843"/>
            <a:ext cx="2772263" cy="552276"/>
            <a:chOff x="2916349" y="3687329"/>
            <a:chExt cx="2958536" cy="589097"/>
          </a:xfrm>
        </p:grpSpPr>
        <p:grpSp>
          <p:nvGrpSpPr>
            <p:cNvPr id="117" name="Группа 116"/>
            <p:cNvGrpSpPr/>
            <p:nvPr/>
          </p:nvGrpSpPr>
          <p:grpSpPr>
            <a:xfrm>
              <a:off x="2916349" y="3767385"/>
              <a:ext cx="1130815" cy="509040"/>
              <a:chOff x="2549863" y="3767385"/>
              <a:chExt cx="1130815" cy="509040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2991877" y="3767385"/>
                <a:ext cx="688801" cy="432571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63" kern="1000" spc="-8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50,9</a:t>
                </a:r>
              </a:p>
            </p:txBody>
          </p:sp>
          <p:sp>
            <p:nvSpPr>
              <p:cNvPr id="122" name="Прямоугольник 121"/>
              <p:cNvSpPr/>
              <p:nvPr/>
            </p:nvSpPr>
            <p:spPr>
              <a:xfrm>
                <a:off x="2549863" y="3985500"/>
                <a:ext cx="470925" cy="290925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/>
                <a:r>
                  <a:rPr lang="ru-RU" sz="1000" spc="19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43,1</a:t>
                </a:r>
                <a:endParaRPr lang="ru-RU" sz="900" spc="19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grpSp>
          <p:nvGrpSpPr>
            <p:cNvPr id="118" name="Группа 117"/>
            <p:cNvGrpSpPr/>
            <p:nvPr/>
          </p:nvGrpSpPr>
          <p:grpSpPr>
            <a:xfrm>
              <a:off x="4745810" y="3687329"/>
              <a:ext cx="1129075" cy="589097"/>
              <a:chOff x="4517813" y="3687329"/>
              <a:chExt cx="1129075" cy="589097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4828688" y="3687329"/>
                <a:ext cx="818200" cy="504317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300" spc="19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39,3</a:t>
                </a:r>
              </a:p>
            </p:txBody>
          </p:sp>
          <p:sp>
            <p:nvSpPr>
              <p:cNvPr id="120" name="Прямоугольник 119"/>
              <p:cNvSpPr/>
              <p:nvPr/>
            </p:nvSpPr>
            <p:spPr>
              <a:xfrm>
                <a:off x="4517813" y="3985501"/>
                <a:ext cx="470925" cy="290925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/>
                <a:r>
                  <a:rPr lang="ru-RU" sz="1000" spc="19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29,9</a:t>
                </a:r>
              </a:p>
            </p:txBody>
          </p:sp>
        </p:grpSp>
      </p:grpSp>
      <p:sp>
        <p:nvSpPr>
          <p:cNvPr id="123" name="Прямоугольник 122"/>
          <p:cNvSpPr/>
          <p:nvPr/>
        </p:nvSpPr>
        <p:spPr>
          <a:xfrm>
            <a:off x="2482457" y="3448104"/>
            <a:ext cx="3617283" cy="612293"/>
          </a:xfrm>
          <a:prstGeom prst="rect">
            <a:avLst/>
          </a:prstGeom>
        </p:spPr>
        <p:txBody>
          <a:bodyPr wrap="square" lIns="80367" tIns="40184" rIns="80367" bIns="63267">
            <a:spAutoFit/>
          </a:bodyPr>
          <a:lstStyle/>
          <a:p>
            <a:pPr algn="ctr">
              <a:spcAft>
                <a:spcPts val="703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Доля автодорог регионального и межмуниципального значения, соответствующих нормативным требованиям, %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2482457" y="4643441"/>
            <a:ext cx="3617283" cy="443015"/>
          </a:xfrm>
          <a:prstGeom prst="rect">
            <a:avLst/>
          </a:prstGeom>
        </p:spPr>
        <p:txBody>
          <a:bodyPr wrap="square" lIns="80367" tIns="40184" rIns="80367" bIns="63267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Количество граждан, расселенных из аварийного жилищного фонда, тыс. чел.</a:t>
            </a:r>
          </a:p>
        </p:txBody>
      </p:sp>
      <p:grpSp>
        <p:nvGrpSpPr>
          <p:cNvPr id="125" name="Группа 124"/>
          <p:cNvGrpSpPr/>
          <p:nvPr/>
        </p:nvGrpSpPr>
        <p:grpSpPr>
          <a:xfrm>
            <a:off x="2886212" y="4214809"/>
            <a:ext cx="2737345" cy="502682"/>
            <a:chOff x="2972069" y="5256539"/>
            <a:chExt cx="2612543" cy="536193"/>
          </a:xfrm>
        </p:grpSpPr>
        <p:grpSp>
          <p:nvGrpSpPr>
            <p:cNvPr id="126" name="Группа 125"/>
            <p:cNvGrpSpPr/>
            <p:nvPr/>
          </p:nvGrpSpPr>
          <p:grpSpPr>
            <a:xfrm>
              <a:off x="2972069" y="5306192"/>
              <a:ext cx="975010" cy="469871"/>
              <a:chOff x="3281890" y="5306192"/>
              <a:chExt cx="975010" cy="469871"/>
            </a:xfrm>
          </p:grpSpPr>
          <p:sp>
            <p:nvSpPr>
              <p:cNvPr id="130" name="TextBox 129"/>
              <p:cNvSpPr txBox="1"/>
              <p:nvPr/>
            </p:nvSpPr>
            <p:spPr>
              <a:xfrm>
                <a:off x="3514889" y="5306192"/>
                <a:ext cx="742011" cy="432569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63" kern="1000" spc="-8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530,9</a:t>
                </a:r>
              </a:p>
            </p:txBody>
          </p:sp>
          <p:sp>
            <p:nvSpPr>
              <p:cNvPr id="131" name="Прямоугольник 130"/>
              <p:cNvSpPr/>
              <p:nvPr/>
            </p:nvSpPr>
            <p:spPr>
              <a:xfrm>
                <a:off x="3281890" y="5485140"/>
                <a:ext cx="219880" cy="290923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/>
                <a:r>
                  <a:rPr lang="ru-RU" sz="1000" spc="19" dirty="0">
                    <a:ln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</a:t>
                </a:r>
              </a:p>
            </p:txBody>
          </p:sp>
        </p:grpSp>
        <p:grpSp>
          <p:nvGrpSpPr>
            <p:cNvPr id="127" name="Группа 126"/>
            <p:cNvGrpSpPr/>
            <p:nvPr/>
          </p:nvGrpSpPr>
          <p:grpSpPr>
            <a:xfrm>
              <a:off x="4611982" y="5256539"/>
              <a:ext cx="972630" cy="536193"/>
              <a:chOff x="4879153" y="5256539"/>
              <a:chExt cx="972630" cy="536193"/>
            </a:xfrm>
          </p:grpSpPr>
          <p:sp>
            <p:nvSpPr>
              <p:cNvPr id="128" name="TextBox 127"/>
              <p:cNvSpPr txBox="1"/>
              <p:nvPr/>
            </p:nvSpPr>
            <p:spPr>
              <a:xfrm>
                <a:off x="4943162" y="5256539"/>
                <a:ext cx="908621" cy="504313"/>
              </a:xfrm>
              <a:prstGeom prst="rect">
                <a:avLst/>
              </a:prstGeom>
              <a:noFill/>
            </p:spPr>
            <p:txBody>
              <a:bodyPr wrap="square" bIns="71983" rtlCol="0">
                <a:spAutoFit/>
              </a:bodyPr>
              <a:lstStyle/>
              <a:p>
                <a:pPr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300" spc="19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61,0</a:t>
                </a:r>
              </a:p>
            </p:txBody>
          </p:sp>
          <p:sp>
            <p:nvSpPr>
              <p:cNvPr id="129" name="Прямоугольник 128"/>
              <p:cNvSpPr/>
              <p:nvPr/>
            </p:nvSpPr>
            <p:spPr>
              <a:xfrm>
                <a:off x="4879153" y="5501809"/>
                <a:ext cx="216576" cy="290923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/>
                <a:r>
                  <a:rPr lang="ru-RU" sz="1000" kern="0" spc="-8" dirty="0">
                    <a:ln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</a:t>
                </a:r>
              </a:p>
            </p:txBody>
          </p:sp>
        </p:grpSp>
      </p:grpSp>
      <p:sp>
        <p:nvSpPr>
          <p:cNvPr id="132" name="Прямоугольник 131"/>
          <p:cNvSpPr/>
          <p:nvPr/>
        </p:nvSpPr>
        <p:spPr>
          <a:xfrm>
            <a:off x="2385476" y="5857879"/>
            <a:ext cx="3805765" cy="443015"/>
          </a:xfrm>
          <a:prstGeom prst="rect">
            <a:avLst/>
          </a:prstGeom>
        </p:spPr>
        <p:txBody>
          <a:bodyPr wrap="square" lIns="80367" tIns="40184" rIns="80367" bIns="63267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Смертность от новообразований, в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т.ч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злокачественных, на 100 тыс. населения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2927807" y="5406368"/>
            <a:ext cx="2564287" cy="525562"/>
            <a:chOff x="2877593" y="2393168"/>
            <a:chExt cx="2736583" cy="560601"/>
          </a:xfrm>
        </p:grpSpPr>
        <p:grpSp>
          <p:nvGrpSpPr>
            <p:cNvPr id="134" name="Группа 133"/>
            <p:cNvGrpSpPr/>
            <p:nvPr/>
          </p:nvGrpSpPr>
          <p:grpSpPr>
            <a:xfrm>
              <a:off x="2877593" y="2408017"/>
              <a:ext cx="1043152" cy="510406"/>
              <a:chOff x="2580517" y="2408017"/>
              <a:chExt cx="1043152" cy="510406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3003913" y="2408017"/>
                <a:ext cx="619756" cy="432571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63" kern="1000" spc="-8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185</a:t>
                </a:r>
              </a:p>
            </p:txBody>
          </p:sp>
          <p:sp>
            <p:nvSpPr>
              <p:cNvPr id="139" name="Прямоугольник 138"/>
              <p:cNvSpPr/>
              <p:nvPr/>
            </p:nvSpPr>
            <p:spPr>
              <a:xfrm>
                <a:off x="2580517" y="2627498"/>
                <a:ext cx="548795" cy="290925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/>
                <a:r>
                  <a:rPr lang="ru-RU" sz="1000" spc="19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200,6</a:t>
                </a:r>
              </a:p>
            </p:txBody>
          </p:sp>
        </p:grpSp>
        <p:grpSp>
          <p:nvGrpSpPr>
            <p:cNvPr id="135" name="Группа 134"/>
            <p:cNvGrpSpPr/>
            <p:nvPr/>
          </p:nvGrpSpPr>
          <p:grpSpPr>
            <a:xfrm>
              <a:off x="4546541" y="2393168"/>
              <a:ext cx="1067635" cy="560601"/>
              <a:chOff x="4174435" y="2393168"/>
              <a:chExt cx="1067635" cy="560601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4513718" y="2393168"/>
                <a:ext cx="728352" cy="504316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300" spc="19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130</a:t>
                </a:r>
              </a:p>
            </p:txBody>
          </p:sp>
          <p:sp>
            <p:nvSpPr>
              <p:cNvPr id="137" name="Прямоугольник 136"/>
              <p:cNvSpPr/>
              <p:nvPr/>
            </p:nvSpPr>
            <p:spPr>
              <a:xfrm>
                <a:off x="4174435" y="2662845"/>
                <a:ext cx="548795" cy="290924"/>
              </a:xfrm>
              <a:prstGeom prst="rect">
                <a:avLst/>
              </a:prstGeom>
              <a:noFill/>
            </p:spPr>
            <p:txBody>
              <a:bodyPr wrap="none" bIns="71983" rtlCol="0">
                <a:spAutoFit/>
              </a:bodyPr>
              <a:lstStyle/>
              <a:p>
                <a:pPr algn="ctr"/>
                <a:r>
                  <a:rPr lang="ru-RU" sz="1000" spc="19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136,5</a:t>
                </a:r>
              </a:p>
            </p:txBody>
          </p:sp>
        </p:grpSp>
      </p:grpSp>
      <p:sp>
        <p:nvSpPr>
          <p:cNvPr id="140" name="TextBox 139"/>
          <p:cNvSpPr txBox="1"/>
          <p:nvPr/>
        </p:nvSpPr>
        <p:spPr>
          <a:xfrm>
            <a:off x="9524558" y="2257821"/>
            <a:ext cx="1480870" cy="311985"/>
          </a:xfrm>
          <a:prstGeom prst="rect">
            <a:avLst/>
          </a:prstGeom>
          <a:noFill/>
        </p:spPr>
        <p:txBody>
          <a:bodyPr wrap="none" lIns="80367" tIns="40184" rIns="80367" bIns="40184" rtlCol="0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spc="-88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ОБРАЗОВАНИЕ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9844079" y="3280716"/>
            <a:ext cx="1135583" cy="311985"/>
          </a:xfrm>
          <a:prstGeom prst="rect">
            <a:avLst/>
          </a:prstGeom>
          <a:noFill/>
        </p:spPr>
        <p:txBody>
          <a:bodyPr wrap="none" lIns="80367" tIns="40184" rIns="80367" bIns="40184" rtlCol="0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КУЛЬТУРА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9739352" y="4364070"/>
            <a:ext cx="1263824" cy="311985"/>
          </a:xfrm>
          <a:prstGeom prst="rect">
            <a:avLst/>
          </a:prstGeom>
          <a:noFill/>
        </p:spPr>
        <p:txBody>
          <a:bodyPr wrap="none" lIns="80367" tIns="40184" rIns="80367" bIns="40184" rtlCol="0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ЭКОЛОГИЯ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0151344" y="5545896"/>
            <a:ext cx="830115" cy="311985"/>
          </a:xfrm>
          <a:prstGeom prst="rect">
            <a:avLst/>
          </a:prstGeom>
          <a:noFill/>
        </p:spPr>
        <p:txBody>
          <a:bodyPr wrap="none" lIns="80367" tIns="40184" rIns="80367" bIns="40184" rtlCol="0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НАУКА</a:t>
            </a:r>
          </a:p>
        </p:txBody>
      </p:sp>
      <p:sp>
        <p:nvSpPr>
          <p:cNvPr id="144" name="Прямоугольник 143"/>
          <p:cNvSpPr/>
          <p:nvPr/>
        </p:nvSpPr>
        <p:spPr>
          <a:xfrm>
            <a:off x="6608025" y="1656359"/>
            <a:ext cx="418384" cy="286618"/>
          </a:xfrm>
          <a:prstGeom prst="rect">
            <a:avLst/>
          </a:prstGeom>
        </p:spPr>
        <p:txBody>
          <a:bodyPr wrap="none" lIns="85725" tIns="42863" rIns="85725" bIns="42863">
            <a:spAutoFit/>
          </a:bodyPr>
          <a:lstStyle/>
          <a:p>
            <a:pPr>
              <a:spcAft>
                <a:spcPts val="751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РФ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7810281" y="1656359"/>
            <a:ext cx="628377" cy="286618"/>
          </a:xfrm>
          <a:prstGeom prst="rect">
            <a:avLst/>
          </a:prstGeom>
        </p:spPr>
        <p:txBody>
          <a:bodyPr wrap="none" lIns="85725" tIns="42863" rIns="85725" bIns="42863">
            <a:spAutoFit/>
          </a:bodyPr>
          <a:lstStyle/>
          <a:p>
            <a:pPr>
              <a:spcAft>
                <a:spcPts val="751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РС(Я)</a:t>
            </a:r>
          </a:p>
        </p:txBody>
      </p:sp>
      <p:sp>
        <p:nvSpPr>
          <p:cNvPr id="146" name="Прямоугольник 145"/>
          <p:cNvSpPr/>
          <p:nvPr/>
        </p:nvSpPr>
        <p:spPr>
          <a:xfrm>
            <a:off x="5810289" y="2428877"/>
            <a:ext cx="3714267" cy="758261"/>
          </a:xfrm>
          <a:prstGeom prst="rect">
            <a:avLst/>
          </a:prstGeom>
        </p:spPr>
        <p:txBody>
          <a:bodyPr wrap="square" lIns="80367" tIns="40184" rIns="80367" bIns="40184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Число созданных новых мест в общеобразовательных организациях, расположенных в сельской местности и поселках городского типа, тыс. мест</a:t>
            </a:r>
          </a:p>
        </p:txBody>
      </p:sp>
      <p:grpSp>
        <p:nvGrpSpPr>
          <p:cNvPr id="147" name="Группа 146"/>
          <p:cNvGrpSpPr/>
          <p:nvPr/>
        </p:nvGrpSpPr>
        <p:grpSpPr>
          <a:xfrm>
            <a:off x="6386834" y="2000251"/>
            <a:ext cx="2156477" cy="686408"/>
            <a:chOff x="8705747" y="1303349"/>
            <a:chExt cx="2301374" cy="732167"/>
          </a:xfrm>
        </p:grpSpPr>
        <p:grpSp>
          <p:nvGrpSpPr>
            <p:cNvPr id="148" name="Группа 147"/>
            <p:cNvGrpSpPr/>
            <p:nvPr/>
          </p:nvGrpSpPr>
          <p:grpSpPr>
            <a:xfrm>
              <a:off x="8705747" y="1389185"/>
              <a:ext cx="1005465" cy="646331"/>
              <a:chOff x="8705747" y="1389185"/>
              <a:chExt cx="1005465" cy="646331"/>
            </a:xfrm>
          </p:grpSpPr>
          <p:sp>
            <p:nvSpPr>
              <p:cNvPr id="152" name="TextBox 151"/>
              <p:cNvSpPr txBox="1"/>
              <p:nvPr/>
            </p:nvSpPr>
            <p:spPr>
              <a:xfrm>
                <a:off x="8756142" y="1389185"/>
                <a:ext cx="955070" cy="646331"/>
              </a:xfrm>
              <a:prstGeom prst="rect">
                <a:avLst/>
              </a:prstGeom>
              <a:noFill/>
            </p:spPr>
            <p:txBody>
              <a:bodyPr wrap="none" rtlCol="0">
                <a:norm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63" kern="1000" spc="-8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24,6</a:t>
                </a:r>
              </a:p>
            </p:txBody>
          </p:sp>
          <p:sp>
            <p:nvSpPr>
              <p:cNvPr id="153" name="Прямоугольник 152"/>
              <p:cNvSpPr/>
              <p:nvPr/>
            </p:nvSpPr>
            <p:spPr>
              <a:xfrm>
                <a:off x="8705747" y="1575138"/>
                <a:ext cx="299440" cy="261611"/>
              </a:xfrm>
              <a:prstGeom prst="rect">
                <a:avLst/>
              </a:prstGeom>
              <a:noFill/>
            </p:spPr>
            <p:txBody>
              <a:bodyPr wrap="none" rtlCol="0">
                <a:normAutofit/>
              </a:bodyPr>
              <a:lstStyle/>
              <a:p>
                <a:pPr algn="ctr"/>
                <a:r>
                  <a:rPr lang="ru-RU" sz="900" spc="19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</a:t>
                </a:r>
              </a:p>
            </p:txBody>
          </p:sp>
        </p:grpSp>
        <p:grpSp>
          <p:nvGrpSpPr>
            <p:cNvPr id="149" name="Группа 148"/>
            <p:cNvGrpSpPr/>
            <p:nvPr/>
          </p:nvGrpSpPr>
          <p:grpSpPr>
            <a:xfrm>
              <a:off x="10057339" y="1303349"/>
              <a:ext cx="949782" cy="491235"/>
              <a:chOff x="10219051" y="1303349"/>
              <a:chExt cx="949782" cy="491235"/>
            </a:xfrm>
          </p:grpSpPr>
          <p:sp>
            <p:nvSpPr>
              <p:cNvPr id="150" name="TextBox 149"/>
              <p:cNvSpPr txBox="1"/>
              <p:nvPr/>
            </p:nvSpPr>
            <p:spPr>
              <a:xfrm>
                <a:off x="10527726" y="1303349"/>
                <a:ext cx="641107" cy="476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300" spc="19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1,0</a:t>
                </a:r>
              </a:p>
            </p:txBody>
          </p:sp>
          <p:sp>
            <p:nvSpPr>
              <p:cNvPr id="151" name="Прямоугольник 150"/>
              <p:cNvSpPr/>
              <p:nvPr/>
            </p:nvSpPr>
            <p:spPr>
              <a:xfrm>
                <a:off x="10219051" y="1531949"/>
                <a:ext cx="242169" cy="262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000" kern="0" spc="-8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</a:t>
                </a:r>
              </a:p>
            </p:txBody>
          </p:sp>
        </p:grpSp>
      </p:grpSp>
      <p:sp>
        <p:nvSpPr>
          <p:cNvPr id="154" name="Прямоугольник 153"/>
          <p:cNvSpPr/>
          <p:nvPr/>
        </p:nvSpPr>
        <p:spPr>
          <a:xfrm>
            <a:off x="6493073" y="3571877"/>
            <a:ext cx="2460056" cy="419707"/>
          </a:xfrm>
          <a:prstGeom prst="rect">
            <a:avLst/>
          </a:prstGeom>
        </p:spPr>
        <p:txBody>
          <a:bodyPr wrap="square" lIns="80367" tIns="40184" rIns="80367" bIns="40184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Увеличение посещений организаций культуры, %</a:t>
            </a:r>
          </a:p>
        </p:txBody>
      </p:sp>
      <p:grpSp>
        <p:nvGrpSpPr>
          <p:cNvPr id="155" name="Группа 154"/>
          <p:cNvGrpSpPr/>
          <p:nvPr/>
        </p:nvGrpSpPr>
        <p:grpSpPr>
          <a:xfrm>
            <a:off x="6606161" y="3210513"/>
            <a:ext cx="2013502" cy="464721"/>
            <a:chOff x="8834302" y="3838891"/>
            <a:chExt cx="2148789" cy="495701"/>
          </a:xfrm>
        </p:grpSpPr>
        <p:grpSp>
          <p:nvGrpSpPr>
            <p:cNvPr id="156" name="Группа 155"/>
            <p:cNvGrpSpPr/>
            <p:nvPr/>
          </p:nvGrpSpPr>
          <p:grpSpPr>
            <a:xfrm>
              <a:off x="8834302" y="3861886"/>
              <a:ext cx="655736" cy="438669"/>
              <a:chOff x="8868446" y="3861886"/>
              <a:chExt cx="655736" cy="438669"/>
            </a:xfrm>
          </p:grpSpPr>
          <p:sp>
            <p:nvSpPr>
              <p:cNvPr id="160" name="TextBox 159"/>
              <p:cNvSpPr txBox="1"/>
              <p:nvPr/>
            </p:nvSpPr>
            <p:spPr>
              <a:xfrm>
                <a:off x="8904426" y="3861886"/>
                <a:ext cx="619756" cy="404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63" kern="1000" spc="-8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115</a:t>
                </a:r>
              </a:p>
            </p:txBody>
          </p:sp>
          <p:sp>
            <p:nvSpPr>
              <p:cNvPr id="161" name="Прямоугольник 160"/>
              <p:cNvSpPr/>
              <p:nvPr/>
            </p:nvSpPr>
            <p:spPr>
              <a:xfrm>
                <a:off x="8868446" y="4054335"/>
                <a:ext cx="240732" cy="246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900" spc="19" dirty="0">
                    <a:ln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</a:t>
                </a:r>
              </a:p>
            </p:txBody>
          </p:sp>
        </p:grpSp>
        <p:grpSp>
          <p:nvGrpSpPr>
            <p:cNvPr id="157" name="Группа 156"/>
            <p:cNvGrpSpPr/>
            <p:nvPr/>
          </p:nvGrpSpPr>
          <p:grpSpPr>
            <a:xfrm>
              <a:off x="10155117" y="3838891"/>
              <a:ext cx="827974" cy="495701"/>
              <a:chOff x="10238762" y="3838891"/>
              <a:chExt cx="827974" cy="495701"/>
            </a:xfrm>
          </p:grpSpPr>
          <p:sp>
            <p:nvSpPr>
              <p:cNvPr id="158" name="TextBox 157"/>
              <p:cNvSpPr txBox="1"/>
              <p:nvPr/>
            </p:nvSpPr>
            <p:spPr>
              <a:xfrm>
                <a:off x="10338383" y="3838891"/>
                <a:ext cx="728353" cy="476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300" spc="19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115</a:t>
                </a:r>
              </a:p>
            </p:txBody>
          </p:sp>
          <p:sp>
            <p:nvSpPr>
              <p:cNvPr id="159" name="Прямоугольник 158"/>
              <p:cNvSpPr/>
              <p:nvPr/>
            </p:nvSpPr>
            <p:spPr>
              <a:xfrm>
                <a:off x="10238762" y="4071957"/>
                <a:ext cx="242169" cy="262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000" kern="0" spc="-8" dirty="0">
                    <a:ln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</a:t>
                </a:r>
              </a:p>
            </p:txBody>
          </p:sp>
        </p:grpSp>
      </p:grpSp>
      <p:sp>
        <p:nvSpPr>
          <p:cNvPr id="162" name="Прямоугольник 161"/>
          <p:cNvSpPr/>
          <p:nvPr/>
        </p:nvSpPr>
        <p:spPr>
          <a:xfrm>
            <a:off x="6286476" y="4429125"/>
            <a:ext cx="2857128" cy="781570"/>
          </a:xfrm>
          <a:prstGeom prst="rect">
            <a:avLst/>
          </a:prstGeom>
        </p:spPr>
        <p:txBody>
          <a:bodyPr wrap="square" lIns="80367" tIns="63267" rIns="94900" bIns="40184">
            <a:spAutoFit/>
          </a:bodyPr>
          <a:lstStyle/>
          <a:p>
            <a:pPr algn="ctr"/>
            <a:r>
              <a:rPr lang="ru-RU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Доля населения, обеспеченного качественной питьевой водой из систем централизованного водоснабжения, %</a:t>
            </a:r>
          </a:p>
        </p:txBody>
      </p:sp>
      <p:grpSp>
        <p:nvGrpSpPr>
          <p:cNvPr id="163" name="Группа 162"/>
          <p:cNvGrpSpPr/>
          <p:nvPr/>
        </p:nvGrpSpPr>
        <p:grpSpPr>
          <a:xfrm>
            <a:off x="6420019" y="4000503"/>
            <a:ext cx="2298875" cy="500063"/>
            <a:chOff x="8452578" y="5200711"/>
            <a:chExt cx="2453336" cy="533399"/>
          </a:xfrm>
        </p:grpSpPr>
        <p:grpSp>
          <p:nvGrpSpPr>
            <p:cNvPr id="164" name="Группа 163"/>
            <p:cNvGrpSpPr/>
            <p:nvPr/>
          </p:nvGrpSpPr>
          <p:grpSpPr>
            <a:xfrm>
              <a:off x="8452578" y="5257869"/>
              <a:ext cx="982947" cy="476241"/>
              <a:chOff x="8351909" y="5257869"/>
              <a:chExt cx="982947" cy="476241"/>
            </a:xfrm>
          </p:grpSpPr>
          <p:sp>
            <p:nvSpPr>
              <p:cNvPr id="168" name="TextBox 167"/>
              <p:cNvSpPr txBox="1"/>
              <p:nvPr/>
            </p:nvSpPr>
            <p:spPr>
              <a:xfrm>
                <a:off x="8646057" y="5257869"/>
                <a:ext cx="688799" cy="404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63" kern="1000" spc="-8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90,8</a:t>
                </a:r>
              </a:p>
            </p:txBody>
          </p:sp>
          <p:sp>
            <p:nvSpPr>
              <p:cNvPr id="169" name="Прямоугольник 168"/>
              <p:cNvSpPr/>
              <p:nvPr/>
            </p:nvSpPr>
            <p:spPr>
              <a:xfrm>
                <a:off x="8351909" y="5487890"/>
                <a:ext cx="446975" cy="246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900" spc="19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87,5</a:t>
                </a:r>
              </a:p>
            </p:txBody>
          </p:sp>
        </p:grpSp>
        <p:grpSp>
          <p:nvGrpSpPr>
            <p:cNvPr id="165" name="Группа 164"/>
            <p:cNvGrpSpPr/>
            <p:nvPr/>
          </p:nvGrpSpPr>
          <p:grpSpPr>
            <a:xfrm>
              <a:off x="9774655" y="5200711"/>
              <a:ext cx="1131259" cy="491235"/>
              <a:chOff x="10016196" y="5200711"/>
              <a:chExt cx="1131259" cy="491235"/>
            </a:xfrm>
          </p:grpSpPr>
          <p:sp>
            <p:nvSpPr>
              <p:cNvPr id="166" name="TextBox 165"/>
              <p:cNvSpPr txBox="1"/>
              <p:nvPr/>
            </p:nvSpPr>
            <p:spPr>
              <a:xfrm>
                <a:off x="10329257" y="5200711"/>
                <a:ext cx="818198" cy="476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300" spc="19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75,8</a:t>
                </a:r>
              </a:p>
            </p:txBody>
          </p:sp>
          <p:sp>
            <p:nvSpPr>
              <p:cNvPr id="167" name="Прямоугольник 166"/>
              <p:cNvSpPr/>
              <p:nvPr/>
            </p:nvSpPr>
            <p:spPr>
              <a:xfrm>
                <a:off x="10016196" y="5429311"/>
                <a:ext cx="456144" cy="262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000" kern="0" spc="-8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59,8</a:t>
                </a:r>
              </a:p>
            </p:txBody>
          </p:sp>
        </p:grpSp>
      </p:grpSp>
      <p:sp>
        <p:nvSpPr>
          <p:cNvPr id="170" name="Прямоугольник 169"/>
          <p:cNvSpPr/>
          <p:nvPr/>
        </p:nvSpPr>
        <p:spPr>
          <a:xfrm>
            <a:off x="6307519" y="5500692"/>
            <a:ext cx="3026565" cy="927538"/>
          </a:xfrm>
          <a:prstGeom prst="rect">
            <a:avLst/>
          </a:prstGeom>
        </p:spPr>
        <p:txBody>
          <a:bodyPr wrap="square" lIns="0" tIns="40184" rIns="0" bIns="40184">
            <a:spAutoFit/>
          </a:bodyPr>
          <a:lstStyle/>
          <a:p>
            <a:pPr algn="ctr">
              <a:spcAft>
                <a:spcPts val="703"/>
              </a:spcAft>
            </a:pPr>
            <a:r>
              <a:rPr lang="ru-RU" sz="1100" spc="-88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Создание в России не менее 15 научно-образовательных центров мирового уровня на основе кооперации научных организаций с организациями реального сектора, ед.</a:t>
            </a:r>
          </a:p>
        </p:txBody>
      </p:sp>
      <p:grpSp>
        <p:nvGrpSpPr>
          <p:cNvPr id="171" name="Группа 170"/>
          <p:cNvGrpSpPr/>
          <p:nvPr/>
        </p:nvGrpSpPr>
        <p:grpSpPr>
          <a:xfrm>
            <a:off x="6701396" y="5158264"/>
            <a:ext cx="1841017" cy="501814"/>
            <a:chOff x="8951536" y="2320850"/>
            <a:chExt cx="1964716" cy="535268"/>
          </a:xfrm>
        </p:grpSpPr>
        <p:grpSp>
          <p:nvGrpSpPr>
            <p:cNvPr id="172" name="Группа 171"/>
            <p:cNvGrpSpPr/>
            <p:nvPr/>
          </p:nvGrpSpPr>
          <p:grpSpPr>
            <a:xfrm>
              <a:off x="8951536" y="2419591"/>
              <a:ext cx="571832" cy="436527"/>
              <a:chOff x="8985680" y="2419591"/>
              <a:chExt cx="571832" cy="436527"/>
            </a:xfrm>
          </p:grpSpPr>
          <p:sp>
            <p:nvSpPr>
              <p:cNvPr id="176" name="TextBox 175"/>
              <p:cNvSpPr txBox="1"/>
              <p:nvPr/>
            </p:nvSpPr>
            <p:spPr>
              <a:xfrm>
                <a:off x="9078649" y="2419591"/>
                <a:ext cx="478863" cy="404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63" kern="1000" spc="-8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15</a:t>
                </a:r>
              </a:p>
            </p:txBody>
          </p:sp>
          <p:sp>
            <p:nvSpPr>
              <p:cNvPr id="177" name="Прямоугольник 176"/>
              <p:cNvSpPr/>
              <p:nvPr/>
            </p:nvSpPr>
            <p:spPr>
              <a:xfrm>
                <a:off x="8985680" y="2609897"/>
                <a:ext cx="24073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900" spc="19" dirty="0">
                    <a:ln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</a:t>
                </a:r>
              </a:p>
            </p:txBody>
          </p:sp>
        </p:grpSp>
        <p:grpSp>
          <p:nvGrpSpPr>
            <p:cNvPr id="173" name="Группа 172"/>
            <p:cNvGrpSpPr/>
            <p:nvPr/>
          </p:nvGrpSpPr>
          <p:grpSpPr>
            <a:xfrm>
              <a:off x="10365161" y="2320850"/>
              <a:ext cx="551091" cy="518673"/>
              <a:chOff x="10289628" y="2320850"/>
              <a:chExt cx="551091" cy="518673"/>
            </a:xfrm>
          </p:grpSpPr>
          <p:sp>
            <p:nvSpPr>
              <p:cNvPr id="174" name="TextBox 173"/>
              <p:cNvSpPr txBox="1"/>
              <p:nvPr/>
            </p:nvSpPr>
            <p:spPr>
              <a:xfrm>
                <a:off x="10466553" y="2320850"/>
                <a:ext cx="374166" cy="476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300" spc="19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</a:t>
                </a:r>
              </a:p>
            </p:txBody>
          </p:sp>
          <p:sp>
            <p:nvSpPr>
              <p:cNvPr id="175" name="Прямоугольник 174"/>
              <p:cNvSpPr/>
              <p:nvPr/>
            </p:nvSpPr>
            <p:spPr>
              <a:xfrm>
                <a:off x="10289628" y="2576887"/>
                <a:ext cx="242169" cy="262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000" kern="0" spc="-8" dirty="0">
                    <a:ln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</a:t>
                </a:r>
              </a:p>
            </p:txBody>
          </p:sp>
        </p:grpSp>
      </p:grpSp>
      <p:sp>
        <p:nvSpPr>
          <p:cNvPr id="178" name="Текст 3"/>
          <p:cNvSpPr txBox="1">
            <a:spLocks/>
          </p:cNvSpPr>
          <p:nvPr/>
        </p:nvSpPr>
        <p:spPr>
          <a:xfrm>
            <a:off x="349124" y="6375064"/>
            <a:ext cx="3684659" cy="411501"/>
          </a:xfrm>
          <a:prstGeom prst="rect">
            <a:avLst/>
          </a:prstGeom>
        </p:spPr>
        <p:txBody>
          <a:bodyPr lIns="85725" tIns="42863" rIns="85725" bIns="42863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800" cap="all">
                <a:solidFill>
                  <a:srgbClr val="002060"/>
                </a:solidFill>
                <a:latin typeface="Century Gothic" panose="020B0502020202020204" pitchFamily="34" charset="0"/>
              </a:rPr>
              <a:t>* - базовое значение 2018 года</a:t>
            </a:r>
          </a:p>
          <a:p>
            <a:pPr>
              <a:spcBef>
                <a:spcPts val="0"/>
              </a:spcBef>
            </a:pPr>
            <a:r>
              <a:rPr lang="ru-RU" sz="800" cap="all">
                <a:solidFill>
                  <a:srgbClr val="002060"/>
                </a:solidFill>
                <a:latin typeface="Century Gothic" panose="020B0502020202020204" pitchFamily="34" charset="0"/>
              </a:rPr>
              <a:t>** - плановое значение на 2024 год</a:t>
            </a:r>
            <a:r>
              <a:rPr lang="ru-RU" sz="800">
                <a:latin typeface="Century Gothic" panose="020B0502020202020204" pitchFamily="34" charset="0"/>
              </a:rPr>
              <a:t/>
            </a:r>
            <a:br>
              <a:rPr lang="ru-RU" sz="800">
                <a:latin typeface="Century Gothic" panose="020B0502020202020204" pitchFamily="34" charset="0"/>
              </a:rPr>
            </a:br>
            <a:endParaRPr lang="ru-RU" sz="800" dirty="0">
              <a:latin typeface="Century Gothic" panose="020B0502020202020204" pitchFamily="34" charset="0"/>
            </a:endParaRPr>
          </a:p>
        </p:txBody>
      </p:sp>
      <p:pic>
        <p:nvPicPr>
          <p:cNvPr id="179" name="Рисунок 178"/>
          <p:cNvPicPr>
            <a:picLocks noChangeAspect="1"/>
          </p:cNvPicPr>
          <p:nvPr/>
        </p:nvPicPr>
        <p:blipFill rotWithShape="1">
          <a:blip r:embed="rId2" cstate="print"/>
          <a:srcRect l="60938" t="50855" r="19531" b="30979"/>
          <a:stretch/>
        </p:blipFill>
        <p:spPr>
          <a:xfrm>
            <a:off x="9334083" y="3343271"/>
            <a:ext cx="2463055" cy="710816"/>
          </a:xfrm>
          <a:prstGeom prst="rect">
            <a:avLst/>
          </a:prstGeom>
        </p:spPr>
      </p:pic>
      <p:pic>
        <p:nvPicPr>
          <p:cNvPr id="180" name="Рисунок 179"/>
          <p:cNvPicPr>
            <a:picLocks noChangeAspect="1"/>
          </p:cNvPicPr>
          <p:nvPr/>
        </p:nvPicPr>
        <p:blipFill rotWithShape="1">
          <a:blip r:embed="rId3" cstate="print"/>
          <a:srcRect l="61719" t="49562" r="19531" b="30556"/>
          <a:stretch/>
        </p:blipFill>
        <p:spPr>
          <a:xfrm>
            <a:off x="26377" y="1911767"/>
            <a:ext cx="2545995" cy="774892"/>
          </a:xfrm>
          <a:prstGeom prst="rect">
            <a:avLst/>
          </a:prstGeom>
        </p:spPr>
      </p:pic>
      <p:pic>
        <p:nvPicPr>
          <p:cNvPr id="181" name="Рисунок 180"/>
          <p:cNvPicPr>
            <a:picLocks noChangeAspect="1"/>
          </p:cNvPicPr>
          <p:nvPr/>
        </p:nvPicPr>
        <p:blipFill rotWithShape="1">
          <a:blip r:embed="rId4" cstate="print"/>
          <a:srcRect l="61718" t="47222" r="20313" b="33334"/>
          <a:stretch/>
        </p:blipFill>
        <p:spPr>
          <a:xfrm>
            <a:off x="49577" y="5373218"/>
            <a:ext cx="2446025" cy="797031"/>
          </a:xfrm>
          <a:prstGeom prst="rect">
            <a:avLst/>
          </a:prstGeom>
        </p:spPr>
      </p:pic>
      <p:pic>
        <p:nvPicPr>
          <p:cNvPr id="182" name="Рисунок 181"/>
          <p:cNvPicPr>
            <a:picLocks noChangeAspect="1"/>
          </p:cNvPicPr>
          <p:nvPr/>
        </p:nvPicPr>
        <p:blipFill rotWithShape="1">
          <a:blip r:embed="rId5" cstate="print"/>
          <a:srcRect l="61718" t="55556" r="20313" b="25000"/>
          <a:stretch/>
        </p:blipFill>
        <p:spPr>
          <a:xfrm>
            <a:off x="9480381" y="2242704"/>
            <a:ext cx="2428207" cy="826256"/>
          </a:xfrm>
          <a:prstGeom prst="rect">
            <a:avLst/>
          </a:prstGeom>
        </p:spPr>
      </p:pic>
      <p:pic>
        <p:nvPicPr>
          <p:cNvPr id="183" name="Рисунок 182"/>
          <p:cNvPicPr>
            <a:picLocks noChangeAspect="1"/>
          </p:cNvPicPr>
          <p:nvPr/>
        </p:nvPicPr>
        <p:blipFill rotWithShape="1">
          <a:blip r:embed="rId6" cstate="print"/>
          <a:srcRect l="61719" t="52778" r="19531" b="27777"/>
          <a:stretch/>
        </p:blipFill>
        <p:spPr>
          <a:xfrm>
            <a:off x="9408373" y="5335686"/>
            <a:ext cx="2619655" cy="829623"/>
          </a:xfrm>
          <a:prstGeom prst="rect">
            <a:avLst/>
          </a:prstGeom>
        </p:spPr>
      </p:pic>
      <p:pic>
        <p:nvPicPr>
          <p:cNvPr id="184" name="Рисунок 183"/>
          <p:cNvPicPr>
            <a:picLocks noChangeAspect="1"/>
          </p:cNvPicPr>
          <p:nvPr/>
        </p:nvPicPr>
        <p:blipFill rotWithShape="1">
          <a:blip r:embed="rId7" cstate="print"/>
          <a:srcRect l="61719" t="45114" r="19531" b="30556"/>
          <a:stretch/>
        </p:blipFill>
        <p:spPr>
          <a:xfrm>
            <a:off x="126676" y="4149082"/>
            <a:ext cx="2368925" cy="886913"/>
          </a:xfrm>
          <a:prstGeom prst="rect">
            <a:avLst/>
          </a:prstGeom>
        </p:spPr>
      </p:pic>
      <p:pic>
        <p:nvPicPr>
          <p:cNvPr id="185" name="Рисунок 184"/>
          <p:cNvPicPr>
            <a:picLocks noChangeAspect="1"/>
          </p:cNvPicPr>
          <p:nvPr/>
        </p:nvPicPr>
        <p:blipFill rotWithShape="1">
          <a:blip r:embed="rId8"/>
          <a:srcRect l="64062" t="54065" r="21875" b="30488"/>
          <a:stretch/>
        </p:blipFill>
        <p:spPr>
          <a:xfrm>
            <a:off x="796" y="3068962"/>
            <a:ext cx="2801123" cy="930316"/>
          </a:xfrm>
          <a:prstGeom prst="rect">
            <a:avLst/>
          </a:prstGeom>
        </p:spPr>
      </p:pic>
      <p:pic>
        <p:nvPicPr>
          <p:cNvPr id="186" name="Рисунок 185"/>
          <p:cNvPicPr>
            <a:picLocks noChangeAspect="1"/>
          </p:cNvPicPr>
          <p:nvPr/>
        </p:nvPicPr>
        <p:blipFill rotWithShape="1">
          <a:blip r:embed="rId9" cstate="print"/>
          <a:srcRect l="61718" t="50000" r="20313" b="30556"/>
          <a:stretch/>
        </p:blipFill>
        <p:spPr>
          <a:xfrm>
            <a:off x="9408369" y="4270307"/>
            <a:ext cx="2388767" cy="718944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4"/>
          <p:cNvSpPr txBox="1"/>
          <p:nvPr/>
        </p:nvSpPr>
        <p:spPr>
          <a:xfrm>
            <a:off x="3658323" y="6050757"/>
            <a:ext cx="483330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00" spc="135">
                <a:solidFill>
                  <a:srgbClr val="FFFFFF"/>
                </a:solidFill>
                <a:latin typeface="Century Gothic" panose="020B0502020202020204" pitchFamily="34" charset="0"/>
              </a:rPr>
              <a:t>04</a:t>
            </a:r>
          </a:p>
        </p:txBody>
      </p:sp>
      <p:grpSp>
        <p:nvGrpSpPr>
          <p:cNvPr id="28" name="Group 8"/>
          <p:cNvGrpSpPr/>
          <p:nvPr/>
        </p:nvGrpSpPr>
        <p:grpSpPr>
          <a:xfrm rot="-5400000">
            <a:off x="12158530" y="6199119"/>
            <a:ext cx="1303411" cy="127629"/>
            <a:chOff x="0" y="0"/>
            <a:chExt cx="8645496" cy="635000"/>
          </a:xfrm>
        </p:grpSpPr>
        <p:sp>
          <p:nvSpPr>
            <p:cNvPr id="29" name="Freeform 9"/>
            <p:cNvSpPr/>
            <p:nvPr/>
          </p:nvSpPr>
          <p:spPr>
            <a:xfrm>
              <a:off x="0" y="0"/>
              <a:ext cx="8645496" cy="635000"/>
            </a:xfrm>
            <a:custGeom>
              <a:avLst/>
              <a:gdLst/>
              <a:ahLst/>
              <a:cxnLst/>
              <a:rect l="l" t="t" r="r" b="b"/>
              <a:pathLst>
                <a:path w="8645496" h="635000">
                  <a:moveTo>
                    <a:pt x="0" y="0"/>
                  </a:moveTo>
                  <a:lnTo>
                    <a:pt x="8645496" y="0"/>
                  </a:lnTo>
                  <a:lnTo>
                    <a:pt x="8645496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81D3F1"/>
            </a:solidFill>
          </p:spPr>
        </p:sp>
      </p:grpSp>
      <p:sp>
        <p:nvSpPr>
          <p:cNvPr id="105" name="Прямоугольник 104"/>
          <p:cNvSpPr/>
          <p:nvPr/>
        </p:nvSpPr>
        <p:spPr>
          <a:xfrm>
            <a:off x="3429352" y="1785939"/>
            <a:ext cx="418384" cy="286618"/>
          </a:xfrm>
          <a:prstGeom prst="rect">
            <a:avLst/>
          </a:prstGeom>
        </p:spPr>
        <p:txBody>
          <a:bodyPr wrap="none" lIns="85725" tIns="42863" rIns="85725" bIns="42863">
            <a:spAutoFit/>
          </a:bodyPr>
          <a:lstStyle/>
          <a:p>
            <a:pPr>
              <a:spcAft>
                <a:spcPts val="751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РФ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4822081" y="1785939"/>
            <a:ext cx="628377" cy="286618"/>
          </a:xfrm>
          <a:prstGeom prst="rect">
            <a:avLst/>
          </a:prstGeom>
        </p:spPr>
        <p:txBody>
          <a:bodyPr wrap="none" lIns="85725" tIns="42863" rIns="85725" bIns="42863">
            <a:spAutoFit/>
          </a:bodyPr>
          <a:lstStyle/>
          <a:p>
            <a:pPr>
              <a:spcAft>
                <a:spcPts val="751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РС(Я)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91272" y="2275364"/>
            <a:ext cx="3288091" cy="542818"/>
          </a:xfrm>
          <a:prstGeom prst="rect">
            <a:avLst/>
          </a:prstGeom>
          <a:noFill/>
        </p:spPr>
        <p:txBody>
          <a:bodyPr wrap="square" lIns="80367" tIns="40184" rIns="80367" bIns="40184" rtlCol="0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ПРОИЗВОДИТЕЛЬНОСТЬ </a:t>
            </a:r>
            <a:b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ТРУДА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91269" y="3386245"/>
            <a:ext cx="1818971" cy="542818"/>
          </a:xfrm>
          <a:prstGeom prst="rect">
            <a:avLst/>
          </a:prstGeom>
          <a:noFill/>
        </p:spPr>
        <p:txBody>
          <a:bodyPr wrap="square" lIns="80367" tIns="40184" rIns="80367" bIns="40184" rtlCol="0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ЦИФРОВАЯ </a:t>
            </a:r>
            <a:b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ЭКОНОМИКА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897245" y="2494001"/>
            <a:ext cx="1628225" cy="311985"/>
          </a:xfrm>
          <a:prstGeom prst="rect">
            <a:avLst/>
          </a:prstGeom>
          <a:noFill/>
        </p:spPr>
        <p:txBody>
          <a:bodyPr wrap="square" lIns="80367" tIns="40184" rIns="80367" bIns="40184" rtlCol="0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МСП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925129" y="3369725"/>
            <a:ext cx="2837507" cy="773650"/>
          </a:xfrm>
          <a:prstGeom prst="rect">
            <a:avLst/>
          </a:prstGeom>
          <a:noFill/>
        </p:spPr>
        <p:txBody>
          <a:bodyPr wrap="square" lIns="80367" tIns="40184" rIns="80367" bIns="40184" rtlCol="0">
            <a:spAutoFit/>
          </a:bodyPr>
          <a:lstStyle/>
          <a:p>
            <a:pPr>
              <a:defRPr sz="1862" b="0" i="0" u="none" strike="noStrike" kern="1200" cap="none" spc="2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МЕЖДУНАРОДНАЯ </a:t>
            </a:r>
            <a:b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КООПЕРАЦИЯ </a:t>
            </a:r>
            <a:b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500" spc="19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И ЭКСПОРТ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3002642" y="2632250"/>
            <a:ext cx="2902889" cy="758261"/>
          </a:xfrm>
          <a:prstGeom prst="rect">
            <a:avLst/>
          </a:prstGeom>
        </p:spPr>
        <p:txBody>
          <a:bodyPr wrap="square" lIns="80367" tIns="40184" rIns="80367" bIns="40184">
            <a:spAutoFit/>
          </a:bodyPr>
          <a:lstStyle/>
          <a:p>
            <a:pPr algn="ctr">
              <a:spcAft>
                <a:spcPts val="703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Рост производительности труда </a:t>
            </a:r>
            <a:b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на средних и крупных </a:t>
            </a:r>
            <a:r>
              <a:rPr lang="ru-RU" sz="1100" spc="-63" dirty="0">
                <a:solidFill>
                  <a:srgbClr val="002060"/>
                </a:solidFill>
                <a:latin typeface="Century Gothic" panose="020B0502020202020204" pitchFamily="34" charset="0"/>
              </a:rPr>
              <a:t>предприятиях </a:t>
            </a:r>
            <a:br>
              <a:rPr lang="ru-RU" sz="1100" spc="-63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100" spc="-63" dirty="0">
                <a:solidFill>
                  <a:srgbClr val="002060"/>
                </a:solidFill>
                <a:latin typeface="Century Gothic" panose="020B0502020202020204" pitchFamily="34" charset="0"/>
              </a:rPr>
              <a:t>базовых </a:t>
            </a:r>
            <a:r>
              <a:rPr lang="ru-RU" sz="1100" spc="-63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несырьевых</a:t>
            </a:r>
            <a:r>
              <a:rPr lang="ru-RU" sz="1100" spc="-63" dirty="0">
                <a:solidFill>
                  <a:srgbClr val="002060"/>
                </a:solidFill>
                <a:latin typeface="Century Gothic" panose="020B0502020202020204" pitchFamily="34" charset="0"/>
              </a:rPr>
              <a:t> отраслей экономики, % к 2017 году </a:t>
            </a:r>
          </a:p>
        </p:txBody>
      </p:sp>
      <p:grpSp>
        <p:nvGrpSpPr>
          <p:cNvPr id="107" name="Группа 106"/>
          <p:cNvGrpSpPr/>
          <p:nvPr/>
        </p:nvGrpSpPr>
        <p:grpSpPr>
          <a:xfrm>
            <a:off x="3067885" y="2275061"/>
            <a:ext cx="1124076" cy="352813"/>
            <a:chOff x="3625323" y="1524505"/>
            <a:chExt cx="1028156" cy="376333"/>
          </a:xfrm>
        </p:grpSpPr>
        <p:sp>
          <p:nvSpPr>
            <p:cNvPr id="108" name="TextBox 107"/>
            <p:cNvSpPr txBox="1"/>
            <p:nvPr/>
          </p:nvSpPr>
          <p:spPr>
            <a:xfrm>
              <a:off x="3928406" y="1524505"/>
              <a:ext cx="725073" cy="3057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 sz="1862" b="0" i="0" u="none" strike="noStrike" kern="1200" cap="none" spc="20" baseline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863" kern="1000" spc="-8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122,4**</a:t>
              </a:r>
            </a:p>
          </p:txBody>
        </p:sp>
        <p:sp>
          <p:nvSpPr>
            <p:cNvPr id="109" name="Прямоугольник 108"/>
            <p:cNvSpPr/>
            <p:nvPr/>
          </p:nvSpPr>
          <p:spPr>
            <a:xfrm>
              <a:off x="3625323" y="1753106"/>
              <a:ext cx="230313" cy="1477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ru-RU" sz="900" spc="19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100*</a:t>
              </a: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4493933" y="2214563"/>
            <a:ext cx="1047034" cy="411914"/>
            <a:chOff x="5084059" y="1509776"/>
            <a:chExt cx="962929" cy="439373"/>
          </a:xfrm>
        </p:grpSpPr>
        <p:sp>
          <p:nvSpPr>
            <p:cNvPr id="111" name="TextBox 110"/>
            <p:cNvSpPr txBox="1"/>
            <p:nvPr/>
          </p:nvSpPr>
          <p:spPr>
            <a:xfrm>
              <a:off x="5359108" y="1509776"/>
              <a:ext cx="687880" cy="3775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 sz="1862" b="0" i="0" u="none" strike="noStrike" kern="1200" cap="none" spc="20" baseline="0">
                  <a:solidFill>
                    <a:prstClr val="black">
                      <a:lumMod val="50000"/>
                      <a:lumOff val="50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2300" spc="19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122,5</a:t>
              </a: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5084059" y="1801417"/>
              <a:ext cx="260646" cy="1477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ru-RU" sz="900" kern="0" spc="-8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102,1</a:t>
              </a:r>
            </a:p>
          </p:txBody>
        </p:sp>
      </p:grpSp>
      <p:sp>
        <p:nvSpPr>
          <p:cNvPr id="113" name="Текст 3"/>
          <p:cNvSpPr txBox="1">
            <a:spLocks/>
          </p:cNvSpPr>
          <p:nvPr/>
        </p:nvSpPr>
        <p:spPr>
          <a:xfrm>
            <a:off x="349124" y="6375064"/>
            <a:ext cx="3684659" cy="411501"/>
          </a:xfrm>
          <a:prstGeom prst="rect">
            <a:avLst/>
          </a:prstGeom>
        </p:spPr>
        <p:txBody>
          <a:bodyPr lIns="85725" tIns="42863" rIns="85725" bIns="42863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800" cap="all">
                <a:solidFill>
                  <a:srgbClr val="002060"/>
                </a:solidFill>
                <a:latin typeface="Century Gothic" panose="020B0502020202020204" pitchFamily="34" charset="0"/>
              </a:rPr>
              <a:t>* - базовое значение 2018 года</a:t>
            </a:r>
          </a:p>
          <a:p>
            <a:pPr>
              <a:spcBef>
                <a:spcPts val="0"/>
              </a:spcBef>
            </a:pPr>
            <a:r>
              <a:rPr lang="ru-RU" sz="800" cap="all">
                <a:solidFill>
                  <a:srgbClr val="002060"/>
                </a:solidFill>
                <a:latin typeface="Century Gothic" panose="020B0502020202020204" pitchFamily="34" charset="0"/>
              </a:rPr>
              <a:t>** - плановое значение на 2024 год</a:t>
            </a:r>
            <a:r>
              <a:rPr lang="ru-RU" sz="800">
                <a:latin typeface="Century Gothic" panose="020B0502020202020204" pitchFamily="34" charset="0"/>
              </a:rPr>
              <a:t/>
            </a:r>
            <a:br>
              <a:rPr lang="ru-RU" sz="800">
                <a:latin typeface="Century Gothic" panose="020B0502020202020204" pitchFamily="34" charset="0"/>
              </a:rPr>
            </a:br>
            <a:endParaRPr lang="ru-RU" sz="800" dirty="0">
              <a:latin typeface="Century Gothic" panose="020B0502020202020204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2762684" y="3983283"/>
            <a:ext cx="3477251" cy="419707"/>
          </a:xfrm>
          <a:prstGeom prst="rect">
            <a:avLst/>
          </a:prstGeom>
        </p:spPr>
        <p:txBody>
          <a:bodyPr wrap="square" lIns="80367" tIns="40184" rIns="80367" bIns="40184">
            <a:spAutoFit/>
          </a:bodyPr>
          <a:lstStyle/>
          <a:p>
            <a:pPr algn="ctr">
              <a:spcAft>
                <a:spcPts val="703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Доля домохозяйств, имеющих возможность доступа к сети Интернет по ВОЛС, % </a:t>
            </a:r>
          </a:p>
        </p:txBody>
      </p:sp>
      <p:grpSp>
        <p:nvGrpSpPr>
          <p:cNvPr id="178" name="Группа 177"/>
          <p:cNvGrpSpPr/>
          <p:nvPr/>
        </p:nvGrpSpPr>
        <p:grpSpPr>
          <a:xfrm>
            <a:off x="3385342" y="3500449"/>
            <a:ext cx="2078215" cy="420090"/>
            <a:chOff x="4117933" y="2677428"/>
            <a:chExt cx="2217851" cy="448094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4117933" y="2734000"/>
              <a:ext cx="450560" cy="380222"/>
              <a:chOff x="4108795" y="2699902"/>
              <a:chExt cx="450560" cy="380222"/>
            </a:xfrm>
          </p:grpSpPr>
          <p:sp>
            <p:nvSpPr>
              <p:cNvPr id="183" name="TextBox 182"/>
              <p:cNvSpPr txBox="1"/>
              <p:nvPr/>
            </p:nvSpPr>
            <p:spPr>
              <a:xfrm>
                <a:off x="4277566" y="2699902"/>
                <a:ext cx="281789" cy="3057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63" kern="1000" spc="-8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97</a:t>
                </a:r>
              </a:p>
            </p:txBody>
          </p:sp>
          <p:sp>
            <p:nvSpPr>
              <p:cNvPr id="184" name="Прямоугольник 183"/>
              <p:cNvSpPr/>
              <p:nvPr/>
            </p:nvSpPr>
            <p:spPr>
              <a:xfrm>
                <a:off x="4108795" y="2932393"/>
                <a:ext cx="43658" cy="147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ru-RU" sz="900" spc="19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-</a:t>
                </a:r>
              </a:p>
            </p:txBody>
          </p:sp>
        </p:grpSp>
        <p:grpSp>
          <p:nvGrpSpPr>
            <p:cNvPr id="180" name="Группа 179"/>
            <p:cNvGrpSpPr/>
            <p:nvPr/>
          </p:nvGrpSpPr>
          <p:grpSpPr>
            <a:xfrm>
              <a:off x="5420813" y="2677428"/>
              <a:ext cx="914971" cy="448094"/>
              <a:chOff x="5683785" y="2677428"/>
              <a:chExt cx="914971" cy="448094"/>
            </a:xfrm>
          </p:grpSpPr>
          <p:sp>
            <p:nvSpPr>
              <p:cNvPr id="181" name="TextBox 180"/>
              <p:cNvSpPr txBox="1"/>
              <p:nvPr/>
            </p:nvSpPr>
            <p:spPr>
              <a:xfrm>
                <a:off x="5977631" y="2677428"/>
                <a:ext cx="621125" cy="3775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300" spc="19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85,5</a:t>
                </a:r>
              </a:p>
            </p:txBody>
          </p:sp>
          <p:sp>
            <p:nvSpPr>
              <p:cNvPr id="182" name="Прямоугольник 181"/>
              <p:cNvSpPr/>
              <p:nvPr/>
            </p:nvSpPr>
            <p:spPr>
              <a:xfrm>
                <a:off x="5683785" y="2961376"/>
                <a:ext cx="259071" cy="164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ru-RU" sz="1000" kern="0" spc="-8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73,8</a:t>
                </a:r>
              </a:p>
            </p:txBody>
          </p:sp>
        </p:grpSp>
      </p:grpSp>
      <p:sp>
        <p:nvSpPr>
          <p:cNvPr id="185" name="Прямоугольник 184"/>
          <p:cNvSpPr/>
          <p:nvPr/>
        </p:nvSpPr>
        <p:spPr>
          <a:xfrm>
            <a:off x="6476953" y="2685604"/>
            <a:ext cx="2952367" cy="588984"/>
          </a:xfrm>
          <a:prstGeom prst="rect">
            <a:avLst/>
          </a:prstGeom>
        </p:spPr>
        <p:txBody>
          <a:bodyPr wrap="square" lIns="80367" tIns="40184" rIns="80367" bIns="40184">
            <a:spAutoFit/>
          </a:bodyPr>
          <a:lstStyle/>
          <a:p>
            <a:pPr algn="ctr">
              <a:spcAft>
                <a:spcPts val="703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Количество субъектов малого и среднего предпринимательства МСП, чел. </a:t>
            </a:r>
          </a:p>
        </p:txBody>
      </p:sp>
      <p:grpSp>
        <p:nvGrpSpPr>
          <p:cNvPr id="186" name="Группа 185"/>
          <p:cNvGrpSpPr/>
          <p:nvPr/>
        </p:nvGrpSpPr>
        <p:grpSpPr>
          <a:xfrm>
            <a:off x="6836421" y="2328415"/>
            <a:ext cx="2222443" cy="401324"/>
            <a:chOff x="3983828" y="3908080"/>
            <a:chExt cx="2371770" cy="428078"/>
          </a:xfrm>
        </p:grpSpPr>
        <p:grpSp>
          <p:nvGrpSpPr>
            <p:cNvPr id="187" name="Группа 186"/>
            <p:cNvGrpSpPr/>
            <p:nvPr/>
          </p:nvGrpSpPr>
          <p:grpSpPr>
            <a:xfrm>
              <a:off x="3983828" y="3955933"/>
              <a:ext cx="869448" cy="380225"/>
              <a:chOff x="3946958" y="3919691"/>
              <a:chExt cx="869448" cy="380225"/>
            </a:xfrm>
          </p:grpSpPr>
          <p:sp>
            <p:nvSpPr>
              <p:cNvPr id="191" name="TextBox 190"/>
              <p:cNvSpPr txBox="1"/>
              <p:nvPr/>
            </p:nvSpPr>
            <p:spPr>
              <a:xfrm>
                <a:off x="4260767" y="3919691"/>
                <a:ext cx="555639" cy="30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63" kern="1000" spc="-8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25</a:t>
                </a:r>
                <a:r>
                  <a:rPr lang="ru-RU" sz="1000" kern="1000" spc="-8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млн</a:t>
                </a:r>
              </a:p>
            </p:txBody>
          </p:sp>
          <p:sp>
            <p:nvSpPr>
              <p:cNvPr id="192" name="Прямоугольник 191"/>
              <p:cNvSpPr/>
              <p:nvPr/>
            </p:nvSpPr>
            <p:spPr>
              <a:xfrm>
                <a:off x="3946958" y="4152184"/>
                <a:ext cx="249902" cy="147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ru-RU" sz="900" spc="19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19,2</a:t>
                </a:r>
              </a:p>
            </p:txBody>
          </p:sp>
        </p:grpSp>
        <p:grpSp>
          <p:nvGrpSpPr>
            <p:cNvPr id="188" name="Группа 187"/>
            <p:cNvGrpSpPr/>
            <p:nvPr/>
          </p:nvGrpSpPr>
          <p:grpSpPr>
            <a:xfrm>
              <a:off x="5519706" y="3908080"/>
              <a:ext cx="835892" cy="413149"/>
              <a:chOff x="5542869" y="3908080"/>
              <a:chExt cx="835892" cy="413149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5820043" y="3908080"/>
                <a:ext cx="558718" cy="3775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300" spc="-36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50</a:t>
                </a:r>
                <a:r>
                  <a:rPr lang="ru-RU" sz="1000" spc="-36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тыс</a:t>
                </a:r>
              </a:p>
            </p:txBody>
          </p:sp>
          <p:sp>
            <p:nvSpPr>
              <p:cNvPr id="190" name="Прямоугольник 189"/>
              <p:cNvSpPr/>
              <p:nvPr/>
            </p:nvSpPr>
            <p:spPr>
              <a:xfrm>
                <a:off x="5542869" y="4157082"/>
                <a:ext cx="148352" cy="1641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ru-RU" sz="1000" kern="0" spc="-8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39</a:t>
                </a:r>
              </a:p>
            </p:txBody>
          </p:sp>
        </p:grpSp>
      </p:grpSp>
      <p:sp>
        <p:nvSpPr>
          <p:cNvPr id="193" name="Прямоугольник 192"/>
          <p:cNvSpPr/>
          <p:nvPr/>
        </p:nvSpPr>
        <p:spPr>
          <a:xfrm>
            <a:off x="6624311" y="3685728"/>
            <a:ext cx="3149245" cy="588984"/>
          </a:xfrm>
          <a:prstGeom prst="rect">
            <a:avLst/>
          </a:prstGeom>
        </p:spPr>
        <p:txBody>
          <a:bodyPr wrap="square" lIns="80367" tIns="40184" rIns="80367" bIns="40184">
            <a:spAutoFit/>
          </a:bodyPr>
          <a:lstStyle/>
          <a:p>
            <a:pPr algn="ctr">
              <a:spcAft>
                <a:spcPts val="703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Объем экспорта 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несырьевых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неэнергетических товаров, млрд долларов США </a:t>
            </a:r>
          </a:p>
        </p:txBody>
      </p:sp>
      <p:grpSp>
        <p:nvGrpSpPr>
          <p:cNvPr id="194" name="Группа 193"/>
          <p:cNvGrpSpPr/>
          <p:nvPr/>
        </p:nvGrpSpPr>
        <p:grpSpPr>
          <a:xfrm>
            <a:off x="7031201" y="3194724"/>
            <a:ext cx="1878516" cy="433652"/>
            <a:chOff x="3584076" y="4828847"/>
            <a:chExt cx="2004731" cy="462562"/>
          </a:xfrm>
        </p:grpSpPr>
        <p:grpSp>
          <p:nvGrpSpPr>
            <p:cNvPr id="195" name="Группа 194"/>
            <p:cNvGrpSpPr/>
            <p:nvPr/>
          </p:nvGrpSpPr>
          <p:grpSpPr>
            <a:xfrm>
              <a:off x="3584076" y="4911184"/>
              <a:ext cx="799681" cy="380225"/>
              <a:chOff x="3705743" y="4877086"/>
              <a:chExt cx="799681" cy="380225"/>
            </a:xfrm>
          </p:grpSpPr>
          <p:sp>
            <p:nvSpPr>
              <p:cNvPr id="199" name="TextBox 198"/>
              <p:cNvSpPr txBox="1"/>
              <p:nvPr/>
            </p:nvSpPr>
            <p:spPr>
              <a:xfrm>
                <a:off x="4082743" y="4877086"/>
                <a:ext cx="422681" cy="3057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63" kern="1000" spc="-8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250</a:t>
                </a:r>
              </a:p>
            </p:txBody>
          </p:sp>
          <p:sp>
            <p:nvSpPr>
              <p:cNvPr id="200" name="Прямоугольник 199"/>
              <p:cNvSpPr/>
              <p:nvPr/>
            </p:nvSpPr>
            <p:spPr>
              <a:xfrm>
                <a:off x="3705743" y="5109579"/>
                <a:ext cx="320928" cy="147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ru-RU" sz="900" spc="19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135,1</a:t>
                </a:r>
              </a:p>
            </p:txBody>
          </p:sp>
        </p:grpSp>
        <p:grpSp>
          <p:nvGrpSpPr>
            <p:cNvPr id="196" name="Группа 195"/>
            <p:cNvGrpSpPr/>
            <p:nvPr/>
          </p:nvGrpSpPr>
          <p:grpSpPr>
            <a:xfrm>
              <a:off x="4995712" y="4828847"/>
              <a:ext cx="593095" cy="436138"/>
              <a:chOff x="4764799" y="4828847"/>
              <a:chExt cx="593095" cy="436138"/>
            </a:xfrm>
          </p:grpSpPr>
          <p:sp>
            <p:nvSpPr>
              <p:cNvPr id="197" name="TextBox 196"/>
              <p:cNvSpPr txBox="1"/>
              <p:nvPr/>
            </p:nvSpPr>
            <p:spPr>
              <a:xfrm>
                <a:off x="5180800" y="4828847"/>
                <a:ext cx="177094" cy="377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 sz="1862" b="0" i="0" u="none" strike="noStrike" kern="1200" cap="none" spc="20" baseline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2300" spc="19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</a:t>
                </a:r>
              </a:p>
            </p:txBody>
          </p:sp>
          <p:sp>
            <p:nvSpPr>
              <p:cNvPr id="198" name="Прямоугольник 197"/>
              <p:cNvSpPr/>
              <p:nvPr/>
            </p:nvSpPr>
            <p:spPr>
              <a:xfrm>
                <a:off x="4764799" y="5100838"/>
                <a:ext cx="259071" cy="1641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ru-RU" sz="1000" kern="0" spc="-8" dirty="0">
                    <a:ln w="3175">
                      <a:solidFill>
                        <a:schemeClr val="tx1"/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0,23</a:t>
                </a:r>
              </a:p>
            </p:txBody>
          </p:sp>
        </p:grpSp>
      </p:grpSp>
      <p:sp>
        <p:nvSpPr>
          <p:cNvPr id="201" name="Прямоугольник 200"/>
          <p:cNvSpPr/>
          <p:nvPr/>
        </p:nvSpPr>
        <p:spPr>
          <a:xfrm>
            <a:off x="6953500" y="1785939"/>
            <a:ext cx="418384" cy="286618"/>
          </a:xfrm>
          <a:prstGeom prst="rect">
            <a:avLst/>
          </a:prstGeom>
        </p:spPr>
        <p:txBody>
          <a:bodyPr wrap="none" lIns="85725" tIns="42863" rIns="85725" bIns="42863">
            <a:spAutoFit/>
          </a:bodyPr>
          <a:lstStyle/>
          <a:p>
            <a:pPr>
              <a:spcAft>
                <a:spcPts val="751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РФ</a:t>
            </a:r>
          </a:p>
        </p:txBody>
      </p:sp>
      <p:sp>
        <p:nvSpPr>
          <p:cNvPr id="202" name="Прямоугольник 201"/>
          <p:cNvSpPr/>
          <p:nvPr/>
        </p:nvSpPr>
        <p:spPr>
          <a:xfrm>
            <a:off x="8346231" y="1785939"/>
            <a:ext cx="628377" cy="286618"/>
          </a:xfrm>
          <a:prstGeom prst="rect">
            <a:avLst/>
          </a:prstGeom>
        </p:spPr>
        <p:txBody>
          <a:bodyPr wrap="none" lIns="85725" tIns="42863" rIns="85725" bIns="42863">
            <a:spAutoFit/>
          </a:bodyPr>
          <a:lstStyle/>
          <a:p>
            <a:pPr>
              <a:spcAft>
                <a:spcPts val="751"/>
              </a:spcAft>
            </a:pPr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</a:rPr>
              <a:t>РС(Я)</a:t>
            </a:r>
          </a:p>
        </p:txBody>
      </p:sp>
      <p:pic>
        <p:nvPicPr>
          <p:cNvPr id="203" name="Рисунок 202"/>
          <p:cNvPicPr>
            <a:picLocks noChangeAspect="1"/>
          </p:cNvPicPr>
          <p:nvPr/>
        </p:nvPicPr>
        <p:blipFill rotWithShape="1">
          <a:blip r:embed="rId2" cstate="print"/>
          <a:srcRect l="61719" t="50000" r="19531" b="30556"/>
          <a:stretch/>
        </p:blipFill>
        <p:spPr>
          <a:xfrm>
            <a:off x="72743" y="3429001"/>
            <a:ext cx="2782899" cy="863143"/>
          </a:xfrm>
          <a:prstGeom prst="rect">
            <a:avLst/>
          </a:prstGeom>
        </p:spPr>
      </p:pic>
      <p:pic>
        <p:nvPicPr>
          <p:cNvPr id="204" name="Рисунок 203"/>
          <p:cNvPicPr>
            <a:picLocks noChangeAspect="1"/>
          </p:cNvPicPr>
          <p:nvPr/>
        </p:nvPicPr>
        <p:blipFill rotWithShape="1">
          <a:blip r:embed="rId3" cstate="print"/>
          <a:srcRect l="61719" t="44444" r="19531" b="36112"/>
          <a:stretch/>
        </p:blipFill>
        <p:spPr>
          <a:xfrm>
            <a:off x="9452194" y="2360899"/>
            <a:ext cx="2548463" cy="744408"/>
          </a:xfrm>
          <a:prstGeom prst="rect">
            <a:avLst/>
          </a:prstGeom>
        </p:spPr>
      </p:pic>
      <p:pic>
        <p:nvPicPr>
          <p:cNvPr id="205" name="Рисунок 204"/>
          <p:cNvPicPr>
            <a:picLocks noChangeAspect="1"/>
          </p:cNvPicPr>
          <p:nvPr/>
        </p:nvPicPr>
        <p:blipFill rotWithShape="1">
          <a:blip r:embed="rId4" cstate="print"/>
          <a:srcRect l="61719" t="50000" r="19531" b="30556"/>
          <a:stretch/>
        </p:blipFill>
        <p:spPr>
          <a:xfrm>
            <a:off x="118449" y="2232879"/>
            <a:ext cx="2841463" cy="872428"/>
          </a:xfrm>
          <a:prstGeom prst="rect">
            <a:avLst/>
          </a:prstGeom>
        </p:spPr>
      </p:pic>
      <p:pic>
        <p:nvPicPr>
          <p:cNvPr id="206" name="Рисунок 205"/>
          <p:cNvPicPr>
            <a:picLocks noChangeAspect="1"/>
          </p:cNvPicPr>
          <p:nvPr/>
        </p:nvPicPr>
        <p:blipFill rotWithShape="1">
          <a:blip r:embed="rId5" cstate="print"/>
          <a:srcRect l="61719" t="44444" r="19531" b="33333"/>
          <a:stretch/>
        </p:blipFill>
        <p:spPr>
          <a:xfrm>
            <a:off x="9624392" y="3430005"/>
            <a:ext cx="2520280" cy="791084"/>
          </a:xfrm>
          <a:prstGeom prst="rect">
            <a:avLst/>
          </a:prstGeom>
        </p:spPr>
      </p:pic>
      <p:sp>
        <p:nvSpPr>
          <p:cNvPr id="52" name="TextBox 6"/>
          <p:cNvSpPr txBox="1"/>
          <p:nvPr/>
        </p:nvSpPr>
        <p:spPr>
          <a:xfrm>
            <a:off x="1957185" y="416243"/>
            <a:ext cx="388567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r">
              <a:lnSpc>
                <a:spcPts val="3296"/>
              </a:lnSpc>
              <a:defRPr sz="3200" b="1">
                <a:solidFill>
                  <a:schemeClr val="accent1">
                    <a:lumMod val="50000"/>
                  </a:schemeClr>
                </a:solidFill>
                <a:latin typeface="Arvo"/>
              </a:defRPr>
            </a:lvl1pPr>
          </a:lstStyle>
          <a:p>
            <a:pPr>
              <a:lnSpc>
                <a:spcPts val="2813"/>
              </a:lnSpc>
            </a:pPr>
            <a:r>
              <a:rPr lang="ru-RU" sz="2300" dirty="0">
                <a:latin typeface="Century Gothic" panose="020B0502020202020204" pitchFamily="34" charset="0"/>
              </a:rPr>
              <a:t>РЕАЛИЗАЦИЯ НАЦПРОЕКТОВ В РЕСПУБЛИКЕ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grpSp>
        <p:nvGrpSpPr>
          <p:cNvPr id="53" name="Group 6"/>
          <p:cNvGrpSpPr/>
          <p:nvPr/>
        </p:nvGrpSpPr>
        <p:grpSpPr>
          <a:xfrm>
            <a:off x="4422993" y="332657"/>
            <a:ext cx="1419867" cy="95735"/>
            <a:chOff x="0" y="0"/>
            <a:chExt cx="7064375" cy="635000"/>
          </a:xfrm>
        </p:grpSpPr>
        <p:sp>
          <p:nvSpPr>
            <p:cNvPr id="54" name="Freeform 7"/>
            <p:cNvSpPr/>
            <p:nvPr/>
          </p:nvSpPr>
          <p:spPr>
            <a:xfrm>
              <a:off x="0" y="0"/>
              <a:ext cx="7064375" cy="635000"/>
            </a:xfrm>
            <a:custGeom>
              <a:avLst/>
              <a:gdLst/>
              <a:ahLst/>
              <a:cxnLst/>
              <a:rect l="l" t="t" r="r" b="b"/>
              <a:pathLst>
                <a:path w="7064375" h="635000">
                  <a:moveTo>
                    <a:pt x="0" y="0"/>
                  </a:moveTo>
                  <a:lnTo>
                    <a:pt x="7064375" y="0"/>
                  </a:lnTo>
                  <a:lnTo>
                    <a:pt x="706437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81D3F1"/>
            </a:solidFill>
          </p:spPr>
        </p:sp>
      </p:grp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3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4422993" y="746345"/>
            <a:ext cx="1419867" cy="95735"/>
            <a:chOff x="0" y="0"/>
            <a:chExt cx="7064375" cy="63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64375" cy="635000"/>
            </a:xfrm>
            <a:custGeom>
              <a:avLst/>
              <a:gdLst/>
              <a:ahLst/>
              <a:cxnLst/>
              <a:rect l="l" t="t" r="r" b="b"/>
              <a:pathLst>
                <a:path w="7064375" h="635000">
                  <a:moveTo>
                    <a:pt x="0" y="0"/>
                  </a:moveTo>
                  <a:lnTo>
                    <a:pt x="7064375" y="0"/>
                  </a:lnTo>
                  <a:lnTo>
                    <a:pt x="706437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81D3F1"/>
            </a:solidFill>
          </p:spPr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1719" t="49562" r="19531" b="30556"/>
          <a:stretch/>
        </p:blipFill>
        <p:spPr>
          <a:xfrm>
            <a:off x="286507" y="260648"/>
            <a:ext cx="3721263" cy="937008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286509" y="1772816"/>
          <a:ext cx="11474937" cy="41604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1839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79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030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62" b="0" i="0" u="none" strike="noStrike" kern="1200" cap="none" spc="20" baseline="0"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200" b="0" i="0" u="none" strike="noStrike" kern="1200" cap="none" spc="20" baseline="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Финансовая поддержка семей при рождении детей</a:t>
                      </a:r>
                    </a:p>
                  </a:txBody>
                  <a:tcPr marL="121904" marR="1219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21904" marR="12190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Увеличение суммарного коэффициента рождаемости до 2,34 в 2024 году</a:t>
                      </a:r>
                      <a:endParaRPr lang="ru-RU" sz="120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04" marR="12190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98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Содействие занятости женщин – создание условий дошкольного образования для детей в возрасте до трех лет</a:t>
                      </a:r>
                      <a:endParaRPr lang="ru-RU" sz="12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04" marR="1219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21904" marR="12190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обеспечить возможность 73,1% женщин Республики Саха (Якутия), имеющих детей, совмещать трудовую деятельность с семейными обязанностями,  в том числе за счет повышения доступности дошкольного образования для детей в возрасте до трех лет до 31.12.2024 года.</a:t>
                      </a:r>
                      <a:endParaRPr lang="ru-RU" sz="120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04" marR="121904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0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Разработка и реализация программы системной поддержки и повышения качества жизни граждан старшего поколения «Старшее поколение»</a:t>
                      </a:r>
                      <a:endParaRPr lang="ru-RU" sz="12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04" marR="1219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04" marR="12190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увеличение ожидаемой продолжительности здоровой жизни до 67,0 лет</a:t>
                      </a:r>
                      <a:endParaRPr lang="ru-RU" sz="1200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04" marR="121904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Формирование системы мотивации граждан к здоровому образу жизни, включая здоровое питание и отказ от вредных привычек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«Укрепление общественного здоровья»</a:t>
                      </a:r>
                      <a:endParaRPr lang="ru-RU" sz="12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04" marR="1219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21904" marR="12190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обеспечение к 2024 году увеличение доли граждан, ведущих здоровый образ жизни</a:t>
                      </a:r>
                      <a:endParaRPr lang="ru-RU" sz="120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04" marR="121904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98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Создание для всех категорий и групп населения условий для занятий физической культурой и спортом, массовым спортом, в том числе повышение уровня обеспеченности населения объектами спорта и подготовка спортивного резерва</a:t>
                      </a:r>
                      <a:endParaRPr lang="ru-RU" sz="12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04" marR="12190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21904" marR="12190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Century Gothic" panose="020B0502020202020204" pitchFamily="34" charset="0"/>
                        </a:rPr>
                        <a:t>доведение к 2024 году до 55% доли граждан, систематически занимающихся физической культурой и спортом</a:t>
                      </a:r>
                      <a:endParaRPr lang="ru-RU" sz="120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04" marR="121904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/>
          <p:nvPr/>
        </p:nvGrpSpPr>
        <p:grpSpPr>
          <a:xfrm>
            <a:off x="4381724" y="482993"/>
            <a:ext cx="1419867" cy="95735"/>
            <a:chOff x="0" y="0"/>
            <a:chExt cx="7064375" cy="63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64375" cy="635000"/>
            </a:xfrm>
            <a:custGeom>
              <a:avLst/>
              <a:gdLst/>
              <a:ahLst/>
              <a:cxnLst/>
              <a:rect l="l" t="t" r="r" b="b"/>
              <a:pathLst>
                <a:path w="7064375" h="635000">
                  <a:moveTo>
                    <a:pt x="0" y="0"/>
                  </a:moveTo>
                  <a:lnTo>
                    <a:pt x="7064375" y="0"/>
                  </a:lnTo>
                  <a:lnTo>
                    <a:pt x="706437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81D3F1"/>
            </a:solidFill>
          </p:spPr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1719" t="45114" r="19531" b="30556"/>
          <a:stretch/>
        </p:blipFill>
        <p:spPr>
          <a:xfrm>
            <a:off x="286508" y="260649"/>
            <a:ext cx="3577245" cy="1071563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6953140" y="785817"/>
            <a:ext cx="4970211" cy="99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939"/>
              </a:spcAft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Цель:</a:t>
            </a: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Увеличение объема жилищного строительства до 120 млн.кв. метров</a:t>
            </a:r>
          </a:p>
          <a:p>
            <a:pPr>
              <a:spcAft>
                <a:spcPts val="939"/>
              </a:spcAft>
            </a:pP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Показатель по РС(Я): </a:t>
            </a: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788 тыс.семей </a:t>
            </a:r>
            <a:endParaRPr lang="en-US" sz="19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60696669"/>
              </p:ext>
            </p:extLst>
          </p:nvPr>
        </p:nvGraphicFramePr>
        <p:xfrm>
          <a:off x="560280" y="2223484"/>
          <a:ext cx="11071449" cy="214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12933"/>
              </p:ext>
            </p:extLst>
          </p:nvPr>
        </p:nvGraphicFramePr>
        <p:xfrm>
          <a:off x="649566" y="4567544"/>
          <a:ext cx="10494037" cy="157225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816339">
                  <a:extLst>
                    <a:ext uri="{9D8B030D-6E8A-4147-A177-3AD203B41FA5}">
                      <a16:colId xmlns:a16="http://schemas.microsoft.com/office/drawing/2014/main" xmlns="" val="1866213043"/>
                    </a:ext>
                  </a:extLst>
                </a:gridCol>
                <a:gridCol w="2518219">
                  <a:extLst>
                    <a:ext uri="{9D8B030D-6E8A-4147-A177-3AD203B41FA5}">
                      <a16:colId xmlns:a16="http://schemas.microsoft.com/office/drawing/2014/main" xmlns="" val="1017818300"/>
                    </a:ext>
                  </a:extLst>
                </a:gridCol>
                <a:gridCol w="980751">
                  <a:extLst>
                    <a:ext uri="{9D8B030D-6E8A-4147-A177-3AD203B41FA5}">
                      <a16:colId xmlns:a16="http://schemas.microsoft.com/office/drawing/2014/main" xmlns="" val="3552622275"/>
                    </a:ext>
                  </a:extLst>
                </a:gridCol>
                <a:gridCol w="939135">
                  <a:extLst>
                    <a:ext uri="{9D8B030D-6E8A-4147-A177-3AD203B41FA5}">
                      <a16:colId xmlns:a16="http://schemas.microsoft.com/office/drawing/2014/main" xmlns="" val="443745553"/>
                    </a:ext>
                  </a:extLst>
                </a:gridCol>
                <a:gridCol w="826216">
                  <a:extLst>
                    <a:ext uri="{9D8B030D-6E8A-4147-A177-3AD203B41FA5}">
                      <a16:colId xmlns:a16="http://schemas.microsoft.com/office/drawing/2014/main" xmlns="" val="3800572003"/>
                    </a:ext>
                  </a:extLst>
                </a:gridCol>
                <a:gridCol w="882676">
                  <a:extLst>
                    <a:ext uri="{9D8B030D-6E8A-4147-A177-3AD203B41FA5}">
                      <a16:colId xmlns:a16="http://schemas.microsoft.com/office/drawing/2014/main" xmlns="" val="2113654818"/>
                    </a:ext>
                  </a:extLst>
                </a:gridCol>
                <a:gridCol w="1078825">
                  <a:extLst>
                    <a:ext uri="{9D8B030D-6E8A-4147-A177-3AD203B41FA5}">
                      <a16:colId xmlns:a16="http://schemas.microsoft.com/office/drawing/2014/main" xmlns="" val="2592482839"/>
                    </a:ext>
                  </a:extLst>
                </a:gridCol>
                <a:gridCol w="1274977">
                  <a:extLst>
                    <a:ext uri="{9D8B030D-6E8A-4147-A177-3AD203B41FA5}">
                      <a16:colId xmlns:a16="http://schemas.microsoft.com/office/drawing/2014/main" xmlns="" val="278717469"/>
                    </a:ext>
                  </a:extLst>
                </a:gridCol>
                <a:gridCol w="1176899">
                  <a:extLst>
                    <a:ext uri="{9D8B030D-6E8A-4147-A177-3AD203B41FA5}">
                      <a16:colId xmlns:a16="http://schemas.microsoft.com/office/drawing/2014/main" xmlns="" val="2035627326"/>
                    </a:ext>
                  </a:extLst>
                </a:gridCol>
              </a:tblGrid>
              <a:tr h="5366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Строительство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жилых домов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2018 факт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2019</a:t>
                      </a: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2020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2021</a:t>
                      </a:r>
                      <a:endParaRPr lang="ru-RU" sz="1200" b="1" kern="1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2022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2023</a:t>
                      </a:r>
                      <a:endParaRPr lang="ru-RU" sz="1200" b="1" kern="1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2024</a:t>
                      </a:r>
                      <a:endParaRPr lang="ru-RU" sz="1200" b="1" kern="1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64753697"/>
                  </a:ext>
                </a:extLst>
              </a:tr>
              <a:tr h="531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Российская Федерация,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тыс.кв.м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86 000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88 000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98 000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94 000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104 000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112 000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120 000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39239302"/>
                  </a:ext>
                </a:extLst>
              </a:tr>
              <a:tr h="5045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Республика Саха (Якутия), тыс.кв.м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.: *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531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542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564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620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705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788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5715" marR="8571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1716362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0277" y="6118662"/>
            <a:ext cx="4943656" cy="286618"/>
          </a:xfrm>
          <a:prstGeom prst="rect">
            <a:avLst/>
          </a:prstGeom>
          <a:noFill/>
        </p:spPr>
        <p:txBody>
          <a:bodyPr wrap="square" lIns="85725" tIns="42863" rIns="85725" bIns="42863" rtlCol="0">
            <a:spAutoFit/>
          </a:bodyPr>
          <a:lstStyle/>
          <a:p>
            <a:r>
              <a:rPr lang="ru-RU" sz="1300" i="1" dirty="0">
                <a:latin typeface="Century Gothic" panose="020B0502020202020204" pitchFamily="34" charset="0"/>
              </a:rPr>
              <a:t>*Пропорционально численности населения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64062" t="54065" r="21875" b="30488"/>
          <a:stretch/>
        </p:blipFill>
        <p:spPr>
          <a:xfrm>
            <a:off x="24604" y="142875"/>
            <a:ext cx="3839149" cy="8966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348313"/>
            <a:ext cx="2805288" cy="5034099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185548192"/>
              </p:ext>
            </p:extLst>
          </p:nvPr>
        </p:nvGraphicFramePr>
        <p:xfrm>
          <a:off x="5761810" y="2357443"/>
          <a:ext cx="6270673" cy="2106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049001842"/>
              </p:ext>
            </p:extLst>
          </p:nvPr>
        </p:nvGraphicFramePr>
        <p:xfrm>
          <a:off x="5702685" y="4464051"/>
          <a:ext cx="6340825" cy="221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881718" y="272119"/>
            <a:ext cx="6348348" cy="1933223"/>
          </a:xfrm>
          <a:prstGeom prst="rect">
            <a:avLst/>
          </a:prstGeom>
        </p:spPr>
        <p:txBody>
          <a:bodyPr wrap="square" lIns="85725" tIns="42863" rIns="85725" bIns="42863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Цель: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реализация программы дорожной деятельности в отношении автомобильных дорог общего пользования, объектов улично-дорожной сети в целях: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-увеличения доли автомобильных дорог регионального значений, соответствующих нормативным требованиям, в их общей протяженности не менее чем до 39,3%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-снижения количества мест концентрации ДТП (опасных участков) на дорожной сети в два раза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-доведения в городских агломерациях доли а/д, соответствующих норм. требованиям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41794" y="2063273"/>
            <a:ext cx="2449069" cy="425117"/>
          </a:xfrm>
          <a:prstGeom prst="rect">
            <a:avLst/>
          </a:prstGeom>
        </p:spPr>
        <p:txBody>
          <a:bodyPr wrap="square" lIns="85725" tIns="42863" rIns="85725" bIns="42863">
            <a:sp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Объем грузоперевозок</a:t>
            </a:r>
          </a:p>
          <a:p>
            <a:pPr algn="ctr"/>
            <a:r>
              <a:rPr lang="ru-RU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2024 к 2019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62231" y="4116358"/>
            <a:ext cx="2520016" cy="425117"/>
          </a:xfrm>
          <a:prstGeom prst="rect">
            <a:avLst/>
          </a:prstGeom>
        </p:spPr>
        <p:txBody>
          <a:bodyPr wrap="square" lIns="85725" tIns="42863" rIns="85725" bIns="42863">
            <a:sp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Объем </a:t>
            </a:r>
            <a:r>
              <a:rPr lang="ru-RU" sz="11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пассажироперевозок</a:t>
            </a:r>
            <a:endParaRPr lang="ru-RU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2024 к 2019</a:t>
            </a:r>
            <a:endParaRPr lang="ru-RU" sz="1100" dirty="0">
              <a:latin typeface="Century Gothic" panose="020B0502020202020204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16200000">
            <a:off x="3668099" y="2718281"/>
            <a:ext cx="642939" cy="665340"/>
          </a:xfrm>
          <a:prstGeom prst="rightArrow">
            <a:avLst/>
          </a:prstGeom>
          <a:solidFill>
            <a:srgbClr val="4FD1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85725" tIns="42863" rIns="85725" bIns="42863" rtlCol="0" anchor="ctr"/>
          <a:lstStyle/>
          <a:p>
            <a:pPr algn="ctr"/>
            <a:endParaRPr lang="ru-RU" sz="1800">
              <a:latin typeface="Century Gothic" panose="020B0502020202020204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6200000">
            <a:off x="3662697" y="5084959"/>
            <a:ext cx="642939" cy="665340"/>
          </a:xfrm>
          <a:prstGeom prst="rightArrow">
            <a:avLst/>
          </a:prstGeom>
          <a:solidFill>
            <a:srgbClr val="4FD1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85725" tIns="42863" rIns="85725" bIns="42863" rtlCol="0" anchor="ctr"/>
          <a:lstStyle/>
          <a:p>
            <a:pPr algn="ctr"/>
            <a:endParaRPr lang="ru-RU" sz="1800"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91253" y="3001957"/>
            <a:ext cx="929742" cy="363562"/>
          </a:xfrm>
          <a:prstGeom prst="rect">
            <a:avLst/>
          </a:prstGeom>
        </p:spPr>
        <p:txBody>
          <a:bodyPr wrap="none" lIns="85725" tIns="42863" rIns="85725" bIns="42863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Century Gothic" panose="020B0502020202020204" pitchFamily="34" charset="0"/>
              </a:rPr>
              <a:t>122,0%</a:t>
            </a:r>
            <a:endParaRPr lang="ru-RU" sz="1800" dirty="0"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08559" y="5376842"/>
            <a:ext cx="929742" cy="363562"/>
          </a:xfrm>
          <a:prstGeom prst="rect">
            <a:avLst/>
          </a:prstGeom>
        </p:spPr>
        <p:txBody>
          <a:bodyPr wrap="none" lIns="85725" tIns="42863" rIns="85725" bIns="42863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Century Gothic" panose="020B0502020202020204" pitchFamily="34" charset="0"/>
              </a:rPr>
              <a:t>119,5%</a:t>
            </a:r>
            <a:endParaRPr lang="ru-RU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2774519"/>
              </p:ext>
            </p:extLst>
          </p:nvPr>
        </p:nvGraphicFramePr>
        <p:xfrm>
          <a:off x="280769" y="1873957"/>
          <a:ext cx="7775851" cy="4207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6"/>
          <p:cNvGrpSpPr/>
          <p:nvPr/>
        </p:nvGrpSpPr>
        <p:grpSpPr>
          <a:xfrm>
            <a:off x="4422993" y="746345"/>
            <a:ext cx="1419867" cy="95735"/>
            <a:chOff x="0" y="0"/>
            <a:chExt cx="7064375" cy="63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64375" cy="635000"/>
            </a:xfrm>
            <a:custGeom>
              <a:avLst/>
              <a:gdLst/>
              <a:ahLst/>
              <a:cxnLst/>
              <a:rect l="l" t="t" r="r" b="b"/>
              <a:pathLst>
                <a:path w="7064375" h="635000">
                  <a:moveTo>
                    <a:pt x="0" y="0"/>
                  </a:moveTo>
                  <a:lnTo>
                    <a:pt x="7064375" y="0"/>
                  </a:lnTo>
                  <a:lnTo>
                    <a:pt x="706437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81D3F1"/>
            </a:solidFill>
          </p:spPr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61718" t="47222" r="20313" b="33334"/>
          <a:stretch/>
        </p:blipFill>
        <p:spPr>
          <a:xfrm>
            <a:off x="286508" y="188640"/>
            <a:ext cx="3505237" cy="8659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4511" y="1441909"/>
            <a:ext cx="6095207" cy="363562"/>
          </a:xfrm>
          <a:prstGeom prst="rect">
            <a:avLst/>
          </a:prstGeom>
        </p:spPr>
        <p:txBody>
          <a:bodyPr lIns="85725" tIns="42863" rIns="85725" bIns="42863">
            <a:spAutoFit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РЕГИОНАЛЬНЫЕ ПРОЕКТЫ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72190" y="1153371"/>
            <a:ext cx="5062911" cy="286618"/>
          </a:xfrm>
          <a:prstGeom prst="rect">
            <a:avLst/>
          </a:prstGeom>
          <a:noFill/>
        </p:spPr>
        <p:txBody>
          <a:bodyPr wrap="square" lIns="85725" tIns="42863" rIns="85725" bIns="42863" rtlCol="0">
            <a:spAutoFit/>
          </a:bodyPr>
          <a:lstStyle/>
          <a:p>
            <a:pPr algn="ctr"/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Смертность населения по причинам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084099314"/>
              </p:ext>
            </p:extLst>
          </p:nvPr>
        </p:nvGraphicFramePr>
        <p:xfrm>
          <a:off x="6310013" y="1772820"/>
          <a:ext cx="5587273" cy="2517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263112" y="1469977"/>
            <a:ext cx="2836617" cy="225063"/>
          </a:xfrm>
          <a:prstGeom prst="rect">
            <a:avLst/>
          </a:prstGeom>
          <a:noFill/>
        </p:spPr>
        <p:txBody>
          <a:bodyPr wrap="square" lIns="85725" tIns="42863" rIns="85725" bIns="42863" rtlCol="0">
            <a:spAutoFit/>
          </a:bodyPr>
          <a:lstStyle/>
          <a:p>
            <a:pPr algn="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случаев на 100 тыс. населения 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170" y="-1"/>
            <a:ext cx="1819039" cy="6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06248928"/>
              </p:ext>
            </p:extLst>
          </p:nvPr>
        </p:nvGraphicFramePr>
        <p:xfrm>
          <a:off x="286507" y="1240214"/>
          <a:ext cx="11618987" cy="4429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6"/>
          <p:cNvGrpSpPr/>
          <p:nvPr/>
        </p:nvGrpSpPr>
        <p:grpSpPr>
          <a:xfrm>
            <a:off x="4422993" y="428626"/>
            <a:ext cx="1419867" cy="95735"/>
            <a:chOff x="0" y="0"/>
            <a:chExt cx="7064375" cy="63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64375" cy="635000"/>
            </a:xfrm>
            <a:custGeom>
              <a:avLst/>
              <a:gdLst/>
              <a:ahLst/>
              <a:cxnLst/>
              <a:rect l="l" t="t" r="r" b="b"/>
              <a:pathLst>
                <a:path w="7064375" h="635000">
                  <a:moveTo>
                    <a:pt x="0" y="0"/>
                  </a:moveTo>
                  <a:lnTo>
                    <a:pt x="7064375" y="0"/>
                  </a:lnTo>
                  <a:lnTo>
                    <a:pt x="706437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81D3F1"/>
            </a:solidFill>
          </p:spPr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61718" t="55556" r="20313" b="25000"/>
          <a:stretch/>
        </p:blipFill>
        <p:spPr>
          <a:xfrm>
            <a:off x="286508" y="260650"/>
            <a:ext cx="3577245" cy="8988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4103" y="5097632"/>
            <a:ext cx="3047603" cy="563617"/>
          </a:xfrm>
          <a:prstGeom prst="rect">
            <a:avLst/>
          </a:prstGeom>
        </p:spPr>
        <p:txBody>
          <a:bodyPr wrap="square" lIns="85725" tIns="42863" rIns="85725" bIns="42863">
            <a:spAutoFit/>
          </a:bodyPr>
          <a:lstStyle/>
          <a:p>
            <a:r>
              <a:rPr lang="ru-RU" sz="10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К концу </a:t>
            </a:r>
            <a:r>
              <a:rPr lang="ru-RU" sz="11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2024 года </a:t>
            </a:r>
            <a:r>
              <a:rPr lang="ru-RU" sz="10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доля детей в возрасте от 5 до 18 лет, охваченных дополнительным образованием, составит 80%.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953133" y="5207095"/>
            <a:ext cx="3047603" cy="1102226"/>
          </a:xfrm>
          <a:prstGeom prst="rect">
            <a:avLst/>
          </a:prstGeom>
        </p:spPr>
        <p:txBody>
          <a:bodyPr wrap="square" lIns="85725" tIns="42863" rIns="85725" bIns="42863">
            <a:spAutoFit/>
          </a:bodyPr>
          <a:lstStyle/>
          <a:p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Доля образовательных организаций, осуществляющих образовательную деятельность с использованием федеральной информационно-сервисной платформы цифровой образовательной среды - 95%..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4103" y="5689085"/>
            <a:ext cx="3047603" cy="548228"/>
          </a:xfrm>
          <a:prstGeom prst="rect">
            <a:avLst/>
          </a:prstGeom>
        </p:spPr>
        <p:txBody>
          <a:bodyPr wrap="square" lIns="85725" tIns="42863" rIns="85725" bIns="42863">
            <a:spAutoFit/>
          </a:bodyPr>
          <a:lstStyle/>
          <a:p>
            <a:r>
              <a:rPr lang="ru-RU" sz="1000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Доля организаций СПО, итоговая аттестация в которых проводится в форме демонстрационного экзамена - 50%.</a:t>
            </a:r>
          </a:p>
        </p:txBody>
      </p:sp>
    </p:spTree>
    <p:extLst>
      <p:ext uri="{BB962C8B-B14F-4D97-AF65-F5344CB8AC3E}">
        <p14:creationId xmlns:p14="http://schemas.microsoft.com/office/powerpoint/2010/main" val="20943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1719" t="44444" r="19531" b="36112"/>
          <a:stretch/>
        </p:blipFill>
        <p:spPr>
          <a:xfrm>
            <a:off x="381747" y="188640"/>
            <a:ext cx="3626023" cy="9575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67443" y="6099713"/>
            <a:ext cx="483330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00" spc="135">
                <a:solidFill>
                  <a:srgbClr val="FFFFFF"/>
                </a:solidFill>
                <a:latin typeface="Arvo"/>
              </a:rPr>
              <a:t>02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2993" y="746345"/>
            <a:ext cx="1419867" cy="95735"/>
            <a:chOff x="0" y="0"/>
            <a:chExt cx="7064375" cy="63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64375" cy="635000"/>
            </a:xfrm>
            <a:custGeom>
              <a:avLst/>
              <a:gdLst/>
              <a:ahLst/>
              <a:cxnLst/>
              <a:rect l="l" t="t" r="r" b="b"/>
              <a:pathLst>
                <a:path w="7064375" h="635000">
                  <a:moveTo>
                    <a:pt x="0" y="0"/>
                  </a:moveTo>
                  <a:lnTo>
                    <a:pt x="7064375" y="0"/>
                  </a:lnTo>
                  <a:lnTo>
                    <a:pt x="706437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81D3F1"/>
            </a:solidFill>
          </p:spPr>
        </p:sp>
      </p:grp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336112" y="1268764"/>
          <a:ext cx="11334755" cy="5400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8595">
                  <a:extLst>
                    <a:ext uri="{9D8B030D-6E8A-4147-A177-3AD203B41FA5}">
                      <a16:colId xmlns:a16="http://schemas.microsoft.com/office/drawing/2014/main" xmlns="" val="1885053789"/>
                    </a:ext>
                  </a:extLst>
                </a:gridCol>
                <a:gridCol w="5209404">
                  <a:extLst>
                    <a:ext uri="{9D8B030D-6E8A-4147-A177-3AD203B41FA5}">
                      <a16:colId xmlns:a16="http://schemas.microsoft.com/office/drawing/2014/main" xmlns="" val="2363882961"/>
                    </a:ext>
                  </a:extLst>
                </a:gridCol>
                <a:gridCol w="920756">
                  <a:extLst>
                    <a:ext uri="{9D8B030D-6E8A-4147-A177-3AD203B41FA5}">
                      <a16:colId xmlns:a16="http://schemas.microsoft.com/office/drawing/2014/main" xmlns="" val="3772466601"/>
                    </a:ext>
                  </a:extLst>
                </a:gridCol>
                <a:gridCol w="668000">
                  <a:extLst>
                    <a:ext uri="{9D8B030D-6E8A-4147-A177-3AD203B41FA5}">
                      <a16:colId xmlns:a16="http://schemas.microsoft.com/office/drawing/2014/main" xmlns="" val="2324279849"/>
                    </a:ext>
                  </a:extLst>
                </a:gridCol>
                <a:gridCol w="668000">
                  <a:extLst>
                    <a:ext uri="{9D8B030D-6E8A-4147-A177-3AD203B41FA5}">
                      <a16:colId xmlns:a16="http://schemas.microsoft.com/office/drawing/2014/main" xmlns="" val="1143781985"/>
                    </a:ext>
                  </a:extLst>
                </a:gridCol>
                <a:gridCol w="668000">
                  <a:extLst>
                    <a:ext uri="{9D8B030D-6E8A-4147-A177-3AD203B41FA5}">
                      <a16:colId xmlns:a16="http://schemas.microsoft.com/office/drawing/2014/main" xmlns="" val="3999291633"/>
                    </a:ext>
                  </a:extLst>
                </a:gridCol>
                <a:gridCol w="668000">
                  <a:extLst>
                    <a:ext uri="{9D8B030D-6E8A-4147-A177-3AD203B41FA5}">
                      <a16:colId xmlns:a16="http://schemas.microsoft.com/office/drawing/2014/main" xmlns="" val="292076510"/>
                    </a:ext>
                  </a:extLst>
                </a:gridCol>
                <a:gridCol w="668000">
                  <a:extLst>
                    <a:ext uri="{9D8B030D-6E8A-4147-A177-3AD203B41FA5}">
                      <a16:colId xmlns:a16="http://schemas.microsoft.com/office/drawing/2014/main" xmlns="" val="1673802253"/>
                    </a:ext>
                  </a:extLst>
                </a:gridCol>
                <a:gridCol w="668000">
                  <a:extLst>
                    <a:ext uri="{9D8B030D-6E8A-4147-A177-3AD203B41FA5}">
                      <a16:colId xmlns:a16="http://schemas.microsoft.com/office/drawing/2014/main" xmlns="" val="951169292"/>
                    </a:ext>
                  </a:extLst>
                </a:gridCol>
                <a:gridCol w="668000">
                  <a:extLst>
                    <a:ext uri="{9D8B030D-6E8A-4147-A177-3AD203B41FA5}">
                      <a16:colId xmlns:a16="http://schemas.microsoft.com/office/drawing/2014/main" xmlns="" val="330225606"/>
                    </a:ext>
                  </a:extLst>
                </a:gridCol>
              </a:tblGrid>
              <a:tr h="251641"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100" b="0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0" kern="1200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+mn-cs"/>
                        </a:rPr>
                        <a:t>Целевой показатель</a:t>
                      </a: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0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Уровень контроля</a:t>
                      </a: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0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Год</a:t>
                      </a:r>
                      <a:endParaRPr lang="ru-RU" sz="1100" b="0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6738858"/>
                  </a:ext>
                </a:extLst>
              </a:tr>
              <a:tr h="2516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0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2018</a:t>
                      </a:r>
                      <a:endParaRPr lang="ru-RU" sz="1100" b="0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0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2019</a:t>
                      </a:r>
                      <a:endParaRPr lang="ru-RU" sz="1100" b="0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0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2020</a:t>
                      </a:r>
                      <a:endParaRPr lang="ru-RU" sz="1100" b="0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0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2021</a:t>
                      </a:r>
                      <a:endParaRPr lang="ru-RU" sz="1100" b="0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0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</a:t>
                      </a:r>
                      <a:endParaRPr lang="ru-RU" sz="1100" b="0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0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ru-RU" sz="1100" b="0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100" b="0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2024</a:t>
                      </a:r>
                      <a:endParaRPr lang="ru-RU" sz="1100" b="0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31112467"/>
                  </a:ext>
                </a:extLst>
              </a:tr>
              <a:tr h="301787"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1.</a:t>
                      </a: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Количество </a:t>
                      </a:r>
                      <a:r>
                        <a:rPr lang="ru-RU" sz="1100" b="0" kern="1200" spc="0" baseline="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самозанятых</a:t>
                      </a: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граждан, зафиксировавших свой статус, с учетом введения налогового режима для </a:t>
                      </a:r>
                      <a:r>
                        <a:rPr lang="ru-RU" sz="1100" b="0" kern="1200" spc="0" baseline="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самозанятых</a:t>
                      </a: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нарастающим итогом, </a:t>
                      </a:r>
                      <a:r>
                        <a:rPr lang="ru-RU" sz="1100" b="0" kern="1200" spc="0" baseline="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млн.чел</a:t>
                      </a: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0,2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0,8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1,4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1,8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Century Gothic" panose="020B0502020202020204" pitchFamily="34" charset="0"/>
                        </a:rPr>
                        <a:t>2,1</a:t>
                      </a:r>
                      <a:endParaRPr lang="ru-RU" sz="1100" b="0" dirty="0">
                        <a:latin typeface="Century Gothic" panose="020B0502020202020204" pitchFamily="34" charset="0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2,4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2633983"/>
                  </a:ext>
                </a:extLst>
              </a:tr>
              <a:tr h="432720">
                <a:tc v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РС(Я)</a:t>
                      </a: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0,003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0,0046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0,0094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0,0130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0,0164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48047627"/>
                  </a:ext>
                </a:extLst>
              </a:tr>
              <a:tr h="251641"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2.</a:t>
                      </a: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Количество выдаваемых </a:t>
                      </a:r>
                      <a:r>
                        <a:rPr lang="ru-RU" sz="1100" b="0" kern="1200" spc="0" baseline="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микрозаймов</a:t>
                      </a: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МФО субъектам МСП, ед. 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28226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33640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34886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36532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43102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47997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48770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8994157"/>
                  </a:ext>
                </a:extLst>
              </a:tr>
              <a:tr h="328351">
                <a:tc v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РС(Я)</a:t>
                      </a: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464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544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584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596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641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675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681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4287155"/>
                  </a:ext>
                </a:extLst>
              </a:tr>
              <a:tr h="425121"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3.</a:t>
                      </a:r>
                      <a:endParaRPr lang="ru-RU" sz="1100" b="0" spc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Количество субъектов МСП и </a:t>
                      </a:r>
                      <a:r>
                        <a:rPr lang="ru-RU" sz="1100" b="0" kern="1200" spc="0" baseline="0" dirty="0" err="1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самозанятых</a:t>
                      </a: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граждан, получивших поддержку в рамках федерального проекта, нарастающим итогом, тыс. ед.</a:t>
                      </a: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РФ</a:t>
                      </a: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entury Gothic" panose="020B0502020202020204" pitchFamily="34" charset="0"/>
                          <a:ea typeface="Times New Roman"/>
                          <a:cs typeface="Calibri"/>
                        </a:rPr>
                        <a:t>165,7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Times New Roman"/>
                        <a:cs typeface="Calibri"/>
                      </a:endParaRPr>
                    </a:p>
                  </a:txBody>
                  <a:tcPr marL="49207" marR="49207" marT="60723" marB="60723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entury Gothic" panose="020B0502020202020204" pitchFamily="34" charset="0"/>
                          <a:ea typeface="Times New Roman"/>
                          <a:cs typeface="Calibri"/>
                        </a:rPr>
                        <a:t>189,3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Times New Roman"/>
                        <a:cs typeface="Calibri"/>
                      </a:endParaRPr>
                    </a:p>
                  </a:txBody>
                  <a:tcPr marL="49207" marR="49207" marT="60723" marB="60723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entury Gothic" panose="020B0502020202020204" pitchFamily="34" charset="0"/>
                          <a:ea typeface="Times New Roman"/>
                          <a:cs typeface="Calibri"/>
                        </a:rPr>
                        <a:t>457,5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Times New Roman"/>
                        <a:cs typeface="Calibri"/>
                      </a:endParaRPr>
                    </a:p>
                  </a:txBody>
                  <a:tcPr marL="49207" marR="49207" marT="60723" marB="60723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entury Gothic" panose="020B0502020202020204" pitchFamily="34" charset="0"/>
                          <a:ea typeface="Times New Roman"/>
                          <a:cs typeface="Calibri"/>
                        </a:rPr>
                        <a:t>812,9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Times New Roman"/>
                        <a:cs typeface="Calibri"/>
                      </a:endParaRPr>
                    </a:p>
                  </a:txBody>
                  <a:tcPr marL="49207" marR="49207" marT="60723" marB="60723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entury Gothic" panose="020B0502020202020204" pitchFamily="34" charset="0"/>
                          <a:ea typeface="Times New Roman"/>
                          <a:cs typeface="Calibri"/>
                        </a:rPr>
                        <a:t>1324,2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Times New Roman"/>
                        <a:cs typeface="Calibri"/>
                      </a:endParaRPr>
                    </a:p>
                  </a:txBody>
                  <a:tcPr marL="49207" marR="49207" marT="60723" marB="60723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entury Gothic" panose="020B0502020202020204" pitchFamily="34" charset="0"/>
                          <a:ea typeface="Times New Roman"/>
                          <a:cs typeface="Calibri"/>
                        </a:rPr>
                        <a:t>1999,7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Times New Roman"/>
                        <a:cs typeface="Calibri"/>
                      </a:endParaRPr>
                    </a:p>
                  </a:txBody>
                  <a:tcPr marL="49207" marR="49207" marT="60723" marB="60723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entury Gothic" panose="020B0502020202020204" pitchFamily="34" charset="0"/>
                          <a:ea typeface="Times New Roman"/>
                          <a:cs typeface="Calibri"/>
                        </a:rPr>
                        <a:t>2770,7</a:t>
                      </a:r>
                      <a:endParaRPr lang="ru-RU" sz="1100" b="0" dirty="0">
                        <a:effectLst/>
                        <a:latin typeface="Century Gothic" panose="020B0502020202020204" pitchFamily="34" charset="0"/>
                        <a:ea typeface="Times New Roman"/>
                        <a:cs typeface="Calibri"/>
                      </a:endParaRPr>
                    </a:p>
                  </a:txBody>
                  <a:tcPr marL="49207" marR="49207" marT="60723" marB="60723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435453"/>
                  </a:ext>
                </a:extLst>
              </a:tr>
              <a:tr h="712631">
                <a:tc v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РС(Я)</a:t>
                      </a: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5,101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3,107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4,402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5,833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8,392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11,086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12,654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03246254"/>
                  </a:ext>
                </a:extLst>
              </a:tr>
              <a:tr h="712631"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4.</a:t>
                      </a:r>
                      <a:endParaRPr lang="ru-RU" sz="1100" b="0" spc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Количество вовлеченных в субъекты МСП, осуществляющие деятельность в сфере сельского хозяйства, в том числе за счет средств государственной поддержки, в рамках федерального проекта "Создание системы поддержки фермеров и развитие сельской кооперации", человек (нарастающим итогом), Человек</a:t>
                      </a: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РФ</a:t>
                      </a:r>
                      <a:endParaRPr lang="ru-RU" sz="1100" b="0" spc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18216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31222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46845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66895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95760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126690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12631">
                <a:tc vMerge="1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200" b="1" spc="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6412" marR="164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ru-RU" sz="1200" b="1" kern="1200" spc="0" baseline="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6412" marR="164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РС(Я)</a:t>
                      </a:r>
                      <a:endParaRPr lang="ru-RU" sz="1100" b="0" spc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348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543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815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1135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1314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1502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39407"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5. </a:t>
                      </a:r>
                      <a:endParaRPr lang="ru-RU" sz="1100" b="0" spc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Количество вновь созданных субъектов МСП, нарастающим итогом, тыс. ед.</a:t>
                      </a: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РФ</a:t>
                      </a:r>
                      <a:endParaRPr lang="ru-RU" sz="1100" b="0" spc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22,5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36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46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55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62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80399">
                <a:tc vMerge="1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200" b="1" spc="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6412" marR="164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ru-RU" sz="1200" b="1" kern="1200" spc="0" baseline="0" dirty="0" smtClean="0">
                        <a:solidFill>
                          <a:schemeClr val="dk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6412" marR="164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 b="0" spc="0" dirty="0" smtClean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РС(Я)</a:t>
                      </a:r>
                      <a:endParaRPr lang="ru-RU" sz="1100" b="0" spc="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0512" marR="20512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0,06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0,149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0,238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0,304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0,364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spc="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0,410</a:t>
                      </a:r>
                      <a:endParaRPr lang="ru-RU" sz="1100" b="0" kern="1200" spc="0" baseline="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1533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170" y="-1"/>
            <a:ext cx="1819039" cy="6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7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36112" y="1628800"/>
          <a:ext cx="11711779" cy="19608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4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8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338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2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Цель</a:t>
                      </a:r>
                    </a:p>
                  </a:txBody>
                  <a:tcPr marL="47995" marR="4799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8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Чистая страна</a:t>
                      </a:r>
                      <a:endParaRPr lang="ru-RU" sz="1100" b="0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Ликвидация выявленных на 1 января 2018 г. несанкционированных свалок в Республике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Саха (Якутия)</a:t>
                      </a:r>
                      <a:endParaRPr lang="ru-RU" sz="11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9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Сохранение лесов</a:t>
                      </a:r>
                      <a:endParaRPr lang="ru-RU" sz="1100" b="0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Обеспечение баланса выбытия и воспроизводства лесов в соотношении 100% к 2024 году</a:t>
                      </a:r>
                      <a:endParaRPr lang="ru-RU" sz="11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7807">
                <a:tc>
                  <a:txBody>
                    <a:bodyPr/>
                    <a:lstStyle/>
                    <a:p>
                      <a:pPr lvl="0" algn="l" defTabSz="711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Комплексная система </a:t>
                      </a:r>
                    </a:p>
                    <a:p>
                      <a:pPr lvl="0" algn="l" defTabSz="711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обращения с ТКО</a:t>
                      </a:r>
                      <a:endParaRPr lang="ru-RU" sz="1100" b="0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lvl="0" algn="ctr" defTabSz="7112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Увеличение доли ТКО, направленных на утилизацию, в общем объеме образованных ТКО до 36,5 %, и доли ТКО, направленных на обработку, в общем объеме образованных ТКО до 60% к концу 2024 года</a:t>
                      </a:r>
                      <a:endParaRPr lang="ru-RU" sz="11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85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Чистая вода</a:t>
                      </a:r>
                      <a:endParaRPr lang="ru-RU" sz="1100" b="0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Повышение доли населения Республика Саха (Якутия) обеспеченного качественной питьевой водой из системы централизованного водоснабжения до 75,8 % к концу 2024 года</a:t>
                      </a:r>
                      <a:endParaRPr lang="ru-RU" sz="11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AD90050-13B0-4A61-B59F-232ABD88E145}" type="slidenum">
              <a:rPr lang="ru-RU" b="1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19</a:t>
            </a:fld>
            <a:endParaRPr lang="ru-RU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170" y="-1"/>
            <a:ext cx="1819039" cy="692697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240116" y="3501008"/>
          <a:ext cx="11711778" cy="28854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7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739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77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Проект</a:t>
                      </a:r>
                      <a:endParaRPr lang="ru-RU" sz="1100" b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Century Gothic" panose="020B0502020202020204" pitchFamily="34" charset="0"/>
                        </a:rPr>
                        <a:t>Мероприятия</a:t>
                      </a:r>
                      <a:endParaRPr lang="ru-RU" sz="1200" b="1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3244">
                <a:tc>
                  <a:txBody>
                    <a:bodyPr/>
                    <a:lstStyle/>
                    <a:p>
                      <a:pPr lvl="0" algn="l" defTabSz="711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Комплексная система </a:t>
                      </a:r>
                    </a:p>
                    <a:p>
                      <a:pPr lvl="0" algn="l" defTabSz="711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обращения с ТКО</a:t>
                      </a:r>
                      <a:endParaRPr lang="ru-RU" sz="1100" b="0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строительство объектов размещения отходов, в том числе полигона в г. Якутске</a:t>
                      </a:r>
                      <a:endParaRPr lang="ru-RU" sz="11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3244">
                <a:tc>
                  <a:txBody>
                    <a:bodyPr/>
                    <a:lstStyle/>
                    <a:p>
                      <a:pPr lvl="0" algn="l" defTabSz="711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Комплексная система </a:t>
                      </a:r>
                    </a:p>
                    <a:p>
                      <a:pPr lvl="0" algn="l" defTabSz="711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обращения с ТКО</a:t>
                      </a:r>
                      <a:endParaRPr lang="ru-RU" sz="1100" b="0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строительство объектов комплексной обработки ТКО, в том числе мусороперерабатывающего комплекса в г. Якутске</a:t>
                      </a:r>
                      <a:endParaRPr lang="ru-RU" sz="11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6360">
                <a:tc>
                  <a:txBody>
                    <a:bodyPr/>
                    <a:lstStyle/>
                    <a:p>
                      <a:pPr lvl="0" algn="l" defTabSz="7112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Чистая страна</a:t>
                      </a:r>
                      <a:endParaRPr lang="ru-RU" sz="1100" b="0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рекультивация полигона ТБО г. Якутска </a:t>
                      </a:r>
                      <a:endParaRPr lang="ru-RU" sz="11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8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Чистая страна</a:t>
                      </a:r>
                      <a:endParaRPr lang="ru-RU" sz="1100" b="0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рекультивация свалки ТКО и ЖБО г. Нюрба </a:t>
                      </a:r>
                      <a:endParaRPr lang="ru-RU" sz="11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9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Чистая страна</a:t>
                      </a:r>
                      <a:endParaRPr lang="ru-RU" sz="1100" b="0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ликвидация </a:t>
                      </a:r>
                      <a:r>
                        <a:rPr lang="ru-RU" sz="1100" kern="1200" dirty="0" err="1" smtClean="0">
                          <a:latin typeface="Century Gothic" panose="020B0502020202020204" pitchFamily="34" charset="0"/>
                        </a:rPr>
                        <a:t>хвостохранилища</a:t>
                      </a: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dirty="0" err="1" smtClean="0">
                          <a:latin typeface="Century Gothic" panose="020B0502020202020204" pitchFamily="34" charset="0"/>
                        </a:rPr>
                        <a:t>Куларской</a:t>
                      </a: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kern="1200" dirty="0" err="1" smtClean="0">
                          <a:latin typeface="Century Gothic" panose="020B0502020202020204" pitchFamily="34" charset="0"/>
                        </a:rPr>
                        <a:t>золотоизвлекающей</a:t>
                      </a: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 фабрики </a:t>
                      </a:r>
                      <a:r>
                        <a:rPr lang="ru-RU" sz="1100" kern="1200" dirty="0" err="1" smtClean="0">
                          <a:latin typeface="Century Gothic" panose="020B0502020202020204" pitchFamily="34" charset="0"/>
                        </a:rPr>
                        <a:t>Усть</a:t>
                      </a:r>
                      <a:r>
                        <a:rPr lang="ru-RU" sz="1100" kern="1200" dirty="0" smtClean="0">
                          <a:latin typeface="Century Gothic" panose="020B0502020202020204" pitchFamily="34" charset="0"/>
                        </a:rPr>
                        <a:t>-Янского улуса (района)</a:t>
                      </a:r>
                      <a:endParaRPr lang="ru-RU" sz="1100" b="0" kern="12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44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Сохранение лесов</a:t>
                      </a:r>
                      <a:endParaRPr lang="ru-RU" sz="1100" b="0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оснащение </a:t>
                      </a:r>
                      <a:r>
                        <a:rPr lang="ru-RU" sz="1100" dirty="0" err="1" smtClean="0">
                          <a:latin typeface="Century Gothic" panose="020B0502020202020204" pitchFamily="34" charset="0"/>
                        </a:rPr>
                        <a:t>лесопожарной</a:t>
                      </a: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 техникой и оборудованием для проведения комплекса мероприятий по охране лесов от пожаров </a:t>
                      </a:r>
                      <a:endParaRPr lang="ru-RU" sz="11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21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entury Gothic" panose="020B0502020202020204" pitchFamily="34" charset="0"/>
                        </a:rPr>
                        <a:t>Сохранение лесов</a:t>
                      </a:r>
                      <a:endParaRPr lang="ru-RU" sz="1100" b="0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оснащение учреждений</a:t>
                      </a:r>
                      <a:r>
                        <a:rPr lang="ru-RU" sz="11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специализированной лесохозяйственной техникой и оборудованием для проведения комплекса мероприятий по </a:t>
                      </a:r>
                      <a:r>
                        <a:rPr lang="ru-RU" sz="1100" dirty="0" err="1" smtClean="0">
                          <a:latin typeface="Century Gothic" panose="020B0502020202020204" pitchFamily="34" charset="0"/>
                        </a:rPr>
                        <a:t>лесовосстановлению</a:t>
                      </a:r>
                      <a:r>
                        <a:rPr lang="ru-RU" sz="1100" dirty="0" smtClean="0">
                          <a:latin typeface="Century Gothic" panose="020B0502020202020204" pitchFamily="34" charset="0"/>
                        </a:rPr>
                        <a:t> и лесоразведению </a:t>
                      </a:r>
                      <a:endParaRPr lang="ru-RU" sz="1100" dirty="0" smtClean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995" marR="4799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7" y="188641"/>
            <a:ext cx="2903595" cy="87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6"/>
          <p:cNvGrpSpPr/>
          <p:nvPr/>
        </p:nvGrpSpPr>
        <p:grpSpPr>
          <a:xfrm>
            <a:off x="4422993" y="746345"/>
            <a:ext cx="1419867" cy="95735"/>
            <a:chOff x="0" y="0"/>
            <a:chExt cx="7064375" cy="635000"/>
          </a:xfrm>
        </p:grpSpPr>
        <p:sp>
          <p:nvSpPr>
            <p:cNvPr id="12" name="Freeform 7"/>
            <p:cNvSpPr/>
            <p:nvPr/>
          </p:nvSpPr>
          <p:spPr>
            <a:xfrm>
              <a:off x="0" y="0"/>
              <a:ext cx="7064375" cy="635000"/>
            </a:xfrm>
            <a:custGeom>
              <a:avLst/>
              <a:gdLst/>
              <a:ahLst/>
              <a:cxnLst/>
              <a:rect l="l" t="t" r="r" b="b"/>
              <a:pathLst>
                <a:path w="7064375" h="635000">
                  <a:moveTo>
                    <a:pt x="0" y="0"/>
                  </a:moveTo>
                  <a:lnTo>
                    <a:pt x="7064375" y="0"/>
                  </a:lnTo>
                  <a:lnTo>
                    <a:pt x="706437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81D3F1"/>
            </a:solidFill>
          </p:spPr>
        </p:sp>
      </p:grpSp>
    </p:spTree>
    <p:extLst>
      <p:ext uri="{BB962C8B-B14F-4D97-AF65-F5344CB8AC3E}">
        <p14:creationId xmlns:p14="http://schemas.microsoft.com/office/powerpoint/2010/main" val="62723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391" y="1373864"/>
            <a:ext cx="6649799" cy="49354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6160" y="1641374"/>
            <a:ext cx="3812363" cy="3576629"/>
          </a:xfrm>
          <a:prstGeom prst="rect">
            <a:avLst/>
          </a:prstGeom>
        </p:spPr>
      </p:pic>
      <p:sp>
        <p:nvSpPr>
          <p:cNvPr id="33" name="Заголовок 3"/>
          <p:cNvSpPr txBox="1">
            <a:spLocks/>
          </p:cNvSpPr>
          <p:nvPr/>
        </p:nvSpPr>
        <p:spPr>
          <a:xfrm>
            <a:off x="15244" y="0"/>
            <a:ext cx="12192000" cy="8696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3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Стратегическая цель Республики Саха (Якутия)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4422993" y="746345"/>
            <a:ext cx="1419867" cy="95735"/>
            <a:chOff x="0" y="0"/>
            <a:chExt cx="7064375" cy="63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64375" cy="635000"/>
            </a:xfrm>
            <a:custGeom>
              <a:avLst/>
              <a:gdLst/>
              <a:ahLst/>
              <a:cxnLst/>
              <a:rect l="l" t="t" r="r" b="b"/>
              <a:pathLst>
                <a:path w="7064375" h="635000">
                  <a:moveTo>
                    <a:pt x="0" y="0"/>
                  </a:moveTo>
                  <a:lnTo>
                    <a:pt x="7064375" y="0"/>
                  </a:lnTo>
                  <a:lnTo>
                    <a:pt x="706437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81D3F1"/>
            </a:solidFill>
          </p:spPr>
        </p:sp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60938" t="50855" r="19531" b="30979"/>
          <a:stretch/>
        </p:blipFill>
        <p:spPr>
          <a:xfrm>
            <a:off x="168040" y="116633"/>
            <a:ext cx="3047640" cy="834591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263354" y="1412779"/>
          <a:ext cx="11593287" cy="5112567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703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352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37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45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28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28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28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289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289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174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11776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№п/п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Наименование показателя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Базовое значение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2422" marR="62422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</a:rPr>
                        <a:t>Предложения по целевому значению показателя в Республике Саха (Якутия)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</a:rPr>
                        <a:t>2019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</a:rPr>
                        <a:t>2020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</a:rPr>
                        <a:t>2021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</a:rPr>
                        <a:t>2022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</a:rPr>
                        <a:t>2024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81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900"/>
                    </a:p>
                  </a:txBody>
                  <a:tcPr marL="83219" marR="83219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marL="62422" marR="6242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200">
                        <a:latin typeface="Century Gothic" panose="020B0502020202020204" pitchFamily="34" charset="0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200">
                        <a:latin typeface="Century Gothic" panose="020B0502020202020204" pitchFamily="34" charset="0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200">
                        <a:latin typeface="Century Gothic" panose="020B0502020202020204" pitchFamily="34" charset="0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200">
                        <a:latin typeface="Century Gothic" panose="020B0502020202020204" pitchFamily="34" charset="0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200">
                        <a:latin typeface="Century Gothic" panose="020B0502020202020204" pitchFamily="34" charset="0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marL="83219" marR="83219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9732">
                <a:tc grid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Культурная среда</a:t>
                      </a:r>
                    </a:p>
                  </a:txBody>
                  <a:tcPr marL="83219" marR="83219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76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Количество созданных (реконструированных) и капитально отремонтированных объектов организаций культуры (ед.) (нарастающим итогом)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5889">
                <a:tc grid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Т</a:t>
                      </a:r>
                      <a:r>
                        <a:rPr lang="ru-RU" sz="1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ворческие люди</a:t>
                      </a:r>
                    </a:p>
                  </a:txBody>
                  <a:tcPr marL="83219" marR="83219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794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2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Количество специалистов, прошедших повышение квалификации на базе Центров непрерывного образования и повышения квалификации творческих и управленческих кадров в сфере культуры (чел.) (нарастающим итогом)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</a:rPr>
                        <a:t>155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447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897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1347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1797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2247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6400">
                <a:tc grid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Цифровая культура</a:t>
                      </a:r>
                    </a:p>
                  </a:txBody>
                  <a:tcPr marL="83219" marR="83219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6583" marR="66583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676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Количество созданных виртуальных концертных залов в городах Российской Федерации (ед.) (нарастающим итогом)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3219" marR="83219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1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667443" y="6099713"/>
            <a:ext cx="483330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00" spc="135">
                <a:solidFill>
                  <a:srgbClr val="FFFFFF"/>
                </a:solidFill>
                <a:latin typeface="Arial Narrow" panose="020B0606020202030204" pitchFamily="34" charset="0"/>
              </a:rPr>
              <a:t>02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422993" y="428626"/>
            <a:ext cx="1419867" cy="95735"/>
            <a:chOff x="0" y="0"/>
            <a:chExt cx="7064375" cy="63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064375" cy="635000"/>
            </a:xfrm>
            <a:custGeom>
              <a:avLst/>
              <a:gdLst/>
              <a:ahLst/>
              <a:cxnLst/>
              <a:rect l="l" t="t" r="r" b="b"/>
              <a:pathLst>
                <a:path w="7064375" h="635000">
                  <a:moveTo>
                    <a:pt x="0" y="0"/>
                  </a:moveTo>
                  <a:lnTo>
                    <a:pt x="7064375" y="0"/>
                  </a:lnTo>
                  <a:lnTo>
                    <a:pt x="7064375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81D3F1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12158530" y="6199119"/>
            <a:ext cx="1303411" cy="127629"/>
            <a:chOff x="0" y="0"/>
            <a:chExt cx="8645496" cy="63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645496" cy="635000"/>
            </a:xfrm>
            <a:custGeom>
              <a:avLst/>
              <a:gdLst/>
              <a:ahLst/>
              <a:cxnLst/>
              <a:rect l="l" t="t" r="r" b="b"/>
              <a:pathLst>
                <a:path w="8645496" h="635000">
                  <a:moveTo>
                    <a:pt x="0" y="0"/>
                  </a:moveTo>
                  <a:lnTo>
                    <a:pt x="8645496" y="0"/>
                  </a:lnTo>
                  <a:lnTo>
                    <a:pt x="8645496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81D3F1"/>
            </a:solidFill>
          </p:spPr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61719" t="50000" r="19531" b="30556"/>
          <a:stretch/>
        </p:blipFill>
        <p:spPr>
          <a:xfrm>
            <a:off x="335361" y="116632"/>
            <a:ext cx="2759347" cy="68676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19336" y="1636312"/>
            <a:ext cx="5999968" cy="640561"/>
          </a:xfrm>
          <a:prstGeom prst="rect">
            <a:avLst/>
          </a:prstGeom>
        </p:spPr>
        <p:txBody>
          <a:bodyPr wrap="square" lIns="85725" tIns="42863" rIns="85725" bIns="42863">
            <a:spAutoFit/>
          </a:bodyPr>
          <a:lstStyle/>
          <a:p>
            <a:r>
              <a:rPr lang="ru-RU" sz="1200" dirty="0">
                <a:solidFill>
                  <a:srgbClr val="0056B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Доля социально значимых объектов инфраструктуры, имеющих возможность подключения к широкополосному доступу к сети Интернет по волоконно-оптическим линиям связи, %</a:t>
            </a:r>
          </a:p>
        </p:txBody>
      </p:sp>
      <p:graphicFrame>
        <p:nvGraphicFramePr>
          <p:cNvPr id="28" name="Диаграмма 27"/>
          <p:cNvGraphicFramePr/>
          <p:nvPr>
            <p:extLst/>
          </p:nvPr>
        </p:nvGraphicFramePr>
        <p:xfrm>
          <a:off x="385231" y="2427312"/>
          <a:ext cx="5279399" cy="2687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Прямая со стрелкой 12"/>
          <p:cNvCxnSpPr/>
          <p:nvPr/>
        </p:nvCxnSpPr>
        <p:spPr>
          <a:xfrm>
            <a:off x="191269" y="2361201"/>
            <a:ext cx="5842067" cy="0"/>
          </a:xfrm>
          <a:prstGeom prst="straightConnector1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270069" y="3903055"/>
            <a:ext cx="5730667" cy="0"/>
          </a:xfrm>
          <a:prstGeom prst="straightConnector1">
            <a:avLst/>
          </a:prstGeom>
          <a:ln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286476" y="1280461"/>
            <a:ext cx="5714256" cy="0"/>
          </a:xfrm>
          <a:prstGeom prst="straightConnector1">
            <a:avLst/>
          </a:prstGeom>
          <a:ln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392092" y="5136605"/>
          <a:ext cx="4539341" cy="1028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9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92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endParaRPr lang="ru-RU" sz="16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14285" marR="114285" marT="42863" marB="42863">
                    <a:solidFill>
                      <a:srgbClr val="9BD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медицинских</a:t>
                      </a:r>
                      <a:r>
                        <a:rPr lang="ru-RU" sz="1200" baseline="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организаций</a:t>
                      </a:r>
                      <a:endParaRPr lang="ru-RU" sz="1200" b="0" baseline="0" dirty="0" smtClean="0">
                        <a:solidFill>
                          <a:srgbClr val="0056BB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42863" marB="4286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 marL="114285" marR="114285" marT="42863" marB="42863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образовательных организаций</a:t>
                      </a:r>
                      <a:endParaRPr lang="ru-RU" sz="1200" b="0" baseline="0" dirty="0" smtClean="0">
                        <a:solidFill>
                          <a:srgbClr val="0056BB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42863" marB="4286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endParaRPr lang="ru-RU" sz="1600" dirty="0">
                        <a:latin typeface="Century Gothic" panose="020B0502020202020204" pitchFamily="34" charset="0"/>
                      </a:endParaRPr>
                    </a:p>
                  </a:txBody>
                  <a:tcPr marL="114285" marR="114285" marT="42863" marB="42863">
                    <a:solidFill>
                      <a:srgbClr val="0056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фельдшерско-акушерских пунктов</a:t>
                      </a:r>
                      <a:endParaRPr lang="ru-RU" sz="1200" b="0" dirty="0" smtClean="0">
                        <a:solidFill>
                          <a:srgbClr val="0056BB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42863" marB="4286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23" name="Диаграмма 22"/>
          <p:cNvGraphicFramePr/>
          <p:nvPr>
            <p:extLst/>
          </p:nvPr>
        </p:nvGraphicFramePr>
        <p:xfrm>
          <a:off x="6238858" y="1470331"/>
          <a:ext cx="3479604" cy="2037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/>
          </p:nvPr>
        </p:nvGraphicFramePr>
        <p:xfrm>
          <a:off x="9750792" y="1657349"/>
          <a:ext cx="2321872" cy="1797050"/>
        </p:xfrm>
        <a:graphic>
          <a:graphicData uri="http://schemas.openxmlformats.org/drawingml/2006/table">
            <a:tbl>
              <a:tblPr firstRow="1" bandRow="1"/>
              <a:tblGrid>
                <a:gridCol w="23218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98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300" b="1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2012-2019</a:t>
                      </a:r>
                    </a:p>
                    <a:p>
                      <a:r>
                        <a:rPr lang="ru-RU" sz="130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169</a:t>
                      </a:r>
                      <a:r>
                        <a:rPr lang="ru-RU" sz="1300" baseline="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населенных пунктов</a:t>
                      </a:r>
                    </a:p>
                    <a:p>
                      <a:r>
                        <a:rPr lang="ru-RU" sz="130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80,15%</a:t>
                      </a:r>
                      <a:r>
                        <a:rPr lang="ru-RU" sz="1300" baseline="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населения</a:t>
                      </a:r>
                    </a:p>
                    <a:p>
                      <a:r>
                        <a:rPr lang="en-US" sz="1300" baseline="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&gt;6000 </a:t>
                      </a:r>
                      <a:r>
                        <a:rPr lang="ru-RU" sz="1300" baseline="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км </a:t>
                      </a:r>
                      <a:endParaRPr lang="ru-RU" sz="1300" dirty="0">
                        <a:solidFill>
                          <a:srgbClr val="0056BB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42863" marB="42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8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300" b="1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r>
                        <a:rPr lang="ru-RU" sz="130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260 населенных пунктов</a:t>
                      </a:r>
                    </a:p>
                    <a:p>
                      <a:r>
                        <a:rPr lang="ru-RU" sz="130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85,47% населения</a:t>
                      </a:r>
                    </a:p>
                    <a:p>
                      <a:r>
                        <a:rPr lang="en-US" sz="130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&gt;9000</a:t>
                      </a:r>
                      <a:r>
                        <a:rPr lang="en-US" sz="1300" baseline="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aseline="0" dirty="0" smtClean="0">
                          <a:solidFill>
                            <a:srgbClr val="0056BB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300" dirty="0">
                        <a:solidFill>
                          <a:srgbClr val="0056BB"/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42863" marB="4286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096005" y="925527"/>
            <a:ext cx="6095207" cy="271229"/>
          </a:xfrm>
          <a:prstGeom prst="rect">
            <a:avLst/>
          </a:prstGeom>
        </p:spPr>
        <p:txBody>
          <a:bodyPr wrap="square" lIns="85725" tIns="42863" rIns="85725" bIns="42863">
            <a:spAutoFit/>
          </a:bodyPr>
          <a:lstStyle/>
          <a:p>
            <a:r>
              <a:rPr lang="ru-RU" sz="1200" dirty="0">
                <a:solidFill>
                  <a:srgbClr val="0056B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Доля домохозяйств, имеющих широкополосный доступ к сети «Интернет», %</a:t>
            </a:r>
          </a:p>
        </p:txBody>
      </p:sp>
      <p:graphicFrame>
        <p:nvGraphicFramePr>
          <p:cNvPr id="29" name="Диаграмма 28"/>
          <p:cNvGraphicFramePr/>
          <p:nvPr>
            <p:extLst/>
          </p:nvPr>
        </p:nvGraphicFramePr>
        <p:xfrm>
          <a:off x="6270069" y="3974496"/>
          <a:ext cx="4333311" cy="214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6191241" y="3571879"/>
            <a:ext cx="4541851" cy="271229"/>
          </a:xfrm>
          <a:prstGeom prst="rect">
            <a:avLst/>
          </a:prstGeom>
        </p:spPr>
        <p:txBody>
          <a:bodyPr wrap="square" lIns="85725" tIns="42863" rIns="85725" bIns="42863">
            <a:spAutoFit/>
          </a:bodyPr>
          <a:lstStyle/>
          <a:p>
            <a:r>
              <a:rPr lang="ru-RU" sz="1200" dirty="0">
                <a:solidFill>
                  <a:srgbClr val="0056B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Доля </a:t>
            </a:r>
            <a:r>
              <a:rPr lang="en-US" sz="1200" dirty="0">
                <a:solidFill>
                  <a:srgbClr val="0056B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IT</a:t>
            </a:r>
            <a:r>
              <a:rPr lang="ru-RU" sz="1200" dirty="0">
                <a:solidFill>
                  <a:srgbClr val="0056B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-отрасли в ВРП, %</a:t>
            </a:r>
          </a:p>
        </p:txBody>
      </p:sp>
    </p:spTree>
    <p:extLst>
      <p:ext uri="{BB962C8B-B14F-4D97-AF65-F5344CB8AC3E}">
        <p14:creationId xmlns:p14="http://schemas.microsoft.com/office/powerpoint/2010/main" val="34600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46022" y="198984"/>
            <a:ext cx="11699959" cy="484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ГЛАВНЫЕ СОБЫТИЯ 2019 ГОДА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01089" y="1629962"/>
            <a:ext cx="2691055" cy="696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Поддержка Президентом России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В.В.Путиным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строительства Ленского моста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58197" y="4217638"/>
            <a:ext cx="1842579" cy="707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Магистральный газопровод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«Сила Сибири»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893693" y="4402667"/>
            <a:ext cx="2040440" cy="23412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17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7 школ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700"/>
              </a:lnSpc>
              <a:spcBef>
                <a:spcPct val="0"/>
              </a:spcBef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700"/>
              </a:lnSpc>
              <a:spcBef>
                <a:spcPct val="0"/>
              </a:spcBef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22 детских сада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700"/>
              </a:lnSpc>
              <a:spcBef>
                <a:spcPct val="0"/>
              </a:spcBef>
            </a:pPr>
            <a:endParaRPr lang="ru-RU" sz="105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Интернат в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с.Верхневилюйск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700"/>
              </a:lnSpc>
              <a:spcBef>
                <a:spcPct val="0"/>
              </a:spcBef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05833" y="3762961"/>
            <a:ext cx="5840147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ПОСТРОЕНО 53 СОЦИАЛЬНЫХ ОБЪЕКТА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37" y="4176925"/>
            <a:ext cx="616535" cy="61653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607050" y="4322285"/>
            <a:ext cx="2461505" cy="232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16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10 ФАП</a:t>
            </a: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6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6 объектов культуры</a:t>
            </a: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6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6 объектов спорта</a:t>
            </a: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6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Психоневрологический диспансер в г. Томмот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2" t="65661" r="5057" b="4025"/>
          <a:stretch/>
        </p:blipFill>
        <p:spPr>
          <a:xfrm>
            <a:off x="519281" y="4301542"/>
            <a:ext cx="440107" cy="49191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5633" r="8959" b="10567"/>
          <a:stretch/>
        </p:blipFill>
        <p:spPr>
          <a:xfrm>
            <a:off x="4001183" y="1682590"/>
            <a:ext cx="633136" cy="63313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53" y="5071939"/>
            <a:ext cx="561499" cy="573044"/>
          </a:xfrm>
          <a:prstGeom prst="rect">
            <a:avLst/>
          </a:prstGeom>
          <a:noFill/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71" y="4268371"/>
            <a:ext cx="531692" cy="531692"/>
          </a:xfrm>
          <a:prstGeom prst="rect">
            <a:avLst/>
          </a:prstGeom>
        </p:spPr>
      </p:pic>
      <p:pic>
        <p:nvPicPr>
          <p:cNvPr id="2060" name="Picture 12" descr="🤝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1" y="1770603"/>
            <a:ext cx="585523" cy="58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1057492" y="1657618"/>
            <a:ext cx="2512957" cy="707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Год консолидации в Республике Саха (Якутия)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088822" y="910617"/>
            <a:ext cx="2359787" cy="390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Год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театра В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России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675828" y="2580657"/>
            <a:ext cx="2716316" cy="707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Открытие регулярных железнодорожных пассажирских перевозок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со станции Нижний Бестях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4" y="4898851"/>
            <a:ext cx="576773" cy="576773"/>
          </a:xfrm>
          <a:prstGeom prst="rect">
            <a:avLst/>
          </a:prstGeom>
        </p:spPr>
      </p:pic>
      <p:pic>
        <p:nvPicPr>
          <p:cNvPr id="2066" name="Picture 18" descr="🏩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986" y="6136181"/>
            <a:ext cx="558625" cy="55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🏬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895" y="5915254"/>
            <a:ext cx="559119" cy="55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246020" y="3760253"/>
            <a:ext cx="5840147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ЗАПУСК ЗНАКОВЫХ ОБЪЕКТОВ ПРОМЫШЛЕННОСТИ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6"/>
          <a:stretch/>
        </p:blipFill>
        <p:spPr>
          <a:xfrm>
            <a:off x="7858044" y="1148707"/>
            <a:ext cx="682507" cy="599271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8729740" y="1117621"/>
            <a:ext cx="3216240" cy="674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Республиканский кардиологический диспансер в г.Якутске (II очередь)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8738948" y="1887991"/>
            <a:ext cx="3207032" cy="707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Якутский республиканский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онкологический диспансер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(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II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очередь)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805536" y="682512"/>
            <a:ext cx="5424565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ВКЛЮЧЕНЫ В  ФЕДЕРАЛЬНЫЙ БЮДЖЕТ</a:t>
            </a:r>
          </a:p>
        </p:txBody>
      </p:sp>
      <p:pic>
        <p:nvPicPr>
          <p:cNvPr id="2070" name="Picture 22" descr="💎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80" y="5085803"/>
            <a:ext cx="481280" cy="48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Прямоугольник 2047"/>
          <p:cNvSpPr/>
          <p:nvPr/>
        </p:nvSpPr>
        <p:spPr>
          <a:xfrm>
            <a:off x="1034360" y="4989430"/>
            <a:ext cx="2264165" cy="674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Ювелирно-гранильный кластер</a:t>
            </a:r>
          </a:p>
        </p:txBody>
      </p:sp>
      <p:pic>
        <p:nvPicPr>
          <p:cNvPr id="2051" name="Рисунок 20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1458" y="682511"/>
            <a:ext cx="756487" cy="756487"/>
          </a:xfrm>
          <a:prstGeom prst="rect">
            <a:avLst/>
          </a:prstGeom>
        </p:spPr>
      </p:pic>
      <p:sp>
        <p:nvSpPr>
          <p:cNvPr id="2055" name="Прямоугольник 2054"/>
          <p:cNvSpPr/>
          <p:nvPr/>
        </p:nvSpPr>
        <p:spPr>
          <a:xfrm>
            <a:off x="4701088" y="732115"/>
            <a:ext cx="2691056" cy="648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Завершение строительства моста через р. Марха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на ФАД «Вилюй»</a:t>
            </a:r>
          </a:p>
        </p:txBody>
      </p:sp>
      <p:pic>
        <p:nvPicPr>
          <p:cNvPr id="2074" name="Picture 26" descr="Картинки по запросу больница эмодзи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044" y="1893365"/>
            <a:ext cx="707608" cy="70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🎭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8" y="753031"/>
            <a:ext cx="701604" cy="70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6766" y="4268371"/>
            <a:ext cx="1595349" cy="48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Чаяндинское НГКМ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18616" y="5098177"/>
            <a:ext cx="1884768" cy="480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ГОК на месторождении серебра "Вертикальное"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18617" y="6077415"/>
            <a:ext cx="1180131" cy="286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Ленское НГКМ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91" y="5105542"/>
            <a:ext cx="493407" cy="493407"/>
          </a:xfrm>
          <a:prstGeom prst="rect">
            <a:avLst/>
          </a:prstGeom>
        </p:spPr>
      </p:pic>
      <p:pic>
        <p:nvPicPr>
          <p:cNvPr id="1026" name="Picture 2" descr="Картинки по запросу нефть эмодзи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037" y="5931615"/>
            <a:ext cx="539780" cy="53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Прямая соединительная линия 43"/>
          <p:cNvCxnSpPr/>
          <p:nvPr/>
        </p:nvCxnSpPr>
        <p:spPr>
          <a:xfrm flipV="1">
            <a:off x="0" y="3638534"/>
            <a:ext cx="12192000" cy="1502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034361" y="2688604"/>
            <a:ext cx="2536088" cy="480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8 районов Якутии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включены в состав Арктической зоны России</a:t>
            </a:r>
            <a:endParaRPr lang="en-US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242" name="Picture 2" descr="❄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66" y="2598630"/>
            <a:ext cx="623071" cy="6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🚉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688" y="2600973"/>
            <a:ext cx="678792" cy="67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🏟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471" y="5469586"/>
            <a:ext cx="610148" cy="61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blob:https://web.whatsapp.com/dd5ea496-ab93-41fb-b429-762a7af7a5a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351" dirty="0"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1"/>
          <a:srcRect l="66015" t="62957" r="25938" b="12624"/>
          <a:stretch/>
        </p:blipFill>
        <p:spPr>
          <a:xfrm>
            <a:off x="3329932" y="4281909"/>
            <a:ext cx="606779" cy="5773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746629" y="2714994"/>
            <a:ext cx="2208985" cy="674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defRPr sz="140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latin typeface="Century Gothic" panose="020B0502020202020204" pitchFamily="34" charset="0"/>
              </a:rPr>
              <a:t>16 аэропортов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56"/>
          <a:stretch/>
        </p:blipFill>
        <p:spPr>
          <a:xfrm>
            <a:off x="7881563" y="3046200"/>
            <a:ext cx="1023248" cy="276728"/>
          </a:xfrm>
          <a:prstGeom prst="rect">
            <a:avLst/>
          </a:prstGeom>
        </p:spPr>
      </p:pic>
      <p:pic>
        <p:nvPicPr>
          <p:cNvPr id="49" name="Picture 2" descr="🛩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5007">
            <a:off x="7928393" y="2703824"/>
            <a:ext cx="488257" cy="4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1"/>
          <a:srcRect l="66015" t="62957" r="25938" b="12624"/>
          <a:stretch/>
        </p:blipFill>
        <p:spPr>
          <a:xfrm>
            <a:off x="423729" y="5843473"/>
            <a:ext cx="606779" cy="577323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998003" y="5829222"/>
            <a:ext cx="2264165" cy="674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Восточные блоки Среднеботуобинского НГКМ</a:t>
            </a:r>
          </a:p>
        </p:txBody>
      </p:sp>
    </p:spTree>
    <p:extLst>
      <p:ext uri="{BB962C8B-B14F-4D97-AF65-F5344CB8AC3E}">
        <p14:creationId xmlns:p14="http://schemas.microsoft.com/office/powerpoint/2010/main" val="32043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17255" y="1264411"/>
            <a:ext cx="3878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ИФО ВРП,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в сопоставимых ценах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2018 – 105% к 2017 г. 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2019 – 103,5% к 2018 г.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29278" y="3378541"/>
            <a:ext cx="4135847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Реальные располагаемые денежные доходы,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в сопоставимых ценах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2018 – 102% к 2017 г.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2019 – 102,4% к 2018 г.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55310" y="5581852"/>
            <a:ext cx="3279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Уровень бедности,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оценка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2018 – 18,6%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2019 – 18,2%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84609" y="735564"/>
            <a:ext cx="3074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МАКРОЭКОНОМИКА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6" y="1250137"/>
            <a:ext cx="730811" cy="73081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17254" y="2410736"/>
            <a:ext cx="446912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Индекс промышленного производства,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в сопоставимых ценах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2018 – 109% к 2017 г.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2019 – 112,4% к 2018 г.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6" y="2351101"/>
            <a:ext cx="725985" cy="72598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30" y="4481365"/>
            <a:ext cx="713575" cy="71357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873976" y="4456836"/>
            <a:ext cx="436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Уровень общей безработицы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, в % к рабочей силе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2018 – 6,9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2019 – 6,8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81081" y="721186"/>
            <a:ext cx="259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СОЦИАЛЬНОЕ РАЗВИТИЕ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601001" y="3477954"/>
            <a:ext cx="260756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Строительство,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в сопоставимых ценах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2018 – 107,9% к 2017 г.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2019 – 111,4% к 2018 г.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84723" y="5510999"/>
            <a:ext cx="4501652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Сальдированный финансовый результат предприятий,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млрд рублей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2018 – 154,7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2019 – 171,3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816826" y="1210137"/>
            <a:ext cx="4356125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Среднегодовая численность занятых в экономике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</a:p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тыс. человек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2018 – 497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2019 – 508,2 (оценка)</a:t>
            </a: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62" y="1153223"/>
            <a:ext cx="830215" cy="83021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623280" y="4447771"/>
            <a:ext cx="3536829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Сельское хозяйство,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в сопоставимых ценах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2018 – 100,1% к 2017 г.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2019 – 100,5% к 2018 г.</a:t>
            </a: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10" y="4443830"/>
            <a:ext cx="806223" cy="806223"/>
          </a:xfrm>
          <a:prstGeom prst="rect">
            <a:avLst/>
          </a:prstGeom>
        </p:spPr>
      </p:pic>
      <p:cxnSp>
        <p:nvCxnSpPr>
          <p:cNvPr id="87" name="Прямая соединительная линия 86"/>
          <p:cNvCxnSpPr/>
          <p:nvPr/>
        </p:nvCxnSpPr>
        <p:spPr>
          <a:xfrm>
            <a:off x="6086377" y="827773"/>
            <a:ext cx="9625" cy="603022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12"/>
          <p:cNvSpPr txBox="1">
            <a:spLocks noChangeArrowheads="1"/>
          </p:cNvSpPr>
          <p:nvPr/>
        </p:nvSpPr>
        <p:spPr bwMode="auto">
          <a:xfrm>
            <a:off x="2208214" y="269875"/>
            <a:ext cx="80645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ОСНОВНЫЕ СОЦИАЛЬНО-ЭКОНОМИЧЕСКИЕ ПОКАЗАТЕЛИ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/>
          <a:stretch/>
        </p:blipFill>
        <p:spPr>
          <a:xfrm>
            <a:off x="688497" y="5489157"/>
            <a:ext cx="735692" cy="869324"/>
          </a:xfrm>
          <a:prstGeom prst="rect">
            <a:avLst/>
          </a:prstGeom>
        </p:spPr>
      </p:pic>
      <p:pic>
        <p:nvPicPr>
          <p:cNvPr id="37" name="Picture 4" descr="🏗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0" y="3430328"/>
            <a:ext cx="739639" cy="73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85" y="5568666"/>
            <a:ext cx="697891" cy="7421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853815" y="2213919"/>
            <a:ext cx="4111308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Реальная среднемесячная начисленная заработная плата работников, </a:t>
            </a:r>
            <a:r>
              <a:rPr lang="ru-RU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в  сопоставимых ценах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2018 – 107,6% к 2017 г.</a:t>
            </a:r>
          </a:p>
          <a:p>
            <a:pPr>
              <a:lnSpc>
                <a:spcPts val="1400"/>
              </a:lnSpc>
            </a:pP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2019 – 102% к 2018 г.</a:t>
            </a:r>
          </a:p>
        </p:txBody>
      </p:sp>
      <p:pic>
        <p:nvPicPr>
          <p:cNvPr id="39" name="Picture 2" descr="👛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618" y="3369015"/>
            <a:ext cx="707685" cy="707685"/>
          </a:xfrm>
          <a:prstGeom prst="rect">
            <a:avLst/>
          </a:prstGeom>
          <a:noFill/>
          <a:extLst/>
        </p:spPr>
      </p:pic>
      <p:pic>
        <p:nvPicPr>
          <p:cNvPr id="26" name="Picture 2" descr="Картинки по запросу карточка банковская эмодз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87" y="2171347"/>
            <a:ext cx="905739" cy="9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95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9558836" y="1"/>
            <a:ext cx="2633165" cy="908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3" rIns="65304" bIns="32653" rtlCol="0" anchor="ctr"/>
          <a:lstStyle/>
          <a:p>
            <a:pPr algn="ctr" defTabSz="1218988"/>
            <a:endParaRPr lang="ru-RU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070666"/>
              </p:ext>
            </p:extLst>
          </p:nvPr>
        </p:nvGraphicFramePr>
        <p:xfrm>
          <a:off x="887788" y="682639"/>
          <a:ext cx="10894834" cy="28469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23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46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496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7782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1244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Страна / регион</a:t>
                      </a:r>
                      <a:endParaRPr lang="ru-RU" sz="15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04" marR="6804" marT="68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Общий коэффициент естественного </a:t>
                      </a:r>
                      <a:endParaRPr lang="ru-RU" sz="15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15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прироста </a:t>
                      </a:r>
                      <a:r>
                        <a:rPr lang="ru-RU" sz="15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(убыли),</a:t>
                      </a:r>
                    </a:p>
                    <a:p>
                      <a:pPr algn="ctr" fontAlgn="ctr"/>
                      <a:r>
                        <a:rPr lang="ru-RU" sz="15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на 1000 чел. населения</a:t>
                      </a:r>
                      <a:endParaRPr lang="ru-RU" sz="15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04" marR="6804" marT="68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5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Коэффициент миграционного </a:t>
                      </a:r>
                    </a:p>
                    <a:p>
                      <a:pPr algn="ctr" fontAlgn="ctr"/>
                      <a:r>
                        <a:rPr lang="ru-RU" sz="15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прироста (убыли),</a:t>
                      </a:r>
                    </a:p>
                    <a:p>
                      <a:pPr algn="ctr" fontAlgn="ctr"/>
                      <a:r>
                        <a:rPr lang="ru-RU" sz="15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на 1000 чел. населения</a:t>
                      </a:r>
                      <a:endParaRPr lang="ru-RU" sz="15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04" marR="6804" marT="68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Ожидаемая продолжительность жизни при рождении, </a:t>
                      </a:r>
                    </a:p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число лет</a:t>
                      </a:r>
                      <a:endParaRPr lang="ru-RU" sz="15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endParaRPr lang="ru-RU" sz="15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04" marR="6804" marT="68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5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  Российская </a:t>
                      </a:r>
                      <a:r>
                        <a:rPr lang="ru-RU" sz="15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Федерация</a:t>
                      </a:r>
                      <a:endParaRPr lang="ru-RU" sz="15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04" marR="6804" marT="68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/>
                      </a:endParaRPr>
                    </a:p>
                  </a:txBody>
                  <a:tcPr marL="6804" marR="6804" marT="680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/>
                      </a:endParaRPr>
                    </a:p>
                  </a:txBody>
                  <a:tcPr marL="6804" marR="6804" marT="680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/>
                      </a:endParaRPr>
                    </a:p>
                  </a:txBody>
                  <a:tcPr marL="6804" marR="6804" marT="680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5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  Регионы </a:t>
                      </a:r>
                      <a:r>
                        <a:rPr lang="ru-RU" sz="15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ДФО</a:t>
                      </a:r>
                      <a:endParaRPr lang="ru-RU" sz="15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04" marR="6804" marT="68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/>
                      </a:endParaRPr>
                    </a:p>
                  </a:txBody>
                  <a:tcPr marL="6804" marR="6804" marT="680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/>
                      </a:endParaRPr>
                    </a:p>
                  </a:txBody>
                  <a:tcPr marL="6804" marR="6804" marT="680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/>
                      </a:endParaRPr>
                    </a:p>
                  </a:txBody>
                  <a:tcPr marL="6804" marR="6804" marT="680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5715">
                <a:tc>
                  <a:txBody>
                    <a:bodyPr/>
                    <a:lstStyle/>
                    <a:p>
                      <a:pPr marL="0" marR="0" indent="0" algn="l" defTabSz="12801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  Республика </a:t>
                      </a:r>
                      <a:r>
                        <a:rPr lang="ru-RU" sz="15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Саха (Якутия)</a:t>
                      </a:r>
                      <a:endParaRPr lang="ru-RU" sz="15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04" marR="6804" marT="68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/>
                      </a:endParaRPr>
                    </a:p>
                  </a:txBody>
                  <a:tcPr marL="6804" marR="6804" marT="680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/>
                      </a:endParaRPr>
                    </a:p>
                  </a:txBody>
                  <a:tcPr marL="6804" marR="6804" marT="680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/>
                      </a:endParaRPr>
                    </a:p>
                  </a:txBody>
                  <a:tcPr marL="6804" marR="6804" marT="680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591C9F3-55E1-4789-BE97-33ED4735A8B3}"/>
              </a:ext>
            </a:extLst>
          </p:cNvPr>
          <p:cNvSpPr/>
          <p:nvPr/>
        </p:nvSpPr>
        <p:spPr>
          <a:xfrm>
            <a:off x="357353" y="2924139"/>
            <a:ext cx="11259208" cy="577675"/>
          </a:xfrm>
          <a:prstGeom prst="rect">
            <a:avLst/>
          </a:prstGeom>
          <a:noFill/>
          <a:ln w="19050">
            <a:solidFill>
              <a:srgbClr val="0D2A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3" rIns="65304" bIns="32653" rtlCol="0" anchor="ctr"/>
          <a:lstStyle/>
          <a:p>
            <a:pPr algn="ctr" defTabSz="91083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33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9" name="Диаграмма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1624231"/>
              </p:ext>
            </p:extLst>
          </p:nvPr>
        </p:nvGraphicFramePr>
        <p:xfrm>
          <a:off x="3122221" y="1567634"/>
          <a:ext cx="2855031" cy="2016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4333427" y="1824266"/>
            <a:ext cx="0" cy="16805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42" name="Диаграмма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3144774"/>
              </p:ext>
            </p:extLst>
          </p:nvPr>
        </p:nvGraphicFramePr>
        <p:xfrm>
          <a:off x="6143312" y="1579746"/>
          <a:ext cx="2766997" cy="1989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8" name="Диаграмма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202774"/>
              </p:ext>
            </p:extLst>
          </p:nvPr>
        </p:nvGraphicFramePr>
        <p:xfrm>
          <a:off x="9158401" y="1562682"/>
          <a:ext cx="2334100" cy="2024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50" name="Прямая соединительная линия 49"/>
          <p:cNvCxnSpPr/>
          <p:nvPr/>
        </p:nvCxnSpPr>
        <p:spPr>
          <a:xfrm>
            <a:off x="9286373" y="2019949"/>
            <a:ext cx="7595" cy="148489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6"/>
          <a:srcRect l="1951" t="17658" r="1592" b="17718"/>
          <a:stretch/>
        </p:blipFill>
        <p:spPr>
          <a:xfrm>
            <a:off x="478411" y="3079668"/>
            <a:ext cx="391075" cy="271841"/>
          </a:xfrm>
          <a:prstGeom prst="rect">
            <a:avLst/>
          </a:prstGeom>
        </p:spPr>
      </p:pic>
      <p:pic>
        <p:nvPicPr>
          <p:cNvPr id="54" name="Picture 2" descr="Картинки по запросу ДАЛЬНИЙ ВОСТОК ГЕРБ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7" y="2434402"/>
            <a:ext cx="527127" cy="33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://www.school176.ru/sites/default/files/flag.png">
            <a:extLst>
              <a:ext uri="{FF2B5EF4-FFF2-40B4-BE49-F238E27FC236}">
                <a16:creationId xmlns:a16="http://schemas.microsoft.com/office/drawing/2014/main" xmlns="" id="{1F350F2C-8959-47B4-A6E7-38EB07D69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4" y="1910592"/>
            <a:ext cx="398056" cy="31891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xmlns="" id="{75AE90AF-3D82-49A8-8098-6A77B7CC9E7F}"/>
              </a:ext>
            </a:extLst>
          </p:cNvPr>
          <p:cNvSpPr txBox="1"/>
          <p:nvPr/>
        </p:nvSpPr>
        <p:spPr>
          <a:xfrm>
            <a:off x="9657875" y="3708915"/>
            <a:ext cx="2301655" cy="585607"/>
          </a:xfrm>
          <a:prstGeom prst="rect">
            <a:avLst/>
          </a:prstGeom>
        </p:spPr>
        <p:txBody>
          <a:bodyPr vert="horz" wrap="square" lIns="0" tIns="31303" rIns="0" bIns="0" rtlCol="0">
            <a:spAutoFit/>
          </a:bodyPr>
          <a:lstStyle>
            <a:defPPr>
              <a:defRPr lang="ru-RU"/>
            </a:defPPr>
            <a:lvl1pPr marL="14939" marR="5691" algn="ctr">
              <a:defRPr sz="1400" spc="-17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200" dirty="0">
                <a:latin typeface="Century Gothic" panose="020B0502020202020204" pitchFamily="34" charset="0"/>
              </a:rPr>
              <a:t>самая высокая продолжительность жизни в ДФО</a:t>
            </a:r>
            <a:endParaRPr sz="1200" dirty="0">
              <a:latin typeface="Century Gothic" panose="020B0502020202020204" pitchFamily="34" charset="0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xmlns="" id="{06B22B11-2B59-4C29-8AD9-DF2CE71812CC}"/>
              </a:ext>
            </a:extLst>
          </p:cNvPr>
          <p:cNvSpPr txBox="1"/>
          <p:nvPr/>
        </p:nvSpPr>
        <p:spPr>
          <a:xfrm>
            <a:off x="3870717" y="3755937"/>
            <a:ext cx="3113859" cy="585607"/>
          </a:xfrm>
          <a:prstGeom prst="rect">
            <a:avLst/>
          </a:prstGeom>
        </p:spPr>
        <p:txBody>
          <a:bodyPr vert="horz" wrap="square" lIns="0" tIns="31303" rIns="0" bIns="0" rtlCol="0">
            <a:spAutoFit/>
          </a:bodyPr>
          <a:lstStyle/>
          <a:p>
            <a:pPr marL="14938" marR="5691" algn="ctr"/>
            <a:r>
              <a:rPr lang="ru-RU" sz="1200" spc="-17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РС (Я) лидирует среди регионов ДФО и</a:t>
            </a:r>
          </a:p>
          <a:p>
            <a:pPr marL="14938" marR="5691" algn="ctr"/>
            <a:r>
              <a:rPr lang="ru-RU" sz="1200" spc="-17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находится в семерке лучших регионов РФ</a:t>
            </a:r>
            <a:endParaRPr sz="1200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246022" y="160883"/>
            <a:ext cx="11699959" cy="572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ДЕМОГРАФИЧЕСКАЯ И СЕМЕЙНАЯ ПОЛИТИКА</a:t>
            </a:r>
          </a:p>
        </p:txBody>
      </p:sp>
      <p:sp>
        <p:nvSpPr>
          <p:cNvPr id="2" name="Прямоугольная выноска 1"/>
          <p:cNvSpPr/>
          <p:nvPr/>
        </p:nvSpPr>
        <p:spPr>
          <a:xfrm rot="10800000">
            <a:off x="3742957" y="3664778"/>
            <a:ext cx="3241619" cy="644813"/>
          </a:xfrm>
          <a:prstGeom prst="wedgeRectCallout">
            <a:avLst>
              <a:gd name="adj1" fmla="val -12209"/>
              <a:gd name="adj2" fmla="val 10672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>
              <a:latin typeface="Century Gothic" panose="020B0502020202020204" pitchFamily="34" charset="0"/>
            </a:endParaRPr>
          </a:p>
        </p:txBody>
      </p:sp>
      <p:sp>
        <p:nvSpPr>
          <p:cNvPr id="34" name="Прямоугольная выноска 33"/>
          <p:cNvSpPr/>
          <p:nvPr/>
        </p:nvSpPr>
        <p:spPr>
          <a:xfrm rot="10800000">
            <a:off x="9644326" y="3655860"/>
            <a:ext cx="2301655" cy="644813"/>
          </a:xfrm>
          <a:prstGeom prst="wedgeRectCallout">
            <a:avLst>
              <a:gd name="adj1" fmla="val -8359"/>
              <a:gd name="adj2" fmla="val 10824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dirty="0">
              <a:latin typeface="Century Gothic" panose="020B0502020202020204" pitchFamily="34" charset="0"/>
            </a:endParaRPr>
          </a:p>
        </p:txBody>
      </p:sp>
      <p:sp>
        <p:nvSpPr>
          <p:cNvPr id="35" name="object 5">
            <a:extLst>
              <a:ext uri="{FF2B5EF4-FFF2-40B4-BE49-F238E27FC236}">
                <a16:creationId xmlns:a16="http://schemas.microsoft.com/office/drawing/2014/main" xmlns="" id="{75AE90AF-3D82-49A8-8098-6A77B7CC9E7F}"/>
              </a:ext>
            </a:extLst>
          </p:cNvPr>
          <p:cNvSpPr txBox="1"/>
          <p:nvPr/>
        </p:nvSpPr>
        <p:spPr>
          <a:xfrm>
            <a:off x="10286094" y="579259"/>
            <a:ext cx="2301655" cy="247052"/>
          </a:xfrm>
          <a:prstGeom prst="rect">
            <a:avLst/>
          </a:prstGeom>
        </p:spPr>
        <p:txBody>
          <a:bodyPr vert="horz" wrap="square" lIns="0" tIns="31303" rIns="0" bIns="0" rtlCol="0">
            <a:spAutoFit/>
          </a:bodyPr>
          <a:lstStyle>
            <a:defPPr>
              <a:defRPr lang="ru-RU"/>
            </a:defPPr>
            <a:lvl1pPr marL="14939" marR="5691" algn="ctr">
              <a:defRPr sz="1400" spc="-17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2019 год</a:t>
            </a:r>
            <a:endParaRPr i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9490953" y="5124670"/>
            <a:ext cx="1431183" cy="376237"/>
          </a:xfrm>
          <a:prstGeom prst="wedgeRectCallout">
            <a:avLst>
              <a:gd name="adj1" fmla="val -73916"/>
              <a:gd name="adj2" fmla="val 14731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+3096 человек</a:t>
            </a: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1169909"/>
              </p:ext>
            </p:extLst>
          </p:nvPr>
        </p:nvGraphicFramePr>
        <p:xfrm>
          <a:off x="2362261" y="4369823"/>
          <a:ext cx="7467475" cy="221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9608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xmlns="" id="{1ED37574-7686-4FE1-AA5B-D0AE5579905B}"/>
              </a:ext>
            </a:extLst>
          </p:cNvPr>
          <p:cNvSpPr txBox="1"/>
          <p:nvPr/>
        </p:nvSpPr>
        <p:spPr>
          <a:xfrm>
            <a:off x="1482602" y="826979"/>
            <a:ext cx="2454217" cy="530207"/>
          </a:xfrm>
          <a:prstGeom prst="rect">
            <a:avLst/>
          </a:prstGeom>
        </p:spPr>
        <p:txBody>
          <a:bodyPr vert="horz" wrap="square" lIns="0" tIns="31303" rIns="0" bIns="0" rtlCol="0">
            <a:spAutoFit/>
          </a:bodyPr>
          <a:lstStyle/>
          <a:p>
            <a:pPr marL="14938" marR="5691">
              <a:lnSpc>
                <a:spcPct val="90000"/>
              </a:lnSpc>
            </a:pPr>
            <a:r>
              <a:rPr lang="ru-RU" sz="1200" spc="-17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Санавиация Якутии </a:t>
            </a:r>
          </a:p>
          <a:p>
            <a:pPr marL="14938" marR="5691">
              <a:lnSpc>
                <a:spcPct val="90000"/>
              </a:lnSpc>
            </a:pPr>
            <a:r>
              <a:rPr lang="ru-RU" sz="1200" spc="-17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совершила </a:t>
            </a:r>
            <a:r>
              <a:rPr lang="ru-RU" sz="1200" b="1" spc="-17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1 124  </a:t>
            </a:r>
            <a:r>
              <a:rPr lang="ru-RU" sz="1200" spc="-17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вылета, эвакуировала  </a:t>
            </a:r>
            <a:r>
              <a:rPr lang="ru-RU" sz="1200" b="1" spc="-17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2 227  </a:t>
            </a:r>
            <a:r>
              <a:rPr lang="ru-RU" sz="1200" spc="-17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человек</a:t>
            </a:r>
            <a:endParaRPr sz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46022" y="151358"/>
            <a:ext cx="11699959" cy="477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ЗДОРОВЫЙ ЧЕЛОВЕК – ЗДОРОВОЕ ОБЩЕСТВО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1ED37574-7686-4FE1-AA5B-D0AE5579905B}"/>
              </a:ext>
            </a:extLst>
          </p:cNvPr>
          <p:cNvSpPr txBox="1"/>
          <p:nvPr/>
        </p:nvSpPr>
        <p:spPr>
          <a:xfrm>
            <a:off x="1485901" y="1804025"/>
            <a:ext cx="2594180" cy="530207"/>
          </a:xfrm>
          <a:prstGeom prst="rect">
            <a:avLst/>
          </a:prstGeom>
        </p:spPr>
        <p:txBody>
          <a:bodyPr vert="horz" wrap="square" lIns="0" tIns="31303" rIns="0" bIns="0" rtlCol="0">
            <a:spAutoFit/>
          </a:bodyPr>
          <a:lstStyle/>
          <a:p>
            <a:pPr marR="5691">
              <a:lnSpc>
                <a:spcPct val="90000"/>
              </a:lnSpc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На льготное лекарственное обеспечение направлено </a:t>
            </a:r>
          </a:p>
          <a:p>
            <a:pPr marR="5691">
              <a:lnSpc>
                <a:spcPct val="90000"/>
              </a:lnSpc>
            </a:pP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2,2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млрд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рублей </a:t>
            </a: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xmlns="" id="{1ED37574-7686-4FE1-AA5B-D0AE5579905B}"/>
              </a:ext>
            </a:extLst>
          </p:cNvPr>
          <p:cNvSpPr txBox="1"/>
          <p:nvPr/>
        </p:nvSpPr>
        <p:spPr>
          <a:xfrm>
            <a:off x="7041551" y="2066770"/>
            <a:ext cx="4913296" cy="1675136"/>
          </a:xfrm>
          <a:prstGeom prst="rect">
            <a:avLst/>
          </a:prstGeom>
        </p:spPr>
        <p:txBody>
          <a:bodyPr vert="horz" wrap="square" lIns="0" tIns="31303" rIns="0" bIns="0" rtlCol="0">
            <a:spAutoFit/>
          </a:bodyPr>
          <a:lstStyle/>
          <a:p>
            <a:pPr marR="5691">
              <a:lnSpc>
                <a:spcPct val="90000"/>
              </a:lnSpc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Создано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10  новых зданий ФАП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</a:p>
          <a:p>
            <a:pPr marR="5691" algn="just">
              <a:lnSpc>
                <a:spcPct val="90000"/>
              </a:lnSpc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  Алданском, Аллаиховском, Амгинском, Вилюйском, Кобяйском, Ленском, Мегино-Кангаласском, Томпонском, Усть-Алданском районах </a:t>
            </a:r>
          </a:p>
          <a:p>
            <a:pPr marR="5691">
              <a:lnSpc>
                <a:spcPct val="90000"/>
              </a:lnSpc>
            </a:pPr>
            <a:endParaRPr lang="ru-RU" sz="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Запланировано: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в 2020 г создание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10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модульных ФАП, ВА 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до 2022 г приобретение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14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мобильных мед. комплексов</a:t>
            </a:r>
          </a:p>
          <a:p>
            <a:pPr lvl="0">
              <a:buFont typeface="Arial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в 2021 г ввод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кардиодиспансера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в 2023 г ввод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онкодиспансера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xmlns="" id="{1ED37574-7686-4FE1-AA5B-D0AE5579905B}"/>
              </a:ext>
            </a:extLst>
          </p:cNvPr>
          <p:cNvSpPr txBox="1"/>
          <p:nvPr/>
        </p:nvSpPr>
        <p:spPr>
          <a:xfrm>
            <a:off x="7203477" y="674494"/>
            <a:ext cx="4476751" cy="973405"/>
          </a:xfrm>
          <a:prstGeom prst="rect">
            <a:avLst/>
          </a:prstGeom>
        </p:spPr>
        <p:txBody>
          <a:bodyPr vert="horz" wrap="square" lIns="0" tIns="31303" rIns="0" bIns="0" rtlCol="0">
            <a:spAutoFit/>
          </a:bodyPr>
          <a:lstStyle/>
          <a:p>
            <a:pPr marR="5691">
              <a:lnSpc>
                <a:spcPct val="90000"/>
              </a:lnSpc>
            </a:pP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538 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единиц  медоборудования</a:t>
            </a: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на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542,35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млн рублей, </a:t>
            </a:r>
            <a:b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 том числе:</a:t>
            </a:r>
          </a:p>
          <a:p>
            <a:pPr marL="14938" marR="5691" indent="285744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200" spc="-17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рамках нацпроекта  - 385,75 млн рублей</a:t>
            </a:r>
          </a:p>
          <a:p>
            <a:pPr marL="14938" marR="5691" indent="28574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200" spc="-17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 счет средств ОМС  - 50,1 млн рублей</a:t>
            </a:r>
          </a:p>
          <a:p>
            <a:pPr marL="14938" marR="5691" indent="28574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200" spc="-17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 счет средств ГБ РС(Я) – 106,5 млн рублей</a:t>
            </a:r>
          </a:p>
        </p:txBody>
      </p:sp>
      <p:pic>
        <p:nvPicPr>
          <p:cNvPr id="6146" name="Picture 2" descr="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" y="736039"/>
            <a:ext cx="851764" cy="8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80" y="1886177"/>
            <a:ext cx="688109" cy="68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02" y="2228619"/>
            <a:ext cx="704047" cy="704047"/>
          </a:xfrm>
          <a:prstGeom prst="rect">
            <a:avLst/>
          </a:prstGeom>
        </p:spPr>
      </p:pic>
      <p:pic>
        <p:nvPicPr>
          <p:cNvPr id="1026" name="Picture 2" descr="C:\Users\krivoshapkinavv\Desktop\1. в работе\! ОТЧЕТ ПРАВИТЕЛЬСТВА\!!! Слайд\для слайда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6676" y="903928"/>
            <a:ext cx="904875" cy="862013"/>
          </a:xfrm>
          <a:prstGeom prst="rect">
            <a:avLst/>
          </a:prstGeom>
          <a:noFill/>
        </p:spPr>
      </p:pic>
      <p:pic>
        <p:nvPicPr>
          <p:cNvPr id="1027" name="Picture 3" descr="C:\Users\krivoshapkinavv\Desktop\1. в работе\! ОТЧЕТ ПРАВИТЕЛЬСТВА\!!! Слайд\для слайда\врач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376" y="2705101"/>
            <a:ext cx="809625" cy="809625"/>
          </a:xfrm>
          <a:prstGeom prst="rect">
            <a:avLst/>
          </a:prstGeom>
          <a:noFill/>
        </p:spPr>
      </p:pic>
      <p:pic>
        <p:nvPicPr>
          <p:cNvPr id="1028" name="Picture 4" descr="C:\Users\krivoshapkinavv\Desktop\1. в работе\! ОТЧЕТ ПРАВИТЕЛЬСТВА\!!! Слайд\для слайда\Без назван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6" y="3638551"/>
            <a:ext cx="800100" cy="800100"/>
          </a:xfrm>
          <a:prstGeom prst="rect">
            <a:avLst/>
          </a:prstGeom>
          <a:noFill/>
        </p:spPr>
      </p:pic>
      <p:pic>
        <p:nvPicPr>
          <p:cNvPr id="34" name="Picture 26" descr="Картинки по запросу больница эмодз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99" y="3357060"/>
            <a:ext cx="679264" cy="67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295275" y="4533900"/>
            <a:ext cx="11315700" cy="198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bject 5">
            <a:extLst>
              <a:ext uri="{FF2B5EF4-FFF2-40B4-BE49-F238E27FC236}">
                <a16:creationId xmlns:a16="http://schemas.microsoft.com/office/drawing/2014/main" xmlns="" id="{1ED37574-7686-4FE1-AA5B-D0AE5579905B}"/>
              </a:ext>
            </a:extLst>
          </p:cNvPr>
          <p:cNvSpPr txBox="1"/>
          <p:nvPr/>
        </p:nvSpPr>
        <p:spPr>
          <a:xfrm>
            <a:off x="1438275" y="2743023"/>
            <a:ext cx="4156191" cy="571757"/>
          </a:xfrm>
          <a:prstGeom prst="rect">
            <a:avLst/>
          </a:prstGeom>
        </p:spPr>
        <p:txBody>
          <a:bodyPr vert="horz" wrap="square" lIns="0" tIns="31303" rIns="0" bIns="0" rtlCol="0">
            <a:spAutoFit/>
          </a:bodyPr>
          <a:lstStyle/>
          <a:p>
            <a:pPr marR="5691">
              <a:lnSpc>
                <a:spcPct val="90000"/>
              </a:lnSpc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Единовременную компенсационную выплату: </a:t>
            </a:r>
            <a:b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sz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R="5691">
              <a:lnSpc>
                <a:spcPct val="90000"/>
              </a:lnSpc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по программе «Земский доктор»</a:t>
            </a:r>
          </a:p>
          <a:p>
            <a:pPr marR="5691" algn="just">
              <a:lnSpc>
                <a:spcPct val="90000"/>
              </a:lnSpc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получил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71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врач</a:t>
            </a:r>
          </a:p>
        </p:txBody>
      </p:sp>
      <p:sp>
        <p:nvSpPr>
          <p:cNvPr id="41" name="object 5">
            <a:extLst>
              <a:ext uri="{FF2B5EF4-FFF2-40B4-BE49-F238E27FC236}">
                <a16:creationId xmlns:a16="http://schemas.microsoft.com/office/drawing/2014/main" xmlns="" id="{1ED37574-7686-4FE1-AA5B-D0AE5579905B}"/>
              </a:ext>
            </a:extLst>
          </p:cNvPr>
          <p:cNvSpPr txBox="1"/>
          <p:nvPr/>
        </p:nvSpPr>
        <p:spPr>
          <a:xfrm>
            <a:off x="1406755" y="3816538"/>
            <a:ext cx="3609976" cy="364007"/>
          </a:xfrm>
          <a:prstGeom prst="rect">
            <a:avLst/>
          </a:prstGeom>
        </p:spPr>
        <p:txBody>
          <a:bodyPr vert="horz" wrap="square" lIns="0" tIns="31303" rIns="0" bIns="0" rtlCol="0">
            <a:spAutoFit/>
          </a:bodyPr>
          <a:lstStyle/>
          <a:p>
            <a:pPr marR="5691" algn="just">
              <a:lnSpc>
                <a:spcPct val="90000"/>
              </a:lnSpc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по программе «Земский фельдшер» </a:t>
            </a:r>
          </a:p>
          <a:p>
            <a:pPr marR="5691" algn="just">
              <a:lnSpc>
                <a:spcPct val="90000"/>
              </a:lnSpc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получили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26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фельдшеров</a:t>
            </a:r>
          </a:p>
        </p:txBody>
      </p:sp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3779904531"/>
              </p:ext>
            </p:extLst>
          </p:nvPr>
        </p:nvGraphicFramePr>
        <p:xfrm>
          <a:off x="7219951" y="4676776"/>
          <a:ext cx="4805363" cy="1909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3436516099"/>
              </p:ext>
            </p:extLst>
          </p:nvPr>
        </p:nvGraphicFramePr>
        <p:xfrm>
          <a:off x="0" y="4705352"/>
          <a:ext cx="3476624" cy="1709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3285516313"/>
              </p:ext>
            </p:extLst>
          </p:nvPr>
        </p:nvGraphicFramePr>
        <p:xfrm>
          <a:off x="3638551" y="4676776"/>
          <a:ext cx="3590925" cy="1747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83256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krivoshapkinavv\Desktop\1. в работе\! ОТЧЕТ ПРАВИТЕЛЬСТВА\!!! Слайд\для слайда\image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3321" y="820431"/>
            <a:ext cx="1680379" cy="1737791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46022" y="198983"/>
            <a:ext cx="11699959" cy="593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СТИМУЛИРОВАНИЕ ЗАНЯТОСТИ НАСЕЛЕНИЯ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45757445"/>
              </p:ext>
            </p:extLst>
          </p:nvPr>
        </p:nvGraphicFramePr>
        <p:xfrm>
          <a:off x="457201" y="4810126"/>
          <a:ext cx="11096625" cy="1762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40282" y="2254357"/>
            <a:ext cx="3523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трудоустроено в промышленные предприятия 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8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тыс. человек 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(2018 г. – 5,7 тыс. человек)</a:t>
            </a:r>
          </a:p>
        </p:txBody>
      </p:sp>
      <p:pic>
        <p:nvPicPr>
          <p:cNvPr id="1026" name="Picture 2" descr="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9" y="1309436"/>
            <a:ext cx="818748" cy="81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9" y="2292824"/>
            <a:ext cx="827955" cy="82795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78171" y="1506213"/>
            <a:ext cx="2925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 проекте участвуют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25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компаний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0777" y="897651"/>
            <a:ext cx="4361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«Местные кадры – в промышленность»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14326" y="4762500"/>
            <a:ext cx="11315700" cy="1987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6428096" y="1139795"/>
            <a:ext cx="5977720" cy="148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Мероприятиями активной политики занятости охвачено </a:t>
            </a:r>
          </a:p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35,2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тыс.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человек (2018 г. – 25,3 тыс. человек).</a:t>
            </a:r>
          </a:p>
          <a:p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Организовано профессиональное обучение для:</a:t>
            </a:r>
          </a:p>
          <a:p>
            <a:endParaRPr lang="ru-RU" sz="105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    3,5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тыс.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безработных и незанятых граждан  (2018 г.-2,9 тыс.)</a:t>
            </a:r>
          </a:p>
          <a:p>
            <a:r>
              <a:rPr lang="ru-RU" sz="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    859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граждан предпенсионного возраста (2018 г. – 0)</a:t>
            </a:r>
          </a:p>
        </p:txBody>
      </p:sp>
      <p:pic>
        <p:nvPicPr>
          <p:cNvPr id="17" name="Picture 4" descr="♿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936" y="3542589"/>
            <a:ext cx="679561" cy="6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428096" y="3591245"/>
            <a:ext cx="49814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634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инвалида трудоустроены  (2018 г. – 599 )</a:t>
            </a:r>
          </a:p>
        </p:txBody>
      </p:sp>
      <p:pic>
        <p:nvPicPr>
          <p:cNvPr id="2051" name="Picture 3" descr="C:\Users\krivoshapkinavv\Desktop\1. в работе\! ОТЧЕТ ПРАВИТЕЛЬСТВА\!!! Слайд\для слайда\бабуш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1934" y="2631174"/>
            <a:ext cx="731220" cy="731220"/>
          </a:xfrm>
          <a:prstGeom prst="rect">
            <a:avLst/>
          </a:prstGeom>
          <a:noFill/>
        </p:spPr>
      </p:pic>
      <p:pic>
        <p:nvPicPr>
          <p:cNvPr id="6" name="Picture 2" descr="C:\Users\krivoshapkinavv\Desktop\1. в работе\! ОТЧЕТ ПРАВИТЕЛЬСТВА\!!! Слайд\для слайда\вакансии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3080" y="3633699"/>
            <a:ext cx="1215291" cy="910295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594094" y="3937789"/>
            <a:ext cx="3237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9 707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вакансий (2018 г. – 10 287)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1037230" y="3439236"/>
            <a:ext cx="3439237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Кольцо 2"/>
          <p:cNvSpPr/>
          <p:nvPr/>
        </p:nvSpPr>
        <p:spPr>
          <a:xfrm>
            <a:off x="5591459" y="1362075"/>
            <a:ext cx="628367" cy="661335"/>
          </a:xfrm>
          <a:prstGeom prst="donut">
            <a:avLst>
              <a:gd name="adj" fmla="val 63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9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6022" y="198983"/>
            <a:ext cx="11699959" cy="540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СОЦИАЛЬНАЯ ЗАЩИТА НАСЕЛЕНИЯ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739085"/>
            <a:ext cx="6217920" cy="512031"/>
          </a:xfrm>
          <a:prstGeom prst="roundRect">
            <a:avLst>
              <a:gd name="adj" fmla="val 2939"/>
            </a:avLst>
          </a:prstGeom>
          <a:noFill/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Финансирование мер социальной поддержки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54835872"/>
              </p:ext>
            </p:extLst>
          </p:nvPr>
        </p:nvGraphicFramePr>
        <p:xfrm>
          <a:off x="445560" y="4225592"/>
          <a:ext cx="5195427" cy="263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66426"/>
              </p:ext>
            </p:extLst>
          </p:nvPr>
        </p:nvGraphicFramePr>
        <p:xfrm>
          <a:off x="0" y="1229406"/>
          <a:ext cx="6447365" cy="2739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78318" y="4268115"/>
            <a:ext cx="6110223" cy="687004"/>
          </a:xfrm>
          <a:prstGeom prst="roundRect">
            <a:avLst>
              <a:gd name="adj" fmla="val 2939"/>
            </a:avLst>
          </a:prstGeom>
          <a:noFill/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Объем финансирования мер социальной поддержки,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млрд рублей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05473" y="853907"/>
            <a:ext cx="5673912" cy="3683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500"/>
              </a:spcAft>
              <a:defRPr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Меры социальной поддержки:</a:t>
            </a:r>
          </a:p>
          <a:p>
            <a:pPr algn="ctr" eaLnBrk="0" fontAlgn="base" hangingPunct="0">
              <a:spcBef>
                <a:spcPct val="0"/>
              </a:spcBef>
              <a:spcAft>
                <a:spcPts val="500"/>
              </a:spcAft>
              <a:defRPr/>
            </a:pPr>
            <a:endParaRPr lang="ru-RU" sz="800" u="sng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891" indent="-342891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пособия, единовременные и компенсационные выплаты семьям с детьми, многодетным семьям;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региональная социальная доплата к пенсиям;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государственная социальная помощь по социальным контрактам; 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материальная помощь малоимущим гражданам, оказавшимся в трудной жизненной ситуации;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выплаты по статусу (ветераны ВОВ, труда, жертвы политических репрессий, дети войны и др.); 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выплаты приемным родителям на содержание детей-сирот и детей, оставшихся без попечения родителей;</a:t>
            </a:r>
          </a:p>
          <a:p>
            <a:pPr marL="342891" indent="-342891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материальная помощь на подключение жилых домов к источникам теплоснабжения, оказание помощи на ремонт жилых помещений малоимущим и отдельным категориям граждан</a:t>
            </a:r>
          </a:p>
        </p:txBody>
      </p:sp>
      <p:cxnSp>
        <p:nvCxnSpPr>
          <p:cNvPr id="10" name="Elbow Connector 9"/>
          <p:cNvCxnSpPr/>
          <p:nvPr/>
        </p:nvCxnSpPr>
        <p:spPr>
          <a:xfrm rot="16200000" flipH="1">
            <a:off x="3880381" y="1777469"/>
            <a:ext cx="1105959" cy="941919"/>
          </a:xfrm>
          <a:prstGeom prst="bentConnector3">
            <a:avLst>
              <a:gd name="adj1" fmla="val 6550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360336" y="2797175"/>
            <a:ext cx="1735665" cy="122766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 Narrow"/>
              </a:rPr>
              <a:t>Из них1,3 млрд рублей на дополнительные меры поддержки рождаемости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 Narrow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3936" y="2599265"/>
            <a:ext cx="1735665" cy="122766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 Narrow"/>
              </a:rPr>
              <a:t>Из них 0,4 млрд рублей на дополнительные меры поддержки рождаемости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 Narrow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871135" y="2794001"/>
            <a:ext cx="685799" cy="2878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5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3" t="26537" r="26974" b="21554"/>
          <a:stretch/>
        </p:blipFill>
        <p:spPr>
          <a:xfrm>
            <a:off x="1044662" y="748584"/>
            <a:ext cx="1000119" cy="1105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9" t="30033" r="24822" b="15081"/>
          <a:stretch/>
        </p:blipFill>
        <p:spPr>
          <a:xfrm>
            <a:off x="197305" y="752898"/>
            <a:ext cx="828857" cy="11359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62174" y="1928248"/>
            <a:ext cx="342445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Право на ежемесячную денежную выплату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 рождении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второго ребенка (за счет средств федерального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маткапитала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</a:p>
          <a:p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 1 января 2018 г. – 16,9 тыс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рублей 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(при среднедушевом доходе семьи менее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1,5 ВПМ трудоспособного 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населения – 26,2 тыс. рублей)</a:t>
            </a:r>
          </a:p>
          <a:p>
            <a:endParaRPr lang="ru-RU" sz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Региональный материнский капитал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 рождении второго ребенка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с 1 января 2019 г.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– </a:t>
            </a: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135,9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тыс. рублей</a:t>
            </a:r>
          </a:p>
          <a:p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93228" y="1895561"/>
            <a:ext cx="511372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Ежемесячная денежная выплата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 рождении третьего или последующих детей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с 1 января 2019 г. до 3х лет – </a:t>
            </a: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16,9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тыс. рублей 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(при среднедушевом доходе на члена семьи менее среднедушевого денежного дохода населения в РС (Я) – 42,1 тыс. рублей)</a:t>
            </a:r>
          </a:p>
          <a:p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Республиканский материнский капитал «Семья»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– </a:t>
            </a: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139,7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тыс. рублей</a:t>
            </a:r>
          </a:p>
          <a:p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Погашение обязательств по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ипотечному жилищному кредиту </a:t>
            </a: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на сумму не более 450 тыс. рублей (если третий или последующие дети родились с 1 января 2019 г. по 31 декабря 2022 г.)</a:t>
            </a:r>
          </a:p>
          <a:p>
            <a:endParaRPr lang="ru-RU" sz="5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Льготы по налогам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на недвижимость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Предоставление бесплатного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земельного участка</a:t>
            </a:r>
          </a:p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Субсидированные авиаперевозки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по маршрутам с Дальнего Востока и в обратном направлении</a:t>
            </a:r>
          </a:p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Освобождение от налога на земельный участо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к в размере 6 соток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928247"/>
            <a:ext cx="316447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Ежемесячная денежная выплата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 рождении первого ребенка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с 1 января 2018 г. – </a:t>
            </a: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16,9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тыс. рублей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(при среднедушевом доходе семьи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менее 1,5 ВПМ трудоспособного населения – 26,2 тыс. рублей)</a:t>
            </a:r>
          </a:p>
          <a:p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Единовременная денежная выплата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 рождении первого ребенка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с 1 января 2019 г. – </a:t>
            </a: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33,8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тыс. рублей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3" t="26020" r="32728" b="22977"/>
          <a:stretch/>
        </p:blipFill>
        <p:spPr>
          <a:xfrm>
            <a:off x="2485204" y="1034507"/>
            <a:ext cx="604185" cy="765428"/>
          </a:xfrm>
          <a:prstGeom prst="rect">
            <a:avLst/>
          </a:prstGeom>
        </p:spPr>
      </p:pic>
      <p:sp>
        <p:nvSpPr>
          <p:cNvPr id="2" name="Плюс 1"/>
          <p:cNvSpPr/>
          <p:nvPr/>
        </p:nvSpPr>
        <p:spPr>
          <a:xfrm>
            <a:off x="2067952" y="1203186"/>
            <a:ext cx="417251" cy="389612"/>
          </a:xfrm>
          <a:prstGeom prst="mathPlu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latin typeface="Century Gothic" panose="020B0502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3" t="26537" r="26974" b="21554"/>
          <a:stretch/>
        </p:blipFill>
        <p:spPr>
          <a:xfrm>
            <a:off x="4113823" y="763856"/>
            <a:ext cx="1000119" cy="11051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9" t="30033" r="24822" b="15081"/>
          <a:stretch/>
        </p:blipFill>
        <p:spPr>
          <a:xfrm>
            <a:off x="3248712" y="768170"/>
            <a:ext cx="828857" cy="1135927"/>
          </a:xfrm>
          <a:prstGeom prst="rect">
            <a:avLst/>
          </a:prstGeom>
        </p:spPr>
      </p:pic>
      <p:sp>
        <p:nvSpPr>
          <p:cNvPr id="27" name="Плюс 26"/>
          <p:cNvSpPr/>
          <p:nvPr/>
        </p:nvSpPr>
        <p:spPr>
          <a:xfrm>
            <a:off x="5190381" y="1218458"/>
            <a:ext cx="417251" cy="389612"/>
          </a:xfrm>
          <a:prstGeom prst="mathPlu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latin typeface="Century Gothic" panose="020B0502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3" t="26537" r="26974" b="21554"/>
          <a:stretch/>
        </p:blipFill>
        <p:spPr>
          <a:xfrm>
            <a:off x="8200855" y="754031"/>
            <a:ext cx="1000119" cy="110514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9" t="30033" r="24822" b="15081"/>
          <a:stretch/>
        </p:blipFill>
        <p:spPr>
          <a:xfrm>
            <a:off x="7335744" y="758346"/>
            <a:ext cx="828857" cy="113592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0" t="24277" r="26229" b="16352"/>
          <a:stretch/>
        </p:blipFill>
        <p:spPr>
          <a:xfrm>
            <a:off x="10915841" y="1094415"/>
            <a:ext cx="604323" cy="687327"/>
          </a:xfrm>
          <a:prstGeom prst="rect">
            <a:avLst/>
          </a:prstGeom>
        </p:spPr>
      </p:pic>
      <p:sp>
        <p:nvSpPr>
          <p:cNvPr id="32" name="Плюс 31"/>
          <p:cNvSpPr/>
          <p:nvPr/>
        </p:nvSpPr>
        <p:spPr>
          <a:xfrm>
            <a:off x="9277413" y="1208633"/>
            <a:ext cx="417251" cy="389612"/>
          </a:xfrm>
          <a:prstGeom prst="mathPlu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latin typeface="Century Gothic" panose="020B0502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3" t="26020" r="32728" b="22977"/>
          <a:stretch/>
        </p:blipFill>
        <p:spPr>
          <a:xfrm>
            <a:off x="5607633" y="1084343"/>
            <a:ext cx="604185" cy="76542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/>
          <a:srcRect l="13604"/>
          <a:stretch/>
        </p:blipFill>
        <p:spPr>
          <a:xfrm>
            <a:off x="6211818" y="1060392"/>
            <a:ext cx="635873" cy="84370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3" t="26020" r="32728" b="22977"/>
          <a:stretch/>
        </p:blipFill>
        <p:spPr>
          <a:xfrm>
            <a:off x="9724257" y="1049675"/>
            <a:ext cx="604185" cy="76542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/>
          <a:srcRect l="13543" r="7853"/>
          <a:stretch/>
        </p:blipFill>
        <p:spPr>
          <a:xfrm>
            <a:off x="10355075" y="1020491"/>
            <a:ext cx="578523" cy="843704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3164479" y="827261"/>
            <a:ext cx="0" cy="33827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6989535" y="827259"/>
            <a:ext cx="32267" cy="46304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306249" y="5477309"/>
            <a:ext cx="87391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Федеральный материнский капитал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 рождении второго или последующих детей с 1 января 2007 г. – </a:t>
            </a: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453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тыс. рублей</a:t>
            </a:r>
          </a:p>
          <a:p>
            <a:pPr>
              <a:spcAft>
                <a:spcPts val="600"/>
              </a:spcAft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Предоставление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ипотеки под 6%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годовых (если второй или последующие дети родились с 1 января 2018 г.)</a:t>
            </a:r>
          </a:p>
          <a:p>
            <a:pPr>
              <a:spcAft>
                <a:spcPts val="600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Предоставление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ипотеки под 5%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годовых (если второй или последующие дети родились с 1 января 2019 г.)</a:t>
            </a:r>
          </a:p>
          <a:p>
            <a:pPr>
              <a:spcAft>
                <a:spcPts val="600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Женщины, родившие двух и более детей имеют право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выйти на пенсию в 50 лет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(при наличии стажа не менее 12 лет в районах Крайнего Севера и страхового стажа не менее 20 лет)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5165843" y="5452965"/>
            <a:ext cx="34970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1"/>
          <p:cNvSpPr txBox="1">
            <a:spLocks/>
          </p:cNvSpPr>
          <p:nvPr/>
        </p:nvSpPr>
        <p:spPr>
          <a:xfrm>
            <a:off x="246022" y="198983"/>
            <a:ext cx="11699959" cy="543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МЕРЫ ПОДДЕРЖКИ СЕМЕЙ ПРИ РОЖДЕНИИ (УСЫНОВЛЕНИИ) ДЕТЕЙ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1406431" y="4205191"/>
            <a:ext cx="34970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-1" y="4215110"/>
            <a:ext cx="70770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Новые решения по материнскому капиталу:</a:t>
            </a:r>
          </a:p>
          <a:p>
            <a:r>
              <a:rPr lang="ru-RU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С 1 января 2020 года при рождении первенца – 466,6 тыс. рублей,</a:t>
            </a:r>
          </a:p>
          <a:p>
            <a:r>
              <a:rPr lang="ru-RU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на второго ребенка + 150 </a:t>
            </a:r>
            <a:r>
              <a:rPr lang="ru-RU" sz="1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тыс</a:t>
            </a:r>
            <a:r>
              <a:rPr lang="ru-RU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 рублей.</a:t>
            </a:r>
          </a:p>
          <a:p>
            <a:r>
              <a:rPr lang="ru-RU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Если в семье уже есть первый ребенок, то на второго ребенка – 616,6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3831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0252" y="4463853"/>
            <a:ext cx="4818088" cy="584769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Создано </a:t>
            </a: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6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муниципальных (опорных) центров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допобразования</a:t>
            </a:r>
            <a:endParaRPr lang="ru-RU" sz="1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46022" y="198983"/>
            <a:ext cx="11699959" cy="514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ОБРАЗОВАТЕЛЬНАЯ СРЕДА И ВОСПИТАНИЕ ГАРМОНИЧНОЙ ЛИЧНОСТИ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59" y="753541"/>
            <a:ext cx="890851" cy="890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46" y="1954104"/>
            <a:ext cx="926604" cy="94565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64830" y="5551462"/>
            <a:ext cx="48502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Создано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54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центра образования цифрового 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и гуманитарного профилей «Точка роста»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61881" y="2068763"/>
            <a:ext cx="4010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Создано </a:t>
            </a: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2 515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мест </a:t>
            </a:r>
            <a:b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Построено </a:t>
            </a: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22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детсадов</a:t>
            </a:r>
            <a:endParaRPr lang="ru-RU" sz="1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61881" y="3441501"/>
            <a:ext cx="41800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Открыто </a:t>
            </a: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4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детских технопарка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6" y="3153509"/>
            <a:ext cx="947519" cy="94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49" y="4380031"/>
            <a:ext cx="940745" cy="9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61880" y="944901"/>
            <a:ext cx="3761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Создано </a:t>
            </a: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1 550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мест </a:t>
            </a:r>
            <a:b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Построено </a:t>
            </a: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7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школ</a:t>
            </a:r>
            <a:endParaRPr lang="ru-RU" sz="1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https://sun9-55.userapi.com/c855632/v855632952/7d6c7/gXjT5D1eVl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t="17670" r="49794" b="46512"/>
          <a:stretch/>
        </p:blipFill>
        <p:spPr bwMode="auto">
          <a:xfrm>
            <a:off x="6030564" y="999787"/>
            <a:ext cx="1403587" cy="7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655106" y="868701"/>
            <a:ext cx="4185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Verdana"/>
                <a:cs typeface="Verdana"/>
              </a:rPr>
              <a:t>Создан центр развития современных компетенций Детей </a:t>
            </a: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  <a:ea typeface="Verdana"/>
                <a:cs typeface="Verdana"/>
              </a:rPr>
              <a:t>«Дом научной коллаборации им. Н.Г. Соломонова»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841" y="5444310"/>
            <a:ext cx="1363103" cy="87659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030563" y="2210397"/>
            <a:ext cx="591541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сравнению с 2018 г. на 4,8 баллов повысился средний балл ЕГЭ по математике профильного уровня</a:t>
            </a:r>
          </a:p>
          <a:p>
            <a:pPr algn="just"/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just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Положительная динамика результатов ЕГЭ по литературе, английскому языку, географии, истории, информатике</a:t>
            </a:r>
          </a:p>
        </p:txBody>
      </p:sp>
      <p:pic>
        <p:nvPicPr>
          <p:cNvPr id="73" name="Рисунок 39" descr="медаль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2403" y="4287051"/>
            <a:ext cx="936559" cy="85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40"/>
          <p:cNvSpPr txBox="1">
            <a:spLocks noChangeArrowheads="1"/>
          </p:cNvSpPr>
          <p:nvPr/>
        </p:nvSpPr>
        <p:spPr bwMode="auto">
          <a:xfrm>
            <a:off x="10952254" y="5066848"/>
            <a:ext cx="7253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2019</a:t>
            </a:r>
          </a:p>
        </p:txBody>
      </p:sp>
      <p:sp>
        <p:nvSpPr>
          <p:cNvPr id="79" name="TextBox 37"/>
          <p:cNvSpPr txBox="1">
            <a:spLocks noChangeArrowheads="1"/>
          </p:cNvSpPr>
          <p:nvPr/>
        </p:nvSpPr>
        <p:spPr bwMode="auto">
          <a:xfrm>
            <a:off x="5782786" y="4205801"/>
            <a:ext cx="38134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Численность школьников – победителей и призеров заключительного этапа Всероссийской олимпиады школьников        </a:t>
            </a:r>
          </a:p>
        </p:txBody>
      </p:sp>
      <p:pic>
        <p:nvPicPr>
          <p:cNvPr id="26" name="Рисунок 39" descr="медаль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46573" y="4292125"/>
            <a:ext cx="936559" cy="85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40"/>
          <p:cNvSpPr txBox="1">
            <a:spLocks noChangeArrowheads="1"/>
          </p:cNvSpPr>
          <p:nvPr/>
        </p:nvSpPr>
        <p:spPr bwMode="auto">
          <a:xfrm>
            <a:off x="10130089" y="5082505"/>
            <a:ext cx="7253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2018</a:t>
            </a: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10230439" y="4366157"/>
            <a:ext cx="38787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29" name="Рисунок 39" descr="медаль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31815" y="4292124"/>
            <a:ext cx="936559" cy="85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40"/>
          <p:cNvSpPr txBox="1">
            <a:spLocks noChangeArrowheads="1"/>
          </p:cNvSpPr>
          <p:nvPr/>
        </p:nvSpPr>
        <p:spPr bwMode="auto">
          <a:xfrm>
            <a:off x="9323150" y="5090601"/>
            <a:ext cx="7253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2017</a:t>
            </a: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9424798" y="4366157"/>
            <a:ext cx="38787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10998169" y="4358748"/>
            <a:ext cx="48124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9576" y="4675506"/>
            <a:ext cx="433291" cy="307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7DEA27D8-0CF3-496D-AD7D-2076231DE52C}"/>
              </a:ext>
            </a:extLst>
          </p:cNvPr>
          <p:cNvSpPr txBox="1"/>
          <p:nvPr/>
        </p:nvSpPr>
        <p:spPr>
          <a:xfrm>
            <a:off x="4726783" y="2395280"/>
            <a:ext cx="1248068" cy="461663"/>
          </a:xfrm>
          <a:prstGeom prst="rect">
            <a:avLst/>
          </a:prstGeom>
          <a:noFill/>
        </p:spPr>
        <p:txBody>
          <a:bodyPr wrap="square" lIns="0" tIns="45719" rIns="0" bIns="45719" rtlCol="0">
            <a:spAutoFit/>
          </a:bodyPr>
          <a:lstStyle/>
          <a:p>
            <a:pPr algn="r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100-летие ЯАССР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6" name="Straight Connector 57">
            <a:extLst>
              <a:ext uri="{FF2B5EF4-FFF2-40B4-BE49-F238E27FC236}">
                <a16:creationId xmlns:a16="http://schemas.microsoft.com/office/drawing/2014/main" xmlns="" id="{A61A79A1-830D-43A5-991E-41089FE309F5}"/>
              </a:ext>
            </a:extLst>
          </p:cNvPr>
          <p:cNvCxnSpPr>
            <a:cxnSpLocks/>
          </p:cNvCxnSpPr>
          <p:nvPr/>
        </p:nvCxnSpPr>
        <p:spPr>
          <a:xfrm flipV="1">
            <a:off x="9658388" y="2870021"/>
            <a:ext cx="0" cy="1125201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57">
            <a:extLst>
              <a:ext uri="{FF2B5EF4-FFF2-40B4-BE49-F238E27FC236}">
                <a16:creationId xmlns:a16="http://schemas.microsoft.com/office/drawing/2014/main" xmlns="" id="{A61A79A1-830D-43A5-991E-41089FE309F5}"/>
              </a:ext>
            </a:extLst>
          </p:cNvPr>
          <p:cNvCxnSpPr>
            <a:cxnSpLocks/>
          </p:cNvCxnSpPr>
          <p:nvPr/>
        </p:nvCxnSpPr>
        <p:spPr>
          <a:xfrm flipH="1" flipV="1">
            <a:off x="8887540" y="2160723"/>
            <a:ext cx="5635" cy="180596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31">
            <a:extLst>
              <a:ext uri="{FF2B5EF4-FFF2-40B4-BE49-F238E27FC236}">
                <a16:creationId xmlns:a16="http://schemas.microsoft.com/office/drawing/2014/main" xmlns="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6566696" y="3995222"/>
            <a:ext cx="0" cy="208173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48">
            <a:extLst>
              <a:ext uri="{FF2B5EF4-FFF2-40B4-BE49-F238E27FC236}">
                <a16:creationId xmlns:a16="http://schemas.microsoft.com/office/drawing/2014/main" xmlns="" id="{15E6C7CE-0DCB-4A82-B08E-519AC3270B85}"/>
              </a:ext>
            </a:extLst>
          </p:cNvPr>
          <p:cNvCxnSpPr>
            <a:cxnSpLocks/>
          </p:cNvCxnSpPr>
          <p:nvPr/>
        </p:nvCxnSpPr>
        <p:spPr>
          <a:xfrm flipV="1">
            <a:off x="7791251" y="2346201"/>
            <a:ext cx="0" cy="164901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31">
            <a:extLst>
              <a:ext uri="{FF2B5EF4-FFF2-40B4-BE49-F238E27FC236}">
                <a16:creationId xmlns:a16="http://schemas.microsoft.com/office/drawing/2014/main" xmlns="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7254493" y="3995219"/>
            <a:ext cx="0" cy="75653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22">
            <a:extLst>
              <a:ext uri="{FF2B5EF4-FFF2-40B4-BE49-F238E27FC236}">
                <a16:creationId xmlns:a16="http://schemas.microsoft.com/office/drawing/2014/main" xmlns="" id="{7982AF7D-7FF0-494C-891D-C601C69FAD64}"/>
              </a:ext>
            </a:extLst>
          </p:cNvPr>
          <p:cNvCxnSpPr>
            <a:cxnSpLocks/>
          </p:cNvCxnSpPr>
          <p:nvPr/>
        </p:nvCxnSpPr>
        <p:spPr>
          <a:xfrm flipV="1">
            <a:off x="6092944" y="2575461"/>
            <a:ext cx="3056" cy="1072675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22">
            <a:extLst>
              <a:ext uri="{FF2B5EF4-FFF2-40B4-BE49-F238E27FC236}">
                <a16:creationId xmlns:a16="http://schemas.microsoft.com/office/drawing/2014/main" xmlns="" id="{7982AF7D-7FF0-494C-891D-C601C69FAD64}"/>
              </a:ext>
            </a:extLst>
          </p:cNvPr>
          <p:cNvCxnSpPr>
            <a:cxnSpLocks/>
            <a:endCxn id="27" idx="2"/>
          </p:cNvCxnSpPr>
          <p:nvPr/>
        </p:nvCxnSpPr>
        <p:spPr>
          <a:xfrm flipH="1" flipV="1">
            <a:off x="5642569" y="3988193"/>
            <a:ext cx="5945" cy="1403815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11">
            <a:extLst>
              <a:ext uri="{FF2B5EF4-FFF2-40B4-BE49-F238E27FC236}">
                <a16:creationId xmlns:a16="http://schemas.microsoft.com/office/drawing/2014/main" xmlns="" id="{1B8353AA-1A28-4FAD-AF44-130B899BAAE4}"/>
              </a:ext>
            </a:extLst>
          </p:cNvPr>
          <p:cNvCxnSpPr>
            <a:cxnSpLocks/>
          </p:cNvCxnSpPr>
          <p:nvPr/>
        </p:nvCxnSpPr>
        <p:spPr>
          <a:xfrm flipV="1">
            <a:off x="2784341" y="2537466"/>
            <a:ext cx="0" cy="14577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22">
            <a:extLst>
              <a:ext uri="{FF2B5EF4-FFF2-40B4-BE49-F238E27FC236}">
                <a16:creationId xmlns:a16="http://schemas.microsoft.com/office/drawing/2014/main" xmlns="" id="{7982AF7D-7FF0-494C-891D-C601C69FAD64}"/>
              </a:ext>
            </a:extLst>
          </p:cNvPr>
          <p:cNvCxnSpPr>
            <a:cxnSpLocks/>
            <a:endCxn id="81" idx="4"/>
          </p:cNvCxnSpPr>
          <p:nvPr/>
        </p:nvCxnSpPr>
        <p:spPr>
          <a:xfrm flipV="1">
            <a:off x="4769319" y="1826539"/>
            <a:ext cx="0" cy="2168680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F272CB9A-11DA-403F-8A2C-8ACABB9E55E3}"/>
              </a:ext>
            </a:extLst>
          </p:cNvPr>
          <p:cNvCxnSpPr/>
          <p:nvPr/>
        </p:nvCxnSpPr>
        <p:spPr>
          <a:xfrm>
            <a:off x="6175093" y="3995319"/>
            <a:ext cx="225287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67E87360-F24A-47BA-928F-2F0179FA8620}"/>
              </a:ext>
            </a:extLst>
          </p:cNvPr>
          <p:cNvCxnSpPr/>
          <p:nvPr/>
        </p:nvCxnSpPr>
        <p:spPr>
          <a:xfrm>
            <a:off x="8413019" y="3995319"/>
            <a:ext cx="225287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08346D99-21A2-4F27-AB30-6BF25A60C3AC}"/>
              </a:ext>
            </a:extLst>
          </p:cNvPr>
          <p:cNvCxnSpPr>
            <a:cxnSpLocks/>
          </p:cNvCxnSpPr>
          <p:nvPr/>
        </p:nvCxnSpPr>
        <p:spPr>
          <a:xfrm>
            <a:off x="10665885" y="3995319"/>
            <a:ext cx="153851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92DD698-41EA-44B3-A338-53428D7D5050}"/>
              </a:ext>
            </a:extLst>
          </p:cNvPr>
          <p:cNvCxnSpPr/>
          <p:nvPr/>
        </p:nvCxnSpPr>
        <p:spPr>
          <a:xfrm>
            <a:off x="3911343" y="3995319"/>
            <a:ext cx="225287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141C71E-E08E-4C35-AF33-12A46FFB4E28}"/>
              </a:ext>
            </a:extLst>
          </p:cNvPr>
          <p:cNvCxnSpPr/>
          <p:nvPr/>
        </p:nvCxnSpPr>
        <p:spPr>
          <a:xfrm>
            <a:off x="1657910" y="3995319"/>
            <a:ext cx="225287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AF54DAFC-72BF-4C18-B451-30110FC8EBCC}"/>
              </a:ext>
            </a:extLst>
          </p:cNvPr>
          <p:cNvSpPr/>
          <p:nvPr/>
        </p:nvSpPr>
        <p:spPr>
          <a:xfrm>
            <a:off x="1150596" y="3535737"/>
            <a:ext cx="919163" cy="919163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AB54977-33F8-4105-824C-3D0C493D5B00}"/>
              </a:ext>
            </a:extLst>
          </p:cNvPr>
          <p:cNvCxnSpPr>
            <a:cxnSpLocks/>
          </p:cNvCxnSpPr>
          <p:nvPr/>
        </p:nvCxnSpPr>
        <p:spPr>
          <a:xfrm>
            <a:off x="0" y="3995319"/>
            <a:ext cx="1538515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ADB8234-7655-4312-99D5-ACC91B4B894B}"/>
              </a:ext>
            </a:extLst>
          </p:cNvPr>
          <p:cNvSpPr/>
          <p:nvPr/>
        </p:nvSpPr>
        <p:spPr>
          <a:xfrm>
            <a:off x="1514931" y="3900071"/>
            <a:ext cx="190500" cy="19050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xmlns="" id="{868629C6-9D56-44C4-A90C-D16F2E7AA94B}"/>
              </a:ext>
            </a:extLst>
          </p:cNvPr>
          <p:cNvSpPr/>
          <p:nvPr/>
        </p:nvSpPr>
        <p:spPr>
          <a:xfrm>
            <a:off x="1395864" y="3781005"/>
            <a:ext cx="428627" cy="428627"/>
          </a:xfrm>
          <a:prstGeom prst="donut">
            <a:avLst>
              <a:gd name="adj" fmla="val 5281"/>
            </a:avLst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xmlns="" id="{1E0E5245-3E9D-45CB-A2A2-78E37536928E}"/>
              </a:ext>
            </a:extLst>
          </p:cNvPr>
          <p:cNvSpPr/>
          <p:nvPr/>
        </p:nvSpPr>
        <p:spPr>
          <a:xfrm>
            <a:off x="1262992" y="3648133"/>
            <a:ext cx="694371" cy="694371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B8353AA-1A28-4FAD-AF44-130B899BAAE4}"/>
              </a:ext>
            </a:extLst>
          </p:cNvPr>
          <p:cNvCxnSpPr>
            <a:cxnSpLocks/>
            <a:stCxn id="14" idx="0"/>
            <a:endCxn id="10" idx="4"/>
          </p:cNvCxnSpPr>
          <p:nvPr/>
        </p:nvCxnSpPr>
        <p:spPr>
          <a:xfrm flipV="1">
            <a:off x="1610177" y="4342504"/>
            <a:ext cx="0" cy="1535520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6B49B4F-63E8-4430-9059-553CBCA3AB43}"/>
              </a:ext>
            </a:extLst>
          </p:cNvPr>
          <p:cNvSpPr/>
          <p:nvPr/>
        </p:nvSpPr>
        <p:spPr>
          <a:xfrm>
            <a:off x="1548057" y="5878024"/>
            <a:ext cx="124240" cy="12424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959B938-7387-4E6C-B81C-CA1B61488588}"/>
              </a:ext>
            </a:extLst>
          </p:cNvPr>
          <p:cNvSpPr txBox="1"/>
          <p:nvPr/>
        </p:nvSpPr>
        <p:spPr>
          <a:xfrm>
            <a:off x="854977" y="3133055"/>
            <a:ext cx="1515387" cy="523218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sz="2800" dirty="0">
                <a:solidFill>
                  <a:srgbClr val="03A1A4"/>
                </a:solidFill>
                <a:latin typeface="Century Gothic" panose="020B0502020202020204" pitchFamily="34" charset="0"/>
              </a:rPr>
              <a:t>2018</a:t>
            </a:r>
            <a:endParaRPr lang="en-US" sz="2800" dirty="0">
              <a:solidFill>
                <a:srgbClr val="03A1A4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23F98E-5FFF-4701-A99F-87B202C66033}"/>
              </a:ext>
            </a:extLst>
          </p:cNvPr>
          <p:cNvSpPr txBox="1"/>
          <p:nvPr/>
        </p:nvSpPr>
        <p:spPr>
          <a:xfrm>
            <a:off x="161981" y="5940148"/>
            <a:ext cx="3201043" cy="461663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утверждение стратегии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СЭР РС(Я)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xmlns="" id="{B54B9C7B-4DA7-40E1-B723-68758EB971FE}"/>
              </a:ext>
            </a:extLst>
          </p:cNvPr>
          <p:cNvSpPr/>
          <p:nvPr/>
        </p:nvSpPr>
        <p:spPr>
          <a:xfrm rot="5400000">
            <a:off x="3389076" y="3535737"/>
            <a:ext cx="919163" cy="919163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37A3CB3-AA60-41C6-B92B-B84EC0A87E61}"/>
              </a:ext>
            </a:extLst>
          </p:cNvPr>
          <p:cNvSpPr/>
          <p:nvPr/>
        </p:nvSpPr>
        <p:spPr>
          <a:xfrm>
            <a:off x="3753407" y="3900071"/>
            <a:ext cx="190500" cy="1905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>
              <a:solidFill>
                <a:schemeClr val="accent2"/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xmlns="" id="{5AB77009-91CD-4089-A339-205E1FD860BA}"/>
              </a:ext>
            </a:extLst>
          </p:cNvPr>
          <p:cNvSpPr/>
          <p:nvPr/>
        </p:nvSpPr>
        <p:spPr>
          <a:xfrm>
            <a:off x="3634344" y="3781005"/>
            <a:ext cx="428627" cy="428627"/>
          </a:xfrm>
          <a:prstGeom prst="donut">
            <a:avLst>
              <a:gd name="adj" fmla="val 52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xmlns="" id="{EB4F978A-6973-4038-9D44-C992F6903D28}"/>
              </a:ext>
            </a:extLst>
          </p:cNvPr>
          <p:cNvSpPr/>
          <p:nvPr/>
        </p:nvSpPr>
        <p:spPr>
          <a:xfrm>
            <a:off x="3501472" y="3648133"/>
            <a:ext cx="694371" cy="694371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297ECE7-7E0E-48D0-9C27-6FB0E3DB79DD}"/>
              </a:ext>
            </a:extLst>
          </p:cNvPr>
          <p:cNvSpPr txBox="1"/>
          <p:nvPr/>
        </p:nvSpPr>
        <p:spPr>
          <a:xfrm>
            <a:off x="3090964" y="4334407"/>
            <a:ext cx="1515387" cy="523218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/>
                </a:solidFill>
                <a:latin typeface="Century Gothic" panose="020B0502020202020204" pitchFamily="34" charset="0"/>
              </a:rPr>
              <a:t>2020</a:t>
            </a:r>
            <a:endParaRPr lang="en-US" sz="28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DEA27D8-0CF3-496D-AD7D-2076231DE52C}"/>
              </a:ext>
            </a:extLst>
          </p:cNvPr>
          <p:cNvSpPr txBox="1"/>
          <p:nvPr/>
        </p:nvSpPr>
        <p:spPr>
          <a:xfrm>
            <a:off x="6215733" y="2495590"/>
            <a:ext cx="1448571" cy="1015661"/>
          </a:xfrm>
          <a:prstGeom prst="rect">
            <a:avLst/>
          </a:prstGeom>
          <a:noFill/>
        </p:spPr>
        <p:txBody>
          <a:bodyPr wrap="square" lIns="0" tIns="45719" rIns="0" bIns="45719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Якутский республиканский онкологический диспансер 2-я очередь 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xmlns="" id="{A2636062-43D3-463C-B6BD-741D547DE965}"/>
              </a:ext>
            </a:extLst>
          </p:cNvPr>
          <p:cNvSpPr/>
          <p:nvPr/>
        </p:nvSpPr>
        <p:spPr>
          <a:xfrm>
            <a:off x="5642509" y="3535737"/>
            <a:ext cx="919163" cy="919163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DCB9A2B-6699-4804-99AE-7A924FDA4340}"/>
              </a:ext>
            </a:extLst>
          </p:cNvPr>
          <p:cNvSpPr/>
          <p:nvPr/>
        </p:nvSpPr>
        <p:spPr>
          <a:xfrm>
            <a:off x="6006839" y="3900071"/>
            <a:ext cx="190500" cy="19050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xmlns="" id="{3A6CDF07-EF0B-4379-8FBF-3718BD896047}"/>
              </a:ext>
            </a:extLst>
          </p:cNvPr>
          <p:cNvSpPr/>
          <p:nvPr/>
        </p:nvSpPr>
        <p:spPr>
          <a:xfrm>
            <a:off x="5887777" y="3781005"/>
            <a:ext cx="428627" cy="428627"/>
          </a:xfrm>
          <a:prstGeom prst="donut">
            <a:avLst>
              <a:gd name="adj" fmla="val 5281"/>
            </a:avLst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xmlns="" id="{FB3E2DCF-4068-4715-BD27-13370B541EAC}"/>
              </a:ext>
            </a:extLst>
          </p:cNvPr>
          <p:cNvSpPr/>
          <p:nvPr/>
        </p:nvSpPr>
        <p:spPr>
          <a:xfrm>
            <a:off x="5754905" y="3648133"/>
            <a:ext cx="694371" cy="694371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EA49CDC4-E9AD-4789-BEA6-BFF07A73111B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6102089" y="4342505"/>
            <a:ext cx="0" cy="1907059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D4A8794-EADF-4527-95C6-C9D6781E9C8E}"/>
              </a:ext>
            </a:extLst>
          </p:cNvPr>
          <p:cNvSpPr/>
          <p:nvPr/>
        </p:nvSpPr>
        <p:spPr>
          <a:xfrm>
            <a:off x="6039969" y="6249564"/>
            <a:ext cx="124240" cy="124240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BE7D141-E60D-4B00-AA4B-1F588212DCAD}"/>
              </a:ext>
            </a:extLst>
          </p:cNvPr>
          <p:cNvSpPr txBox="1"/>
          <p:nvPr/>
        </p:nvSpPr>
        <p:spPr>
          <a:xfrm>
            <a:off x="4772421" y="3235707"/>
            <a:ext cx="1515387" cy="523218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sz="2800" dirty="0">
                <a:solidFill>
                  <a:srgbClr val="EF3078"/>
                </a:solidFill>
                <a:latin typeface="Century Gothic" panose="020B0502020202020204" pitchFamily="34" charset="0"/>
              </a:rPr>
              <a:t>2022</a:t>
            </a:r>
            <a:endParaRPr lang="en-US" sz="2800" dirty="0">
              <a:solidFill>
                <a:srgbClr val="EF3078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A5C5A36-EC92-462F-BB70-6A797D63B1DD}"/>
              </a:ext>
            </a:extLst>
          </p:cNvPr>
          <p:cNvSpPr txBox="1"/>
          <p:nvPr/>
        </p:nvSpPr>
        <p:spPr>
          <a:xfrm>
            <a:off x="2776809" y="6029747"/>
            <a:ext cx="32010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реализация ключевых проектов</a:t>
            </a:r>
          </a:p>
          <a:p>
            <a:pPr algn="r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создания транспортной и энергетической инфраструктуры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xmlns="" id="{E3730103-7F8D-4792-83EE-5FFC4A5D2274}"/>
              </a:ext>
            </a:extLst>
          </p:cNvPr>
          <p:cNvSpPr/>
          <p:nvPr/>
        </p:nvSpPr>
        <p:spPr>
          <a:xfrm rot="5400000">
            <a:off x="7906257" y="3535737"/>
            <a:ext cx="919163" cy="919163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86694F26-80D5-467D-94C4-C9C860517F5F}"/>
              </a:ext>
            </a:extLst>
          </p:cNvPr>
          <p:cNvSpPr/>
          <p:nvPr/>
        </p:nvSpPr>
        <p:spPr>
          <a:xfrm>
            <a:off x="8270589" y="3900071"/>
            <a:ext cx="157371" cy="1905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47" name="Circle: Hollow 46">
            <a:extLst>
              <a:ext uri="{FF2B5EF4-FFF2-40B4-BE49-F238E27FC236}">
                <a16:creationId xmlns:a16="http://schemas.microsoft.com/office/drawing/2014/main" xmlns="" id="{B0789B4A-0620-4211-9109-6DBE9A07FE51}"/>
              </a:ext>
            </a:extLst>
          </p:cNvPr>
          <p:cNvSpPr/>
          <p:nvPr/>
        </p:nvSpPr>
        <p:spPr>
          <a:xfrm>
            <a:off x="8151530" y="3781005"/>
            <a:ext cx="410295" cy="428627"/>
          </a:xfrm>
          <a:prstGeom prst="donut">
            <a:avLst>
              <a:gd name="adj" fmla="val 5281"/>
            </a:avLst>
          </a:prstGeom>
          <a:solidFill>
            <a:schemeClr val="accent6">
              <a:lumMod val="50000"/>
            </a:schemeClr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48" name="Circle: Hollow 47">
            <a:extLst>
              <a:ext uri="{FF2B5EF4-FFF2-40B4-BE49-F238E27FC236}">
                <a16:creationId xmlns:a16="http://schemas.microsoft.com/office/drawing/2014/main" xmlns="" id="{9C63B36C-028C-4461-9179-02E81EA9B830}"/>
              </a:ext>
            </a:extLst>
          </p:cNvPr>
          <p:cNvSpPr/>
          <p:nvPr/>
        </p:nvSpPr>
        <p:spPr>
          <a:xfrm>
            <a:off x="8018653" y="3648133"/>
            <a:ext cx="694371" cy="694371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15E6C7CE-0DCB-4A82-B08E-519AC3270B85}"/>
              </a:ext>
            </a:extLst>
          </p:cNvPr>
          <p:cNvCxnSpPr>
            <a:cxnSpLocks/>
          </p:cNvCxnSpPr>
          <p:nvPr/>
        </p:nvCxnSpPr>
        <p:spPr>
          <a:xfrm flipV="1">
            <a:off x="8365839" y="1413812"/>
            <a:ext cx="0" cy="22343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4CFE38F3-7830-46D8-95EE-69DB62ED465D}"/>
              </a:ext>
            </a:extLst>
          </p:cNvPr>
          <p:cNvSpPr/>
          <p:nvPr/>
        </p:nvSpPr>
        <p:spPr>
          <a:xfrm>
            <a:off x="8303719" y="1373823"/>
            <a:ext cx="124240" cy="1242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5F62DC2-C651-4B22-B4CB-1846861868F6}"/>
              </a:ext>
            </a:extLst>
          </p:cNvPr>
          <p:cNvSpPr txBox="1"/>
          <p:nvPr/>
        </p:nvSpPr>
        <p:spPr>
          <a:xfrm>
            <a:off x="8098785" y="4289223"/>
            <a:ext cx="1515387" cy="523218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2024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4337E62-7F21-4CD3-9B0D-507A64DF7728}"/>
              </a:ext>
            </a:extLst>
          </p:cNvPr>
          <p:cNvSpPr txBox="1"/>
          <p:nvPr/>
        </p:nvSpPr>
        <p:spPr>
          <a:xfrm>
            <a:off x="8496267" y="1335153"/>
            <a:ext cx="3201043" cy="461663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контрольный год «майского» указа Президента Российской Федерации</a:t>
            </a: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xmlns="" id="{FC85B459-7BA2-4C61-9178-E1CE5EFAEC56}"/>
              </a:ext>
            </a:extLst>
          </p:cNvPr>
          <p:cNvSpPr/>
          <p:nvPr/>
        </p:nvSpPr>
        <p:spPr>
          <a:xfrm>
            <a:off x="10144185" y="3535737"/>
            <a:ext cx="919163" cy="919163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4A6EEA54-5314-432F-B5DF-B223248AB8AA}"/>
              </a:ext>
            </a:extLst>
          </p:cNvPr>
          <p:cNvSpPr/>
          <p:nvPr/>
        </p:nvSpPr>
        <p:spPr>
          <a:xfrm>
            <a:off x="10508515" y="3900071"/>
            <a:ext cx="190500" cy="1905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56" name="Circle: Hollow 55">
            <a:extLst>
              <a:ext uri="{FF2B5EF4-FFF2-40B4-BE49-F238E27FC236}">
                <a16:creationId xmlns:a16="http://schemas.microsoft.com/office/drawing/2014/main" xmlns="" id="{0C983C23-7914-456E-AA37-90FEEBD851C0}"/>
              </a:ext>
            </a:extLst>
          </p:cNvPr>
          <p:cNvSpPr/>
          <p:nvPr/>
        </p:nvSpPr>
        <p:spPr>
          <a:xfrm>
            <a:off x="10389453" y="3781005"/>
            <a:ext cx="428627" cy="428627"/>
          </a:xfrm>
          <a:prstGeom prst="donut">
            <a:avLst>
              <a:gd name="adj" fmla="val 5281"/>
            </a:avLst>
          </a:prstGeom>
          <a:solidFill>
            <a:schemeClr val="accent5">
              <a:lumMod val="75000"/>
            </a:schemeClr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7" name="Circle: Hollow 56">
            <a:extLst>
              <a:ext uri="{FF2B5EF4-FFF2-40B4-BE49-F238E27FC236}">
                <a16:creationId xmlns:a16="http://schemas.microsoft.com/office/drawing/2014/main" xmlns="" id="{CD810234-B3DF-4AE8-B7F5-9B91C3FEE8A3}"/>
              </a:ext>
            </a:extLst>
          </p:cNvPr>
          <p:cNvSpPr/>
          <p:nvPr/>
        </p:nvSpPr>
        <p:spPr>
          <a:xfrm>
            <a:off x="10256581" y="3648133"/>
            <a:ext cx="694371" cy="694371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A61A79A1-830D-43A5-991E-41089FE309F5}"/>
              </a:ext>
            </a:extLst>
          </p:cNvPr>
          <p:cNvCxnSpPr>
            <a:cxnSpLocks/>
          </p:cNvCxnSpPr>
          <p:nvPr/>
        </p:nvCxnSpPr>
        <p:spPr>
          <a:xfrm flipV="1">
            <a:off x="10603767" y="4342507"/>
            <a:ext cx="0" cy="832524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91D217BA-6735-41FC-ADDE-ADA84BF5E891}"/>
              </a:ext>
            </a:extLst>
          </p:cNvPr>
          <p:cNvSpPr/>
          <p:nvPr/>
        </p:nvSpPr>
        <p:spPr>
          <a:xfrm>
            <a:off x="10541645" y="5132981"/>
            <a:ext cx="124240" cy="12424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93BBA26-6FB6-4EDA-AE7C-332D388F6619}"/>
              </a:ext>
            </a:extLst>
          </p:cNvPr>
          <p:cNvSpPr txBox="1"/>
          <p:nvPr/>
        </p:nvSpPr>
        <p:spPr>
          <a:xfrm>
            <a:off x="9846073" y="3124915"/>
            <a:ext cx="1515387" cy="523218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2032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710CEB2-4E11-44C6-A201-5DCB3EA9A265}"/>
              </a:ext>
            </a:extLst>
          </p:cNvPr>
          <p:cNvSpPr txBox="1"/>
          <p:nvPr/>
        </p:nvSpPr>
        <p:spPr>
          <a:xfrm>
            <a:off x="9541493" y="5301873"/>
            <a:ext cx="3201043" cy="830995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выход на проектную 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мощность новых 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высокотехнологичных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отраслей экономики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5CE23E97-80CA-4DCE-905B-0371552128FB}"/>
              </a:ext>
            </a:extLst>
          </p:cNvPr>
          <p:cNvCxnSpPr>
            <a:cxnSpLocks/>
          </p:cNvCxnSpPr>
          <p:nvPr/>
        </p:nvCxnSpPr>
        <p:spPr>
          <a:xfrm>
            <a:off x="247731" y="6392959"/>
            <a:ext cx="756000" cy="0"/>
          </a:xfrm>
          <a:prstGeom prst="line">
            <a:avLst/>
          </a:prstGeom>
          <a:ln w="19050">
            <a:solidFill>
              <a:srgbClr val="03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36AF9195-D1C7-4EAB-9766-CBBD5AC04E3E}"/>
              </a:ext>
            </a:extLst>
          </p:cNvPr>
          <p:cNvCxnSpPr>
            <a:cxnSpLocks/>
          </p:cNvCxnSpPr>
          <p:nvPr/>
        </p:nvCxnSpPr>
        <p:spPr>
          <a:xfrm>
            <a:off x="3366135" y="6590559"/>
            <a:ext cx="2592000" cy="0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E7FD0854-B613-4503-8F9F-7EBA21977DB6}"/>
              </a:ext>
            </a:extLst>
          </p:cNvPr>
          <p:cNvCxnSpPr>
            <a:cxnSpLocks/>
          </p:cNvCxnSpPr>
          <p:nvPr/>
        </p:nvCxnSpPr>
        <p:spPr>
          <a:xfrm>
            <a:off x="9618883" y="6100569"/>
            <a:ext cx="1656000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3FE4C8AC-856E-47A1-86C3-D3143F6DF56B}"/>
              </a:ext>
            </a:extLst>
          </p:cNvPr>
          <p:cNvCxnSpPr>
            <a:cxnSpLocks/>
          </p:cNvCxnSpPr>
          <p:nvPr/>
        </p:nvCxnSpPr>
        <p:spPr>
          <a:xfrm>
            <a:off x="8595178" y="1335153"/>
            <a:ext cx="2675113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13">
            <a:extLst>
              <a:ext uri="{FF2B5EF4-FFF2-40B4-BE49-F238E27FC236}">
                <a16:creationId xmlns:a16="http://schemas.microsoft.com/office/drawing/2014/main" xmlns="" id="{36B49B4F-63E8-4430-9059-553CBCA3AB43}"/>
              </a:ext>
            </a:extLst>
          </p:cNvPr>
          <p:cNvSpPr/>
          <p:nvPr/>
        </p:nvSpPr>
        <p:spPr>
          <a:xfrm>
            <a:off x="2722221" y="2430543"/>
            <a:ext cx="124240" cy="124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623F98E-5FFF-4701-A99F-87B202C66033}"/>
              </a:ext>
            </a:extLst>
          </p:cNvPr>
          <p:cNvSpPr txBox="1"/>
          <p:nvPr/>
        </p:nvSpPr>
        <p:spPr>
          <a:xfrm>
            <a:off x="220129" y="2494638"/>
            <a:ext cx="2422887" cy="646329"/>
          </a:xfrm>
          <a:prstGeom prst="rect">
            <a:avLst/>
          </a:prstGeom>
          <a:noFill/>
        </p:spPr>
        <p:txBody>
          <a:bodyPr wrap="square" lIns="0" tIns="45719" rIns="0" bIns="45719" rtlCol="0">
            <a:spAutoFit/>
          </a:bodyPr>
          <a:lstStyle/>
          <a:p>
            <a:pPr algn="r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закладка основ пространственной схемы рационального расселения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5" name="Straight Connector 63">
            <a:extLst>
              <a:ext uri="{FF2B5EF4-FFF2-40B4-BE49-F238E27FC236}">
                <a16:creationId xmlns:a16="http://schemas.microsoft.com/office/drawing/2014/main" xmlns="" id="{5CE23E97-80CA-4DCE-905B-0371552128FB}"/>
              </a:ext>
            </a:extLst>
          </p:cNvPr>
          <p:cNvCxnSpPr>
            <a:cxnSpLocks/>
          </p:cNvCxnSpPr>
          <p:nvPr/>
        </p:nvCxnSpPr>
        <p:spPr>
          <a:xfrm>
            <a:off x="1438503" y="2468893"/>
            <a:ext cx="1206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23">
            <a:extLst>
              <a:ext uri="{FF2B5EF4-FFF2-40B4-BE49-F238E27FC236}">
                <a16:creationId xmlns:a16="http://schemas.microsoft.com/office/drawing/2014/main" xmlns="" id="{D26033AC-E99E-4309-BD9B-47A98BA0DEA7}"/>
              </a:ext>
            </a:extLst>
          </p:cNvPr>
          <p:cNvSpPr/>
          <p:nvPr/>
        </p:nvSpPr>
        <p:spPr>
          <a:xfrm>
            <a:off x="4707199" y="1702299"/>
            <a:ext cx="124240" cy="124240"/>
          </a:xfrm>
          <a:prstGeom prst="ellipse">
            <a:avLst/>
          </a:prstGeom>
          <a:solidFill>
            <a:srgbClr val="EF3078"/>
          </a:solid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7DEA27D8-0CF3-496D-AD7D-2076231DE52C}"/>
              </a:ext>
            </a:extLst>
          </p:cNvPr>
          <p:cNvSpPr txBox="1"/>
          <p:nvPr/>
        </p:nvSpPr>
        <p:spPr>
          <a:xfrm>
            <a:off x="4947770" y="1710506"/>
            <a:ext cx="2553895" cy="461663"/>
          </a:xfrm>
          <a:prstGeom prst="rect">
            <a:avLst/>
          </a:prstGeom>
          <a:noFill/>
        </p:spPr>
        <p:txBody>
          <a:bodyPr wrap="square" lIns="0" tIns="45719" rIns="0" bIns="45719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начало строительства </a:t>
            </a:r>
            <a:b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моста через реку Лена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3" name="Straight Connector 67">
            <a:extLst>
              <a:ext uri="{FF2B5EF4-FFF2-40B4-BE49-F238E27FC236}">
                <a16:creationId xmlns:a16="http://schemas.microsoft.com/office/drawing/2014/main" xmlns="" id="{267D5D77-7183-46A2-913A-91854EB46B5B}"/>
              </a:ext>
            </a:extLst>
          </p:cNvPr>
          <p:cNvCxnSpPr>
            <a:cxnSpLocks/>
          </p:cNvCxnSpPr>
          <p:nvPr/>
        </p:nvCxnSpPr>
        <p:spPr>
          <a:xfrm>
            <a:off x="4947765" y="1753443"/>
            <a:ext cx="1714712" cy="0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7DEA27D8-0CF3-496D-AD7D-2076231DE52C}"/>
              </a:ext>
            </a:extLst>
          </p:cNvPr>
          <p:cNvSpPr txBox="1"/>
          <p:nvPr/>
        </p:nvSpPr>
        <p:spPr>
          <a:xfrm>
            <a:off x="4343890" y="4957684"/>
            <a:ext cx="916918" cy="276997"/>
          </a:xfrm>
          <a:prstGeom prst="rect">
            <a:avLst/>
          </a:prstGeom>
          <a:noFill/>
        </p:spPr>
        <p:txBody>
          <a:bodyPr wrap="none" lIns="0" tIns="45719" rIns="0" bIns="45719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R&amp;D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 центр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7" name="Straight Connector 67">
            <a:extLst>
              <a:ext uri="{FF2B5EF4-FFF2-40B4-BE49-F238E27FC236}">
                <a16:creationId xmlns:a16="http://schemas.microsoft.com/office/drawing/2014/main" xmlns="" id="{267D5D77-7183-46A2-913A-91854EB46B5B}"/>
              </a:ext>
            </a:extLst>
          </p:cNvPr>
          <p:cNvCxnSpPr>
            <a:cxnSpLocks/>
          </p:cNvCxnSpPr>
          <p:nvPr/>
        </p:nvCxnSpPr>
        <p:spPr>
          <a:xfrm>
            <a:off x="4323868" y="5217261"/>
            <a:ext cx="956952" cy="0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23">
            <a:extLst>
              <a:ext uri="{FF2B5EF4-FFF2-40B4-BE49-F238E27FC236}">
                <a16:creationId xmlns:a16="http://schemas.microsoft.com/office/drawing/2014/main" xmlns="" id="{D26033AC-E99E-4309-BD9B-47A98BA0DEA7}"/>
              </a:ext>
            </a:extLst>
          </p:cNvPr>
          <p:cNvSpPr/>
          <p:nvPr/>
        </p:nvSpPr>
        <p:spPr>
          <a:xfrm>
            <a:off x="6029372" y="2465892"/>
            <a:ext cx="124240" cy="124240"/>
          </a:xfrm>
          <a:prstGeom prst="ellipse">
            <a:avLst/>
          </a:prstGeom>
          <a:solidFill>
            <a:srgbClr val="EF3078"/>
          </a:solid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cxnSp>
        <p:nvCxnSpPr>
          <p:cNvPr id="91" name="Straight Connector 67">
            <a:extLst>
              <a:ext uri="{FF2B5EF4-FFF2-40B4-BE49-F238E27FC236}">
                <a16:creationId xmlns:a16="http://schemas.microsoft.com/office/drawing/2014/main" xmlns="" id="{267D5D77-7183-46A2-913A-91854EB46B5B}"/>
              </a:ext>
            </a:extLst>
          </p:cNvPr>
          <p:cNvCxnSpPr>
            <a:cxnSpLocks/>
          </p:cNvCxnSpPr>
          <p:nvPr/>
        </p:nvCxnSpPr>
        <p:spPr>
          <a:xfrm>
            <a:off x="5190172" y="2412543"/>
            <a:ext cx="816669" cy="0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32">
            <a:extLst>
              <a:ext uri="{FF2B5EF4-FFF2-40B4-BE49-F238E27FC236}">
                <a16:creationId xmlns:a16="http://schemas.microsoft.com/office/drawing/2014/main" xmlns="" id="{DD4A8794-EADF-4527-95C6-C9D6781E9C8E}"/>
              </a:ext>
            </a:extLst>
          </p:cNvPr>
          <p:cNvSpPr/>
          <p:nvPr/>
        </p:nvSpPr>
        <p:spPr>
          <a:xfrm>
            <a:off x="6504576" y="6076952"/>
            <a:ext cx="124240" cy="1242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0A5C5A36-EC92-462F-BB70-6A797D63B1DD}"/>
              </a:ext>
            </a:extLst>
          </p:cNvPr>
          <p:cNvSpPr txBox="1"/>
          <p:nvPr/>
        </p:nvSpPr>
        <p:spPr>
          <a:xfrm>
            <a:off x="6302309" y="6254091"/>
            <a:ext cx="32010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формирование системы 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опорных населенных пунктов 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5" name="Straight Connector 65">
            <a:extLst>
              <a:ext uri="{FF2B5EF4-FFF2-40B4-BE49-F238E27FC236}">
                <a16:creationId xmlns:a16="http://schemas.microsoft.com/office/drawing/2014/main" xmlns="" id="{36AF9195-D1C7-4EAB-9766-CBBD5AC04E3E}"/>
              </a:ext>
            </a:extLst>
          </p:cNvPr>
          <p:cNvCxnSpPr>
            <a:cxnSpLocks/>
          </p:cNvCxnSpPr>
          <p:nvPr/>
        </p:nvCxnSpPr>
        <p:spPr>
          <a:xfrm>
            <a:off x="6334924" y="6660627"/>
            <a:ext cx="2142696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32">
            <a:extLst>
              <a:ext uri="{FF2B5EF4-FFF2-40B4-BE49-F238E27FC236}">
                <a16:creationId xmlns:a16="http://schemas.microsoft.com/office/drawing/2014/main" xmlns="" id="{DD4A8794-EADF-4527-95C6-C9D6781E9C8E}"/>
              </a:ext>
            </a:extLst>
          </p:cNvPr>
          <p:cNvSpPr/>
          <p:nvPr/>
        </p:nvSpPr>
        <p:spPr>
          <a:xfrm>
            <a:off x="7192373" y="4719060"/>
            <a:ext cx="124240" cy="1242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0A5C5A36-EC92-462F-BB70-6A797D63B1DD}"/>
              </a:ext>
            </a:extLst>
          </p:cNvPr>
          <p:cNvSpPr txBox="1"/>
          <p:nvPr/>
        </p:nvSpPr>
        <p:spPr>
          <a:xfrm>
            <a:off x="6628816" y="4916675"/>
            <a:ext cx="22629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Всемирный центр 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мамонта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1" name="Straight Connector 65">
            <a:extLst>
              <a:ext uri="{FF2B5EF4-FFF2-40B4-BE49-F238E27FC236}">
                <a16:creationId xmlns:a16="http://schemas.microsoft.com/office/drawing/2014/main" xmlns="" id="{36AF9195-D1C7-4EAB-9766-CBBD5AC04E3E}"/>
              </a:ext>
            </a:extLst>
          </p:cNvPr>
          <p:cNvCxnSpPr>
            <a:cxnSpLocks/>
          </p:cNvCxnSpPr>
          <p:nvPr/>
        </p:nvCxnSpPr>
        <p:spPr>
          <a:xfrm>
            <a:off x="6628816" y="5319449"/>
            <a:ext cx="720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49">
            <a:extLst>
              <a:ext uri="{FF2B5EF4-FFF2-40B4-BE49-F238E27FC236}">
                <a16:creationId xmlns:a16="http://schemas.microsoft.com/office/drawing/2014/main" xmlns="" id="{4CFE38F3-7830-46D8-95EE-69DB62ED465D}"/>
              </a:ext>
            </a:extLst>
          </p:cNvPr>
          <p:cNvSpPr/>
          <p:nvPr/>
        </p:nvSpPr>
        <p:spPr>
          <a:xfrm>
            <a:off x="7729131" y="2239067"/>
            <a:ext cx="124240" cy="1242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44337E62-7F21-4CD3-9B0D-507A64DF7728}"/>
              </a:ext>
            </a:extLst>
          </p:cNvPr>
          <p:cNvSpPr txBox="1"/>
          <p:nvPr/>
        </p:nvSpPr>
        <p:spPr>
          <a:xfrm>
            <a:off x="5034239" y="2225488"/>
            <a:ext cx="2553560" cy="276997"/>
          </a:xfrm>
          <a:prstGeom prst="rect">
            <a:avLst/>
          </a:prstGeom>
          <a:noFill/>
        </p:spPr>
        <p:txBody>
          <a:bodyPr wrap="square" lIns="0" tIns="45719" rIns="0" bIns="45719" rtlCol="0">
            <a:spAutoFit/>
          </a:bodyPr>
          <a:lstStyle/>
          <a:p>
            <a:pPr algn="r"/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Smart city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25" name="Straight Connector 68">
            <a:extLst>
              <a:ext uri="{FF2B5EF4-FFF2-40B4-BE49-F238E27FC236}">
                <a16:creationId xmlns:a16="http://schemas.microsoft.com/office/drawing/2014/main" xmlns="" id="{3FE4C8AC-856E-47A1-86C3-D3143F6DF56B}"/>
              </a:ext>
            </a:extLst>
          </p:cNvPr>
          <p:cNvCxnSpPr>
            <a:cxnSpLocks/>
          </p:cNvCxnSpPr>
          <p:nvPr/>
        </p:nvCxnSpPr>
        <p:spPr>
          <a:xfrm>
            <a:off x="6803704" y="2251617"/>
            <a:ext cx="828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al 58">
            <a:extLst>
              <a:ext uri="{FF2B5EF4-FFF2-40B4-BE49-F238E27FC236}">
                <a16:creationId xmlns:a16="http://schemas.microsoft.com/office/drawing/2014/main" xmlns="" id="{91D217BA-6735-41FC-ADDE-ADA84BF5E891}"/>
              </a:ext>
            </a:extLst>
          </p:cNvPr>
          <p:cNvSpPr/>
          <p:nvPr/>
        </p:nvSpPr>
        <p:spPr>
          <a:xfrm>
            <a:off x="9596268" y="2759752"/>
            <a:ext cx="124240" cy="12424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0A5C5A36-EC92-462F-BB70-6A797D63B1DD}"/>
              </a:ext>
            </a:extLst>
          </p:cNvPr>
          <p:cNvSpPr txBox="1"/>
          <p:nvPr/>
        </p:nvSpPr>
        <p:spPr>
          <a:xfrm>
            <a:off x="9838604" y="2511388"/>
            <a:ext cx="22629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уровень жизни сравняется 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с передовыми регионами страны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0" name="Straight Connector 66">
            <a:extLst>
              <a:ext uri="{FF2B5EF4-FFF2-40B4-BE49-F238E27FC236}">
                <a16:creationId xmlns:a16="http://schemas.microsoft.com/office/drawing/2014/main" xmlns="" id="{E7FD0854-B613-4503-8F9F-7EBA21977DB6}"/>
              </a:ext>
            </a:extLst>
          </p:cNvPr>
          <p:cNvCxnSpPr>
            <a:cxnSpLocks/>
          </p:cNvCxnSpPr>
          <p:nvPr/>
        </p:nvCxnSpPr>
        <p:spPr>
          <a:xfrm>
            <a:off x="9838604" y="2511384"/>
            <a:ext cx="205633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Oval 58">
            <a:extLst>
              <a:ext uri="{FF2B5EF4-FFF2-40B4-BE49-F238E27FC236}">
                <a16:creationId xmlns:a16="http://schemas.microsoft.com/office/drawing/2014/main" xmlns="" id="{91D217BA-6735-41FC-ADDE-ADA84BF5E891}"/>
              </a:ext>
            </a:extLst>
          </p:cNvPr>
          <p:cNvSpPr/>
          <p:nvPr/>
        </p:nvSpPr>
        <p:spPr>
          <a:xfrm>
            <a:off x="8832611" y="2056621"/>
            <a:ext cx="124240" cy="12424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0A5C5A36-EC92-462F-BB70-6A797D63B1DD}"/>
              </a:ext>
            </a:extLst>
          </p:cNvPr>
          <p:cNvSpPr txBox="1"/>
          <p:nvPr/>
        </p:nvSpPr>
        <p:spPr>
          <a:xfrm>
            <a:off x="9143885" y="2003551"/>
            <a:ext cx="275105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реализация рациональной схемы расселения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8" name="Straight Connector 66">
            <a:extLst>
              <a:ext uri="{FF2B5EF4-FFF2-40B4-BE49-F238E27FC236}">
                <a16:creationId xmlns:a16="http://schemas.microsoft.com/office/drawing/2014/main" xmlns="" id="{E7FD0854-B613-4503-8F9F-7EBA21977DB6}"/>
              </a:ext>
            </a:extLst>
          </p:cNvPr>
          <p:cNvCxnSpPr>
            <a:cxnSpLocks/>
          </p:cNvCxnSpPr>
          <p:nvPr/>
        </p:nvCxnSpPr>
        <p:spPr>
          <a:xfrm>
            <a:off x="9151347" y="2003548"/>
            <a:ext cx="2628000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22">
            <a:extLst>
              <a:ext uri="{FF2B5EF4-FFF2-40B4-BE49-F238E27FC236}">
                <a16:creationId xmlns:a16="http://schemas.microsoft.com/office/drawing/2014/main" xmlns="" id="{7982AF7D-7FF0-494C-891D-C601C69FAD64}"/>
              </a:ext>
            </a:extLst>
          </p:cNvPr>
          <p:cNvCxnSpPr>
            <a:cxnSpLocks/>
            <a:endCxn id="98" idx="4"/>
          </p:cNvCxnSpPr>
          <p:nvPr/>
        </p:nvCxnSpPr>
        <p:spPr>
          <a:xfrm flipV="1">
            <a:off x="3363023" y="2209091"/>
            <a:ext cx="0" cy="177702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23">
            <a:extLst>
              <a:ext uri="{FF2B5EF4-FFF2-40B4-BE49-F238E27FC236}">
                <a16:creationId xmlns:a16="http://schemas.microsoft.com/office/drawing/2014/main" xmlns="" id="{D26033AC-E99E-4309-BD9B-47A98BA0DEA7}"/>
              </a:ext>
            </a:extLst>
          </p:cNvPr>
          <p:cNvSpPr/>
          <p:nvPr/>
        </p:nvSpPr>
        <p:spPr>
          <a:xfrm>
            <a:off x="3300903" y="2084851"/>
            <a:ext cx="124240" cy="124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7DEA27D8-0CF3-496D-AD7D-2076231DE52C}"/>
              </a:ext>
            </a:extLst>
          </p:cNvPr>
          <p:cNvSpPr txBox="1"/>
          <p:nvPr/>
        </p:nvSpPr>
        <p:spPr>
          <a:xfrm>
            <a:off x="15245" y="1918574"/>
            <a:ext cx="3224159" cy="646329"/>
          </a:xfrm>
          <a:prstGeom prst="rect">
            <a:avLst/>
          </a:prstGeom>
          <a:noFill/>
        </p:spPr>
        <p:txBody>
          <a:bodyPr wrap="square" lIns="0" tIns="45719" rIns="0" bIns="45719" rtlCol="0">
            <a:spAutoFit/>
          </a:bodyPr>
          <a:lstStyle/>
          <a:p>
            <a:pPr algn="r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внедрение стратегического планирования и проектного управления</a:t>
            </a:r>
          </a:p>
          <a:p>
            <a:pPr algn="r"/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0" name="Straight Connector 67">
            <a:extLst>
              <a:ext uri="{FF2B5EF4-FFF2-40B4-BE49-F238E27FC236}">
                <a16:creationId xmlns:a16="http://schemas.microsoft.com/office/drawing/2014/main" xmlns="" id="{267D5D77-7183-46A2-913A-91854EB46B5B}"/>
              </a:ext>
            </a:extLst>
          </p:cNvPr>
          <p:cNvCxnSpPr>
            <a:cxnSpLocks/>
          </p:cNvCxnSpPr>
          <p:nvPr/>
        </p:nvCxnSpPr>
        <p:spPr>
          <a:xfrm>
            <a:off x="1083046" y="1892829"/>
            <a:ext cx="2151735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">
            <a:extLst>
              <a:ext uri="{FF2B5EF4-FFF2-40B4-BE49-F238E27FC236}">
                <a16:creationId xmlns:a16="http://schemas.microsoft.com/office/drawing/2014/main" xmlns="" id="{1B8353AA-1A28-4FAD-AF44-130B899BAAE4}"/>
              </a:ext>
            </a:extLst>
          </p:cNvPr>
          <p:cNvCxnSpPr>
            <a:cxnSpLocks/>
          </p:cNvCxnSpPr>
          <p:nvPr/>
        </p:nvCxnSpPr>
        <p:spPr>
          <a:xfrm flipV="1">
            <a:off x="3090963" y="3995222"/>
            <a:ext cx="0" cy="108304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63">
            <a:extLst>
              <a:ext uri="{FF2B5EF4-FFF2-40B4-BE49-F238E27FC236}">
                <a16:creationId xmlns:a16="http://schemas.microsoft.com/office/drawing/2014/main" xmlns="" id="{5CE23E97-80CA-4DCE-905B-0371552128FB}"/>
              </a:ext>
            </a:extLst>
          </p:cNvPr>
          <p:cNvCxnSpPr>
            <a:cxnSpLocks/>
          </p:cNvCxnSpPr>
          <p:nvPr/>
        </p:nvCxnSpPr>
        <p:spPr>
          <a:xfrm>
            <a:off x="1824491" y="5681768"/>
            <a:ext cx="6120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E623F98E-5FFF-4701-A99F-87B202C66033}"/>
              </a:ext>
            </a:extLst>
          </p:cNvPr>
          <p:cNvSpPr txBox="1"/>
          <p:nvPr/>
        </p:nvSpPr>
        <p:spPr>
          <a:xfrm>
            <a:off x="1819657" y="5232727"/>
            <a:ext cx="2422887" cy="461663"/>
          </a:xfrm>
          <a:prstGeom prst="rect">
            <a:avLst/>
          </a:prstGeom>
          <a:noFill/>
        </p:spPr>
        <p:txBody>
          <a:bodyPr wrap="square" lIns="0" tIns="45719" rIns="0" bIns="45719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Ювелирно-гранильный 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кластер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Oval 13">
            <a:extLst>
              <a:ext uri="{FF2B5EF4-FFF2-40B4-BE49-F238E27FC236}">
                <a16:creationId xmlns:a16="http://schemas.microsoft.com/office/drawing/2014/main" xmlns="" id="{36B49B4F-63E8-4430-9059-553CBCA3AB43}"/>
              </a:ext>
            </a:extLst>
          </p:cNvPr>
          <p:cNvSpPr/>
          <p:nvPr/>
        </p:nvSpPr>
        <p:spPr>
          <a:xfrm>
            <a:off x="3032147" y="5050791"/>
            <a:ext cx="124240" cy="124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cxnSp>
        <p:nvCxnSpPr>
          <p:cNvPr id="103" name="Straight Connector 31">
            <a:extLst>
              <a:ext uri="{FF2B5EF4-FFF2-40B4-BE49-F238E27FC236}">
                <a16:creationId xmlns:a16="http://schemas.microsoft.com/office/drawing/2014/main" xmlns="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8248449" y="4318840"/>
            <a:ext cx="1" cy="86582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0A5C5A36-EC92-462F-BB70-6A797D63B1DD}"/>
              </a:ext>
            </a:extLst>
          </p:cNvPr>
          <p:cNvSpPr txBox="1"/>
          <p:nvPr/>
        </p:nvSpPr>
        <p:spPr>
          <a:xfrm>
            <a:off x="7631704" y="5341259"/>
            <a:ext cx="18602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реализация оптимальной модели доступного здравоохранения</a:t>
            </a:r>
          </a:p>
        </p:txBody>
      </p:sp>
      <p:cxnSp>
        <p:nvCxnSpPr>
          <p:cNvPr id="114" name="Straight Connector 65">
            <a:extLst>
              <a:ext uri="{FF2B5EF4-FFF2-40B4-BE49-F238E27FC236}">
                <a16:creationId xmlns:a16="http://schemas.microsoft.com/office/drawing/2014/main" xmlns="" id="{36AF9195-D1C7-4EAB-9766-CBBD5AC04E3E}"/>
              </a:ext>
            </a:extLst>
          </p:cNvPr>
          <p:cNvCxnSpPr>
            <a:cxnSpLocks/>
          </p:cNvCxnSpPr>
          <p:nvPr/>
        </p:nvCxnSpPr>
        <p:spPr>
          <a:xfrm>
            <a:off x="7643119" y="6106371"/>
            <a:ext cx="1313732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32">
            <a:extLst>
              <a:ext uri="{FF2B5EF4-FFF2-40B4-BE49-F238E27FC236}">
                <a16:creationId xmlns:a16="http://schemas.microsoft.com/office/drawing/2014/main" xmlns="" id="{DD4A8794-EADF-4527-95C6-C9D6781E9C8E}"/>
              </a:ext>
            </a:extLst>
          </p:cNvPr>
          <p:cNvSpPr/>
          <p:nvPr/>
        </p:nvSpPr>
        <p:spPr>
          <a:xfrm>
            <a:off x="8193496" y="5126208"/>
            <a:ext cx="124240" cy="1242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cxnSp>
        <p:nvCxnSpPr>
          <p:cNvPr id="123" name="Straight Connector 22">
            <a:extLst>
              <a:ext uri="{FF2B5EF4-FFF2-40B4-BE49-F238E27FC236}">
                <a16:creationId xmlns:a16="http://schemas.microsoft.com/office/drawing/2014/main" xmlns="" id="{7982AF7D-7FF0-494C-891D-C601C69FAD64}"/>
              </a:ext>
            </a:extLst>
          </p:cNvPr>
          <p:cNvCxnSpPr>
            <a:cxnSpLocks/>
          </p:cNvCxnSpPr>
          <p:nvPr/>
        </p:nvCxnSpPr>
        <p:spPr>
          <a:xfrm flipH="1" flipV="1">
            <a:off x="5134271" y="3984073"/>
            <a:ext cx="700" cy="857991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23">
            <a:extLst>
              <a:ext uri="{FF2B5EF4-FFF2-40B4-BE49-F238E27FC236}">
                <a16:creationId xmlns:a16="http://schemas.microsoft.com/office/drawing/2014/main" xmlns="" id="{D26033AC-E99E-4309-BD9B-47A98BA0DEA7}"/>
              </a:ext>
            </a:extLst>
          </p:cNvPr>
          <p:cNvSpPr/>
          <p:nvPr/>
        </p:nvSpPr>
        <p:spPr>
          <a:xfrm>
            <a:off x="5065931" y="4842059"/>
            <a:ext cx="124240" cy="124240"/>
          </a:xfrm>
          <a:prstGeom prst="ellipse">
            <a:avLst/>
          </a:prstGeom>
          <a:solidFill>
            <a:srgbClr val="EF3078"/>
          </a:solid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7DEA27D8-0CF3-496D-AD7D-2076231DE52C}"/>
              </a:ext>
            </a:extLst>
          </p:cNvPr>
          <p:cNvSpPr txBox="1"/>
          <p:nvPr/>
        </p:nvSpPr>
        <p:spPr>
          <a:xfrm>
            <a:off x="4263708" y="5444784"/>
            <a:ext cx="1514429" cy="461663"/>
          </a:xfrm>
          <a:prstGeom prst="rect">
            <a:avLst/>
          </a:prstGeom>
          <a:noFill/>
        </p:spPr>
        <p:txBody>
          <a:bodyPr wrap="square" lIns="0" tIns="45719" rIns="0" bIns="45719" rtlCol="0">
            <a:spAutoFit/>
          </a:bodyPr>
          <a:lstStyle/>
          <a:p>
            <a:pPr algn="r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Якутский центр</a:t>
            </a:r>
          </a:p>
          <a:p>
            <a:pPr algn="r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газодобычи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6" name="Straight Connector 67">
            <a:extLst>
              <a:ext uri="{FF2B5EF4-FFF2-40B4-BE49-F238E27FC236}">
                <a16:creationId xmlns:a16="http://schemas.microsoft.com/office/drawing/2014/main" xmlns="" id="{267D5D77-7183-46A2-913A-91854EB46B5B}"/>
              </a:ext>
            </a:extLst>
          </p:cNvPr>
          <p:cNvCxnSpPr>
            <a:cxnSpLocks/>
          </p:cNvCxnSpPr>
          <p:nvPr/>
        </p:nvCxnSpPr>
        <p:spPr>
          <a:xfrm>
            <a:off x="4831439" y="5878512"/>
            <a:ext cx="972000" cy="0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8710CEB2-4E11-44C6-A201-5DCB3EA9A265}"/>
              </a:ext>
            </a:extLst>
          </p:cNvPr>
          <p:cNvSpPr txBox="1"/>
          <p:nvPr/>
        </p:nvSpPr>
        <p:spPr>
          <a:xfrm>
            <a:off x="11046950" y="3976810"/>
            <a:ext cx="1265855" cy="1384993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400-летие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вхождения Якутии в состав российского государства</a:t>
            </a:r>
          </a:p>
          <a:p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Oval 23">
            <a:extLst>
              <a:ext uri="{FF2B5EF4-FFF2-40B4-BE49-F238E27FC236}">
                <a16:creationId xmlns:a16="http://schemas.microsoft.com/office/drawing/2014/main" xmlns="" id="{D26033AC-E99E-4309-BD9B-47A98BA0DEA7}"/>
              </a:ext>
            </a:extLst>
          </p:cNvPr>
          <p:cNvSpPr/>
          <p:nvPr/>
        </p:nvSpPr>
        <p:spPr>
          <a:xfrm>
            <a:off x="5600067" y="5287424"/>
            <a:ext cx="124240" cy="124240"/>
          </a:xfrm>
          <a:prstGeom prst="ellipse">
            <a:avLst/>
          </a:prstGeom>
          <a:solidFill>
            <a:srgbClr val="EF3078"/>
          </a:solid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cxnSp>
        <p:nvCxnSpPr>
          <p:cNvPr id="142" name="Straight Connector 67">
            <a:extLst>
              <a:ext uri="{FF2B5EF4-FFF2-40B4-BE49-F238E27FC236}">
                <a16:creationId xmlns:a16="http://schemas.microsoft.com/office/drawing/2014/main" xmlns="" id="{267D5D77-7183-46A2-913A-91854EB46B5B}"/>
              </a:ext>
            </a:extLst>
          </p:cNvPr>
          <p:cNvCxnSpPr>
            <a:cxnSpLocks/>
          </p:cNvCxnSpPr>
          <p:nvPr/>
        </p:nvCxnSpPr>
        <p:spPr>
          <a:xfrm flipV="1">
            <a:off x="6214967" y="2502486"/>
            <a:ext cx="648000" cy="3471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22">
            <a:extLst>
              <a:ext uri="{FF2B5EF4-FFF2-40B4-BE49-F238E27FC236}">
                <a16:creationId xmlns:a16="http://schemas.microsoft.com/office/drawing/2014/main" xmlns="" id="{7982AF7D-7FF0-494C-891D-C601C69FAD64}"/>
              </a:ext>
            </a:extLst>
          </p:cNvPr>
          <p:cNvCxnSpPr>
            <a:cxnSpLocks/>
          </p:cNvCxnSpPr>
          <p:nvPr/>
        </p:nvCxnSpPr>
        <p:spPr>
          <a:xfrm flipH="1" flipV="1">
            <a:off x="4323873" y="1373823"/>
            <a:ext cx="20017" cy="2621396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Oval 23">
            <a:extLst>
              <a:ext uri="{FF2B5EF4-FFF2-40B4-BE49-F238E27FC236}">
                <a16:creationId xmlns:a16="http://schemas.microsoft.com/office/drawing/2014/main" xmlns="" id="{D26033AC-E99E-4309-BD9B-47A98BA0DEA7}"/>
              </a:ext>
            </a:extLst>
          </p:cNvPr>
          <p:cNvSpPr/>
          <p:nvPr/>
        </p:nvSpPr>
        <p:spPr>
          <a:xfrm>
            <a:off x="4263705" y="1273769"/>
            <a:ext cx="124240" cy="124240"/>
          </a:xfrm>
          <a:prstGeom prst="ellipse">
            <a:avLst/>
          </a:prstGeom>
          <a:solidFill>
            <a:srgbClr val="EF3078"/>
          </a:solidFill>
          <a:ln>
            <a:solidFill>
              <a:srgbClr val="EF3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7DEA27D8-0CF3-496D-AD7D-2076231DE52C}"/>
              </a:ext>
            </a:extLst>
          </p:cNvPr>
          <p:cNvSpPr txBox="1"/>
          <p:nvPr/>
        </p:nvSpPr>
        <p:spPr>
          <a:xfrm>
            <a:off x="4475802" y="1227188"/>
            <a:ext cx="3107151" cy="461663"/>
          </a:xfrm>
          <a:prstGeom prst="rect">
            <a:avLst/>
          </a:prstGeom>
          <a:noFill/>
        </p:spPr>
        <p:txBody>
          <a:bodyPr wrap="square" lIns="0" tIns="45719" rIns="0" bIns="45719" rtlCol="0">
            <a:spAutoFit/>
          </a:bodyPr>
          <a:lstStyle/>
          <a:p>
            <a:r>
              <a:rPr lang="ru-RU" sz="1200" spc="-51" dirty="0">
                <a:solidFill>
                  <a:srgbClr val="002060"/>
                </a:solidFill>
                <a:latin typeface="Century Gothic" panose="020B0502020202020204" pitchFamily="34" charset="0"/>
              </a:rPr>
              <a:t>Республиканский кардиологический диспансер 2-я очередь </a:t>
            </a:r>
            <a:endParaRPr lang="en-US" sz="1200" spc="-5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0" name="Straight Connector 67">
            <a:extLst>
              <a:ext uri="{FF2B5EF4-FFF2-40B4-BE49-F238E27FC236}">
                <a16:creationId xmlns:a16="http://schemas.microsoft.com/office/drawing/2014/main" xmlns="" id="{267D5D77-7183-46A2-913A-91854EB46B5B}"/>
              </a:ext>
            </a:extLst>
          </p:cNvPr>
          <p:cNvCxnSpPr>
            <a:cxnSpLocks/>
          </p:cNvCxnSpPr>
          <p:nvPr/>
        </p:nvCxnSpPr>
        <p:spPr>
          <a:xfrm flipV="1">
            <a:off x="4476092" y="1239253"/>
            <a:ext cx="2664000" cy="3471"/>
          </a:xfrm>
          <a:prstGeom prst="line">
            <a:avLst/>
          </a:prstGeom>
          <a:ln w="19050">
            <a:solidFill>
              <a:srgbClr val="EF3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65">
            <a:extLst>
              <a:ext uri="{FF2B5EF4-FFF2-40B4-BE49-F238E27FC236}">
                <a16:creationId xmlns:a16="http://schemas.microsoft.com/office/drawing/2014/main" xmlns="" id="{36AF9195-D1C7-4EAB-9766-CBBD5AC04E3E}"/>
              </a:ext>
            </a:extLst>
          </p:cNvPr>
          <p:cNvCxnSpPr>
            <a:cxnSpLocks/>
          </p:cNvCxnSpPr>
          <p:nvPr/>
        </p:nvCxnSpPr>
        <p:spPr>
          <a:xfrm>
            <a:off x="6302309" y="6660627"/>
            <a:ext cx="2304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22">
            <a:extLst>
              <a:ext uri="{FF2B5EF4-FFF2-40B4-BE49-F238E27FC236}">
                <a16:creationId xmlns:a16="http://schemas.microsoft.com/office/drawing/2014/main" xmlns="" id="{7982AF7D-7FF0-494C-891D-C601C69FAD64}"/>
              </a:ext>
            </a:extLst>
          </p:cNvPr>
          <p:cNvCxnSpPr>
            <a:cxnSpLocks/>
            <a:endCxn id="146" idx="4"/>
          </p:cNvCxnSpPr>
          <p:nvPr/>
        </p:nvCxnSpPr>
        <p:spPr>
          <a:xfrm flipV="1">
            <a:off x="3869475" y="1633028"/>
            <a:ext cx="0" cy="239481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23">
            <a:extLst>
              <a:ext uri="{FF2B5EF4-FFF2-40B4-BE49-F238E27FC236}">
                <a16:creationId xmlns:a16="http://schemas.microsoft.com/office/drawing/2014/main" xmlns="" id="{D26033AC-E99E-4309-BD9B-47A98BA0DEA7}"/>
              </a:ext>
            </a:extLst>
          </p:cNvPr>
          <p:cNvSpPr/>
          <p:nvPr/>
        </p:nvSpPr>
        <p:spPr>
          <a:xfrm>
            <a:off x="3807355" y="1508787"/>
            <a:ext cx="124240" cy="1242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9" rIns="91435" bIns="45719" rtlCol="0" anchor="ctr"/>
          <a:lstStyle/>
          <a:p>
            <a:pPr algn="ctr"/>
            <a:endParaRPr lang="en-US" sz="320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7DEA27D8-0CF3-496D-AD7D-2076231DE52C}"/>
              </a:ext>
            </a:extLst>
          </p:cNvPr>
          <p:cNvSpPr txBox="1"/>
          <p:nvPr/>
        </p:nvSpPr>
        <p:spPr>
          <a:xfrm>
            <a:off x="540441" y="1335153"/>
            <a:ext cx="3224159" cy="461663"/>
          </a:xfrm>
          <a:prstGeom prst="rect">
            <a:avLst/>
          </a:prstGeom>
          <a:noFill/>
        </p:spPr>
        <p:txBody>
          <a:bodyPr wrap="square" lIns="0" tIns="45719" rIns="0" bIns="45719" rtlCol="0">
            <a:spAutoFit/>
          </a:bodyPr>
          <a:lstStyle/>
          <a:p>
            <a:pPr algn="r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выход на проектную мощность крупных индустриальных сырьевых проектов</a:t>
            </a:r>
          </a:p>
        </p:txBody>
      </p:sp>
      <p:cxnSp>
        <p:nvCxnSpPr>
          <p:cNvPr id="148" name="Straight Connector 67">
            <a:extLst>
              <a:ext uri="{FF2B5EF4-FFF2-40B4-BE49-F238E27FC236}">
                <a16:creationId xmlns:a16="http://schemas.microsoft.com/office/drawing/2014/main" xmlns="" id="{267D5D77-7183-46A2-913A-91854EB46B5B}"/>
              </a:ext>
            </a:extLst>
          </p:cNvPr>
          <p:cNvCxnSpPr>
            <a:cxnSpLocks/>
          </p:cNvCxnSpPr>
          <p:nvPr/>
        </p:nvCxnSpPr>
        <p:spPr>
          <a:xfrm>
            <a:off x="625735" y="1316765"/>
            <a:ext cx="312716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Заголовок 3"/>
          <p:cNvSpPr txBox="1">
            <a:spLocks/>
          </p:cNvSpPr>
          <p:nvPr/>
        </p:nvSpPr>
        <p:spPr>
          <a:xfrm>
            <a:off x="15244" y="0"/>
            <a:ext cx="12192000" cy="8696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3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Таймлайн Стратегии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43" name="Рисунок 1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901595" y="235204"/>
            <a:ext cx="5061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2238319" algn="l"/>
              </a:tabLst>
            </a:pPr>
            <a:endParaRPr lang="ru-RU" sz="1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" y="690228"/>
            <a:ext cx="12215295" cy="4376054"/>
            <a:chOff x="1517277" y="385239"/>
            <a:chExt cx="9427102" cy="3710418"/>
          </a:xfrm>
        </p:grpSpPr>
        <p:sp>
          <p:nvSpPr>
            <p:cNvPr id="5" name="TextBox 4"/>
            <p:cNvSpPr txBox="1"/>
            <p:nvPr/>
          </p:nvSpPr>
          <p:spPr>
            <a:xfrm>
              <a:off x="1666873" y="734834"/>
              <a:ext cx="4580441" cy="234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891" indent="-342891" algn="just">
                <a:buFont typeface="Arial" panose="020B0604020202020204" pitchFamily="34" charset="0"/>
                <a:buChar char="•"/>
              </a:pPr>
              <a:endPara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29948" y="2706618"/>
              <a:ext cx="4560017" cy="234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endPara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33707" y="385239"/>
              <a:ext cx="2376264" cy="234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ОСНОВНЫЕ РЕЗУЛЬТАТЫ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53686" y="3121972"/>
              <a:ext cx="2736304" cy="234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ОСНОВНЫЕ СОБЫТИЯ</a:t>
              </a: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517277" y="3051532"/>
              <a:ext cx="9427102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616864" y="3391062"/>
              <a:ext cx="2108349" cy="70459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Республика Саха (Якутия) в числе лауреатов V Всероссийского конкурса «Самый читающий регион»</a:t>
              </a:r>
            </a:p>
          </p:txBody>
        </p:sp>
      </p:grpSp>
      <p:sp>
        <p:nvSpPr>
          <p:cNvPr id="23" name="Заголовок 1"/>
          <p:cNvSpPr txBox="1">
            <a:spLocks/>
          </p:cNvSpPr>
          <p:nvPr/>
        </p:nvSpPr>
        <p:spPr>
          <a:xfrm>
            <a:off x="246022" y="198983"/>
            <a:ext cx="11699959" cy="480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КУЛЬТУРНАЯ СРЕДА И СОЗДАНИЕ УСЛОВИЙ ДЛЯ РЕАЛИЗАЦИИ ТВОРЧЕСКОГО ПОТЕНЦИАЛА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11323" y="5491413"/>
            <a:ext cx="3612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Второй Межрегиональный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фестиваль театров 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кукол «Туллук-2019»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8015" y="5482053"/>
            <a:ext cx="3315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Х юбилейный Международный фестиваль классического балетного искусства «Стерх»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29259" y="4424309"/>
            <a:ext cx="2804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Международный триумф фильма «Надо мною солнце не садится»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713453" y="5567778"/>
            <a:ext cx="3337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Проведение 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XIII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Республиканского национального праздника «Ысыах Олонхо 2019» в Намском районе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0904" y="1083584"/>
            <a:ext cx="2444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Введено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объектов культуры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22271" y="1483633"/>
            <a:ext cx="2614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Оснащено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28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домов культуры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52931" y="2652821"/>
            <a:ext cx="2840843" cy="76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Повысили квалификацию в ведущих ВУЗах России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155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работников культуры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52931" y="1679817"/>
            <a:ext cx="31475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образовательных учреждений получили музыкальные инструменты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541906" y="1485267"/>
            <a:ext cx="240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Создано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новых кинозалов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279603" y="2197859"/>
            <a:ext cx="2685141" cy="761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Сеансы отечественных фильмов посетило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350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тысяч зрителей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388015" y="2188333"/>
            <a:ext cx="25812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Вовлечено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70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волонтеров по проекту «Волонтеры культуры»</a:t>
            </a:r>
          </a:p>
        </p:txBody>
      </p:sp>
      <p:pic>
        <p:nvPicPr>
          <p:cNvPr id="3074" name="Picture 2" descr="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48" y="923985"/>
            <a:ext cx="699963" cy="69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🎞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17" y="2294585"/>
            <a:ext cx="716476" cy="71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🎬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81" y="4479308"/>
            <a:ext cx="758547" cy="75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🎥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267" y="1330654"/>
            <a:ext cx="686725" cy="68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📚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5" y="1778458"/>
            <a:ext cx="696367" cy="69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🎭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3" y="5489737"/>
            <a:ext cx="769403" cy="7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🎓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3" y="2716975"/>
            <a:ext cx="644888" cy="64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🎎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38" y="5548445"/>
            <a:ext cx="806911" cy="8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🎻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61" y="133909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Картинки по запросу эмодзи учитель светлый тон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13" y="4337728"/>
            <a:ext cx="928700" cy="9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🌅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05" y="5588200"/>
            <a:ext cx="828523" cy="82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Похожее изображение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49" y="2177643"/>
            <a:ext cx="917419" cy="91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267335" y="4263185"/>
            <a:ext cx="2804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Проведено 1500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культурных мероприятий с охватом 200 тыс. зрителей</a:t>
            </a:r>
          </a:p>
        </p:txBody>
      </p:sp>
      <p:pic>
        <p:nvPicPr>
          <p:cNvPr id="35" name="Picture 8" descr="👪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09" y="4148757"/>
            <a:ext cx="1056791" cy="10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6022" y="198982"/>
            <a:ext cx="11699959" cy="484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СПОРТ – НОРМА ЖИЗНИ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779531" y="880253"/>
            <a:ext cx="4774039" cy="758607"/>
          </a:xfrm>
          <a:prstGeom prst="rect">
            <a:avLst/>
          </a:prstGeom>
        </p:spPr>
        <p:txBody>
          <a:bodyPr/>
          <a:lstStyle/>
          <a:p>
            <a:pPr algn="ctr">
              <a:buClr>
                <a:srgbClr val="000000"/>
              </a:buClr>
              <a:buFont typeface="Arial" pitchFamily="34" charset="0"/>
              <a:buNone/>
            </a:pPr>
            <a:r>
              <a:rPr lang="ru-RU" alt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ДОЛЯ ГРАЖДАН, СИСТЕМАТИЧЕСКИ ЗАНИМАЮЩИХСЯ ФИЗИЧЕСКОЙ КУЛЬТУРОЙ И СПОРТОМ В 2019 ГОДУ, %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87323817"/>
              </p:ext>
            </p:extLst>
          </p:nvPr>
        </p:nvGraphicFramePr>
        <p:xfrm>
          <a:off x="6569699" y="1811342"/>
          <a:ext cx="5154655" cy="234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52289" y="3171938"/>
            <a:ext cx="32577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Кубок Мира по вольной борьбе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52289" y="2421474"/>
            <a:ext cx="54167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VII Спортивные игры народов РС (Я) в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Амгинском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улусе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16778" y="3903542"/>
            <a:ext cx="5320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Чемпионат мира по международным шашкам среди женщин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52289" y="1741854"/>
            <a:ext cx="5279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Чемпионат и первенство России по северному многоборью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615" y="4614746"/>
            <a:ext cx="11396311" cy="57194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spcBef>
                <a:spcPct val="50000"/>
              </a:spcBef>
              <a:buClr>
                <a:srgbClr val="000000"/>
              </a:buClr>
              <a:buFont typeface="Arial" pitchFamily="34" charset="0"/>
              <a:buNone/>
              <a:defRPr sz="1600" b="1">
                <a:solidFill>
                  <a:srgbClr val="1F497D">
                    <a:lumMod val="75000"/>
                  </a:srgbClr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altLang="ru-RU" sz="14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ЗА 2019 ГОД СБОРНОЙ КОМАНДОЙ РЕСПУБЛИКИ САХА (ЯКУТИЯ) </a:t>
            </a:r>
            <a:br>
              <a:rPr lang="ru-RU" altLang="ru-RU" sz="14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ru-RU" altLang="ru-RU" sz="14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НА ОФИЦИАЛЬНЫХ СПОРТИВНЫХ СТАРТАХ ЗАВОЕВАНО 1043 МЕДАЛИ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4003" y="5814901"/>
            <a:ext cx="235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323 медали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99676" y="5820340"/>
            <a:ext cx="2741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325 медалей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92725" y="5814901"/>
            <a:ext cx="2279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395 медалей</a:t>
            </a:r>
          </a:p>
        </p:txBody>
      </p:sp>
      <p:pic>
        <p:nvPicPr>
          <p:cNvPr id="32772" name="Picture 4" descr="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14" y="5392174"/>
            <a:ext cx="1138079" cy="113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059" y="5392174"/>
            <a:ext cx="1138079" cy="113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03" y="5392174"/>
            <a:ext cx="1138079" cy="113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51159" y="4497784"/>
            <a:ext cx="12192000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3657" y="880251"/>
            <a:ext cx="5636019" cy="57194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ctr">
              <a:spcBef>
                <a:spcPts val="0"/>
              </a:spcBef>
              <a:buClr>
                <a:srgbClr val="000000"/>
              </a:buClr>
              <a:buFont typeface="Arial" pitchFamily="34" charset="0"/>
              <a:buNone/>
              <a:defRPr sz="1600" b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r>
              <a:rPr lang="ru-RU" alt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КРУПНЫЕ СПОРТИВНЫЕ МЕРОПРИЯТИЯ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5" y="1569155"/>
            <a:ext cx="665675" cy="665675"/>
          </a:xfrm>
          <a:prstGeom prst="rect">
            <a:avLst/>
          </a:prstGeom>
        </p:spPr>
      </p:pic>
      <p:pic>
        <p:nvPicPr>
          <p:cNvPr id="32778" name="Picture 10" descr="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79" y="2318683"/>
            <a:ext cx="509544" cy="50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0" name="Picture 12" descr="🤼‍♂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40" y="2985681"/>
            <a:ext cx="590328" cy="59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2" name="Picture 14" descr="🏆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75" y="3784598"/>
            <a:ext cx="563311" cy="56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0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6022" y="198983"/>
            <a:ext cx="11699959" cy="543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РАЗВИТИЕ АРКТИЧЕСКОЙ ЗОНЫ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93709" y="2616392"/>
            <a:ext cx="4191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ПРОЕКТ «МОЛОДОЙ ОЛЕНЕВОД»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3000" y="142124"/>
            <a:ext cx="11850296" cy="157237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9936" y="721557"/>
            <a:ext cx="2797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районов Якутии дополнительно включены в состав Арктической зоны России</a:t>
            </a:r>
            <a:endParaRPr lang="en-US" sz="1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06" y="773453"/>
            <a:ext cx="726583" cy="72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99771" y="2618809"/>
            <a:ext cx="2040440" cy="260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1700"/>
              </a:lnSpc>
              <a:spcBef>
                <a:spcPct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2 школы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9777" y="1924779"/>
            <a:ext cx="366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ПОСТРОЕНО 7 СОЦИАЛЬНЫХ ОБЪЕКТОВ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81" y="2286758"/>
            <a:ext cx="733060" cy="73306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399773" y="3348768"/>
            <a:ext cx="2461505" cy="232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1600"/>
              </a:lnSpc>
              <a:spcBef>
                <a:spcPct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1 объект здравоохранения</a:t>
            </a: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600"/>
              </a:lnSpc>
              <a:spcBef>
                <a:spcPct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2 объекта культуры</a:t>
            </a: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600"/>
              </a:lnSpc>
              <a:spcBef>
                <a:spcPct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1 объект спорта</a:t>
            </a: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ts val="1600"/>
              </a:lnSpc>
              <a:spcBef>
                <a:spcPct val="0"/>
              </a:spcBef>
            </a:pP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8" y="3180402"/>
            <a:ext cx="632183" cy="6321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7" y="3929941"/>
            <a:ext cx="685784" cy="685784"/>
          </a:xfrm>
          <a:prstGeom prst="rect">
            <a:avLst/>
          </a:prstGeom>
        </p:spPr>
      </p:pic>
      <p:pic>
        <p:nvPicPr>
          <p:cNvPr id="22" name="Picture 2" descr="🏟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41" y="4733083"/>
            <a:ext cx="725467" cy="72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399772" y="5848623"/>
            <a:ext cx="2788755" cy="295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1700"/>
              </a:lnSpc>
              <a:spcBef>
                <a:spcPct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1  торгово-логистический центр</a:t>
            </a:r>
          </a:p>
        </p:txBody>
      </p:sp>
      <p:pic>
        <p:nvPicPr>
          <p:cNvPr id="5122" name="Picture 2" descr="🏬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56" y="5660043"/>
            <a:ext cx="690901" cy="69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9515819" y="736947"/>
            <a:ext cx="2797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Жители арктических районов освобождены от уплаты транспортного налога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96434" y="752227"/>
            <a:ext cx="3506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финансирования</a:t>
            </a:r>
          </a:p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госпрограммы развития Арктики</a:t>
            </a:r>
          </a:p>
          <a:p>
            <a:r>
              <a:rPr lang="ru-RU" sz="1100" b="1" dirty="0">
                <a:solidFill>
                  <a:srgbClr val="00B0F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млрд рублей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 2024 года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6" name="Picture 6" descr="🗺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19" y="789801"/>
            <a:ext cx="836492" cy="83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4267765" y="1939743"/>
            <a:ext cx="366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МАКРОПОКАЗАТЕЛИ</a:t>
            </a:r>
          </a:p>
        </p:txBody>
      </p:sp>
      <p:pic>
        <p:nvPicPr>
          <p:cNvPr id="5128" name="Picture 8" descr="📈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545" y="2474774"/>
            <a:ext cx="614279" cy="6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432279" y="2638448"/>
            <a:ext cx="2298416" cy="260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1700"/>
              </a:lnSpc>
              <a:spcBef>
                <a:spcPct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Валовой муниципальный продукт - </a:t>
            </a:r>
            <a:r>
              <a:rPr lang="ru-RU" sz="1100" b="1" dirty="0">
                <a:solidFill>
                  <a:srgbClr val="00B0F0"/>
                </a:solidFill>
                <a:latin typeface="Century Gothic" panose="020B0502020202020204" pitchFamily="34" charset="0"/>
                <a:ea typeface="+mj-ea"/>
                <a:cs typeface="+mj-cs"/>
              </a:rPr>
              <a:t>113,3%</a:t>
            </a:r>
            <a:r>
              <a:rPr lang="ru-RU" sz="1200" dirty="0">
                <a:solidFill>
                  <a:srgbClr val="00B0F0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449404" y="3417218"/>
            <a:ext cx="2200093" cy="260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1700"/>
              </a:lnSpc>
              <a:spcBef>
                <a:spcPct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Оборот розничной торговли - </a:t>
            </a:r>
            <a:r>
              <a:rPr lang="ru-RU" sz="1100" b="1" dirty="0">
                <a:solidFill>
                  <a:srgbClr val="00B0F0"/>
                </a:solidFill>
                <a:latin typeface="Century Gothic" panose="020B0502020202020204" pitchFamily="34" charset="0"/>
                <a:ea typeface="+mj-ea"/>
                <a:cs typeface="+mj-cs"/>
              </a:rPr>
              <a:t>101,5%</a:t>
            </a:r>
            <a:endParaRPr lang="ru-RU" sz="1200" dirty="0">
              <a:solidFill>
                <a:srgbClr val="00B0F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52103" y="2130599"/>
            <a:ext cx="4028727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Bef>
                <a:spcPct val="0"/>
              </a:spcBef>
            </a:pPr>
            <a:r>
              <a:rPr lang="ru-RU" sz="11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за 2019 год в сопоставимых ценах, в % к 2018 г.</a:t>
            </a:r>
          </a:p>
        </p:txBody>
      </p:sp>
      <p:pic>
        <p:nvPicPr>
          <p:cNvPr id="5132" name="Picture 12" descr="🛍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75" y="3231131"/>
            <a:ext cx="676468" cy="67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5449404" y="4200632"/>
            <a:ext cx="2486443" cy="260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1700"/>
              </a:lnSpc>
              <a:spcBef>
                <a:spcPct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Реальная начисленная заработная плата – </a:t>
            </a:r>
            <a:r>
              <a:rPr lang="ru-RU" sz="1100" b="1" dirty="0">
                <a:solidFill>
                  <a:srgbClr val="00B0F0"/>
                </a:solidFill>
                <a:latin typeface="Century Gothic" panose="020B0502020202020204" pitchFamily="34" charset="0"/>
                <a:ea typeface="+mj-ea"/>
                <a:cs typeface="+mj-cs"/>
              </a:rPr>
              <a:t>103,8%</a:t>
            </a:r>
            <a:endParaRPr lang="ru-RU" sz="1200" dirty="0">
              <a:solidFill>
                <a:srgbClr val="00B0F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449405" y="5055805"/>
            <a:ext cx="2691707" cy="260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1700"/>
              </a:lnSpc>
              <a:spcBef>
                <a:spcPct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Валовая продукция 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сельского хозяйства– </a:t>
            </a:r>
            <a:r>
              <a:rPr lang="ru-RU" sz="1100" b="1" dirty="0">
                <a:solidFill>
                  <a:srgbClr val="00B0F0"/>
                </a:solidFill>
                <a:latin typeface="Century Gothic" panose="020B0502020202020204" pitchFamily="34" charset="0"/>
                <a:ea typeface="+mj-ea"/>
                <a:cs typeface="+mj-cs"/>
              </a:rPr>
              <a:t>103,8%</a:t>
            </a:r>
            <a:endParaRPr lang="ru-RU" sz="1200" dirty="0">
              <a:solidFill>
                <a:srgbClr val="00B0F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466585" y="5858518"/>
            <a:ext cx="2691707" cy="260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1700"/>
              </a:lnSpc>
              <a:spcBef>
                <a:spcPct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Уровень безработицы – </a:t>
            </a:r>
            <a:r>
              <a:rPr lang="ru-RU" sz="1100" b="1" dirty="0">
                <a:solidFill>
                  <a:srgbClr val="00B0F0"/>
                </a:solidFill>
                <a:latin typeface="Century Gothic" panose="020B0502020202020204" pitchFamily="34" charset="0"/>
                <a:ea typeface="+mj-ea"/>
                <a:cs typeface="+mj-cs"/>
              </a:rPr>
              <a:t>8,4%</a:t>
            </a:r>
            <a:endParaRPr lang="ru-RU" sz="1200" dirty="0">
              <a:solidFill>
                <a:srgbClr val="00B0F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5138" name="Picture 18" descr="💼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95" y="5558339"/>
            <a:ext cx="709664" cy="7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машина эмодзи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088" y="609847"/>
            <a:ext cx="1000867" cy="100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8429626" y="2836093"/>
            <a:ext cx="37623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предусматривает единовременную выплату </a:t>
            </a:r>
          </a:p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гражданам РФ в возрасте </a:t>
            </a:r>
            <a:r>
              <a:rPr lang="ru-RU" sz="1100" b="1" dirty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35 лет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проработавших в сфере оленеводства в арктических районах РС(Я) </a:t>
            </a:r>
          </a:p>
          <a:p>
            <a:pPr algn="ctr"/>
            <a:r>
              <a:rPr lang="ru-RU" sz="1100" b="1" dirty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 менее 4 лет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в размере                </a:t>
            </a:r>
          </a:p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млн рублей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улучшение жилищных условий</a:t>
            </a:r>
          </a:p>
        </p:txBody>
      </p:sp>
      <p:pic>
        <p:nvPicPr>
          <p:cNvPr id="38" name="Picture 4" descr="Картинки по запросу северный олень эмодзи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233" r="17076" b="7665"/>
          <a:stretch/>
        </p:blipFill>
        <p:spPr bwMode="auto">
          <a:xfrm>
            <a:off x="4657102" y="4871433"/>
            <a:ext cx="720839" cy="61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карточка банковская эмодзи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71" y="3980051"/>
            <a:ext cx="777875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184184" y="4229830"/>
            <a:ext cx="4191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ПРОЕКТ «УЧИТЕЛЬ АРКТИКИ»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420102" y="4449529"/>
            <a:ext cx="37623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для учителей, готовых отработать не менее</a:t>
            </a:r>
          </a:p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5 лет помимо подъемных </a:t>
            </a:r>
            <a:r>
              <a:rPr lang="ru-RU" sz="1100" b="1" dirty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250 тыс. рублей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будет предоставлена помощь в приобретении жилья </a:t>
            </a:r>
            <a:r>
              <a:rPr lang="ru-RU" sz="1100" b="1" dirty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2 млн рублей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419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6974" y="90792"/>
            <a:ext cx="11699959" cy="7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РАЗВИТИЕ РЕАЛЬНОГО СЕКТОРА ЭКОНОМИКИ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161" y="791183"/>
            <a:ext cx="348995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 Narrow" pitchFamily="34" charset="0"/>
                <a:cs typeface="Times New Roman" pitchFamily="18" charset="0"/>
              </a:defRPr>
            </a:lvl1pPr>
          </a:lstStyle>
          <a:p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ПРОИЗВОДСТВО ВАЖНЕЙШИХ ВИДОВ ПРОМЫШЛЕННОЙ ПРОДУКЦИИ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3687954" y="871742"/>
            <a:ext cx="13015" cy="538718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Картинки по запросу emodzi o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67" y="1549510"/>
            <a:ext cx="708551" cy="70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482">
            <a:off x="2042883" y="1780725"/>
            <a:ext cx="562188" cy="32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673632" y="1719119"/>
            <a:ext cx="1069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14,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1</a:t>
            </a:r>
            <a:endParaRPr lang="ru-RU" sz="1400" dirty="0">
              <a:solidFill>
                <a:srgbClr val="C000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807413" y="1686609"/>
            <a:ext cx="4489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Развитие наземной инфраструктуры для освоения Центрального блока Среднеботуобинского месторождения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65818" y="1672953"/>
            <a:ext cx="1128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itchFamily="18" charset="0"/>
              </a:rPr>
              <a:t>Нефть, млн т</a:t>
            </a:r>
          </a:p>
          <a:p>
            <a:r>
              <a:rPr lang="ru-RU" sz="1050" b="1" dirty="0">
                <a:latin typeface="Century Gothic" panose="020B0502020202020204" pitchFamily="34" charset="0"/>
                <a:cs typeface="Times New Roman" pitchFamily="18" charset="0"/>
              </a:rPr>
              <a:t>12,2</a:t>
            </a:r>
            <a:endParaRPr lang="ru-RU" sz="1050" b="1" dirty="0">
              <a:solidFill>
                <a:srgbClr val="00206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16" y="7678493"/>
            <a:ext cx="60810" cy="6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" y="3010187"/>
            <a:ext cx="713419" cy="71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482">
            <a:off x="2009395" y="3251761"/>
            <a:ext cx="562188" cy="32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2671323" y="3190155"/>
            <a:ext cx="900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17,3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32331" y="3143989"/>
            <a:ext cx="10374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itchFamily="18" charset="0"/>
              </a:rPr>
              <a:t>Уголь, млн т</a:t>
            </a:r>
          </a:p>
          <a:p>
            <a:r>
              <a:rPr lang="ru-RU" sz="1050" b="1" dirty="0">
                <a:latin typeface="Century Gothic" panose="020B0502020202020204" pitchFamily="34" charset="0"/>
                <a:cs typeface="Times New Roman" pitchFamily="18" charset="0"/>
              </a:rPr>
              <a:t>15,8</a:t>
            </a:r>
            <a:endParaRPr lang="ru-RU" sz="1050" b="1" dirty="0">
              <a:solidFill>
                <a:srgbClr val="00206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1042" name="Picture 18" descr="Картинки по запросу иконка газ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1" y="2356153"/>
            <a:ext cx="637641" cy="5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482">
            <a:off x="2039965" y="2528625"/>
            <a:ext cx="562188" cy="32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671324" y="2467017"/>
            <a:ext cx="9307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3,1</a:t>
            </a:r>
          </a:p>
        </p:txBody>
      </p:sp>
      <p:pic>
        <p:nvPicPr>
          <p:cNvPr id="1044" name="Picture 20" descr="Картинки по запросу gold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7" y="3897565"/>
            <a:ext cx="578168" cy="57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262900" y="2420852"/>
            <a:ext cx="13388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itchFamily="18" charset="0"/>
              </a:rPr>
              <a:t>Газ, млрд куб.м.</a:t>
            </a:r>
          </a:p>
          <a:p>
            <a:r>
              <a:rPr lang="ru-RU" sz="1050" b="1" dirty="0">
                <a:latin typeface="Century Gothic" panose="020B0502020202020204" pitchFamily="34" charset="0"/>
                <a:cs typeface="Times New Roman" pitchFamily="18" charset="0"/>
              </a:rPr>
              <a:t>2,0</a:t>
            </a:r>
            <a:endParaRPr lang="ru-RU" sz="1050" b="1" dirty="0">
              <a:solidFill>
                <a:srgbClr val="00206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482">
            <a:off x="1971643" y="4046065"/>
            <a:ext cx="562188" cy="32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2633571" y="3984457"/>
            <a:ext cx="900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36,5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194578" y="3938292"/>
            <a:ext cx="8370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itchFamily="18" charset="0"/>
              </a:rPr>
              <a:t>Золото, т</a:t>
            </a:r>
          </a:p>
          <a:p>
            <a:r>
              <a:rPr lang="ru-RU" sz="1050" b="1" dirty="0">
                <a:latin typeface="Century Gothic" panose="020B0502020202020204" pitchFamily="34" charset="0"/>
                <a:cs typeface="Times New Roman" pitchFamily="18" charset="0"/>
              </a:rPr>
              <a:t>29,5</a:t>
            </a:r>
            <a:endParaRPr lang="ru-RU" sz="1050" b="1" dirty="0">
              <a:solidFill>
                <a:srgbClr val="00206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482">
            <a:off x="1981138" y="4823741"/>
            <a:ext cx="562188" cy="32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2643064" y="4762135"/>
            <a:ext cx="900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120,6</a:t>
            </a:r>
          </a:p>
        </p:txBody>
      </p:sp>
      <p:pic>
        <p:nvPicPr>
          <p:cNvPr id="1046" name="Picture 22" descr="Картинки по запросу silver bar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1" y="4649694"/>
            <a:ext cx="637641" cy="63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Картинки по запросу diamond emoj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8" t="24134" r="27642" b="23333"/>
          <a:stretch/>
        </p:blipFill>
        <p:spPr bwMode="auto">
          <a:xfrm>
            <a:off x="459883" y="5465865"/>
            <a:ext cx="642659" cy="6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1204073" y="4715969"/>
            <a:ext cx="9973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itchFamily="18" charset="0"/>
              </a:rPr>
              <a:t>Серебро, т</a:t>
            </a:r>
          </a:p>
          <a:p>
            <a:r>
              <a:rPr lang="ru-RU" sz="1050" b="1" dirty="0">
                <a:latin typeface="Century Gothic" panose="020B0502020202020204" pitchFamily="34" charset="0"/>
                <a:cs typeface="Times New Roman" pitchFamily="18" charset="0"/>
              </a:rPr>
              <a:t>102,5</a:t>
            </a:r>
            <a:endParaRPr lang="ru-RU" sz="1050" b="1" dirty="0">
              <a:solidFill>
                <a:srgbClr val="00206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7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482">
            <a:off x="1960929" y="5614000"/>
            <a:ext cx="562188" cy="32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2622855" y="5552392"/>
            <a:ext cx="900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34,2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24355" y="834548"/>
            <a:ext cx="2953135" cy="26160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 Narrow" pitchFamily="34" charset="0"/>
                <a:cs typeface="Times New Roman" pitchFamily="18" charset="0"/>
              </a:defRPr>
            </a:lvl1pPr>
          </a:lstStyle>
          <a:p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ФАКТОРЫ РОСТА ПРОИЗВОДСТВА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3847105" y="2466942"/>
            <a:ext cx="4489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Начало освоения Чаяндинского месторождения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183865" y="5506228"/>
            <a:ext cx="13789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itchFamily="18" charset="0"/>
              </a:rPr>
              <a:t>Алмазы, млн кар.</a:t>
            </a:r>
          </a:p>
          <a:p>
            <a:r>
              <a:rPr lang="ru-RU" sz="1050" b="1" dirty="0">
                <a:latin typeface="Century Gothic" panose="020B0502020202020204" pitchFamily="34" charset="0"/>
                <a:cs typeface="Times New Roman" pitchFamily="18" charset="0"/>
              </a:rPr>
              <a:t>33,1</a:t>
            </a:r>
            <a:endParaRPr lang="ru-RU" sz="1050" b="1" dirty="0">
              <a:solidFill>
                <a:srgbClr val="00206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3839069" y="3186413"/>
            <a:ext cx="4489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Наращивание производственных мощностей на шахтах «Инаглинская» и «Восточная Денисовская» 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3852605" y="3999005"/>
            <a:ext cx="4489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Рост добычи на месторождениях Рябиновое и Гросс 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3862017" y="4570008"/>
            <a:ext cx="4489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Запуск ГОК на базе месторождения Вертикальное. Начало опытно-промышленной разработки на месторождении Верхне-Менкече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3852605" y="5571707"/>
            <a:ext cx="4489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Наращивание объемов добычи</a:t>
            </a:r>
          </a:p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на Верхне-Мунском месторождении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>
            <a:off x="8458334" y="848487"/>
            <a:ext cx="13015" cy="538718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8805996" y="823317"/>
            <a:ext cx="3257381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 Narrow" pitchFamily="34" charset="0"/>
                <a:cs typeface="Times New Roman" pitchFamily="18" charset="0"/>
              </a:defRPr>
            </a:lvl1pPr>
          </a:lstStyle>
          <a:p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ВКЛАД В СОЦИАЛЬНО-ЭКОНОМИЧЕСКОЕ РАЗВИТИЕ ЯКУТИИ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340377" y="1633653"/>
            <a:ext cx="28880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84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 тыс. человек заняты</a:t>
            </a:r>
          </a:p>
          <a:p>
            <a:pPr algn="just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в отрасли промышленности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9340376" y="2528436"/>
            <a:ext cx="2816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налоги от добычи полезных ископаемых формируют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59%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налоговых поступлений в консолидированный бюджет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9366900" y="3951440"/>
            <a:ext cx="2747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65%</a:t>
            </a:r>
            <a:r>
              <a:rPr lang="ru-RU" sz="1200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составляют инвестиции в добывающие отрасли от всего объема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54" name="Picture 30" descr="📊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441" y="2686803"/>
            <a:ext cx="600459" cy="60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💼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444" y="3879981"/>
            <a:ext cx="591913" cy="59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🤝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442" y="4949641"/>
            <a:ext cx="672319" cy="67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94"/>
          <p:cNvSpPr/>
          <p:nvPr/>
        </p:nvSpPr>
        <p:spPr>
          <a:xfrm>
            <a:off x="9385137" y="4968513"/>
            <a:ext cx="2711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действует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 31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соглашение СЭР с компаниями,  выплачено свыше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1,2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млрд рублей на социальное развитие в 2019 году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374" y="1572294"/>
            <a:ext cx="662983" cy="66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0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0000" y="215581"/>
            <a:ext cx="11647200" cy="369330"/>
          </a:xfrm>
          <a:prstGeom prst="rect">
            <a:avLst/>
          </a:prstGeom>
          <a:noFill/>
        </p:spPr>
        <p:txBody>
          <a:bodyPr vert="horz" wrap="square" lIns="91435" tIns="45719" rIns="91435" bIns="45719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altLang="ru-RU" sz="2000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ТРАНСПОРТНАЯ ДОСТУПНОСТЬ  НАСЕЛЕНИЯ   -   ГЛАВНЫЙ ВЫЗОВ 2019 ГОДА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107178"/>
              </p:ext>
            </p:extLst>
          </p:nvPr>
        </p:nvGraphicFramePr>
        <p:xfrm>
          <a:off x="369343" y="3400426"/>
          <a:ext cx="6507868" cy="313267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2806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81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81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0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1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Показатель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2017 г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2018 г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2019 </a:t>
                      </a: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г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74059" marR="74059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5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Перевезено грузов, тыс. тонн</a:t>
                      </a:r>
                      <a:endParaRPr kumimoji="0" lang="ru-RU" alt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29 500</a:t>
                      </a:r>
                      <a:endParaRPr kumimoji="0" lang="ru-RU" alt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25 284</a:t>
                      </a:r>
                      <a:endParaRPr kumimoji="0" lang="ru-RU" alt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26 015</a:t>
                      </a:r>
                      <a:endParaRPr kumimoji="0" 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4059" marR="74059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Перевезено пассажиров, тыс. человек</a:t>
                      </a:r>
                      <a:endParaRPr kumimoji="0" lang="ru-RU" alt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95 507</a:t>
                      </a:r>
                      <a:endParaRPr kumimoji="0" lang="ru-RU" alt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95 440</a:t>
                      </a:r>
                      <a:endParaRPr kumimoji="0" lang="ru-RU" alt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93 405</a:t>
                      </a:r>
                      <a:endParaRPr kumimoji="0" 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4059" marR="74059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Доля региональных автодорог,    соответствующих нормативам, %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29,9</a:t>
                      </a:r>
                      <a:endParaRPr kumimoji="0" lang="ru-RU" alt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30,6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31,6</a:t>
                      </a:r>
                      <a:endParaRPr kumimoji="0" 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4059" marR="74059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ru-RU" alt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Транспортная </a:t>
                      </a:r>
                      <a:r>
                        <a:rPr kumimoji="0" lang="ru-RU" altLang="ru-RU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подвижность,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млн. пасс-км на 1 чел в год  </a:t>
                      </a:r>
                      <a:endParaRPr kumimoji="0" lang="ru-RU" alt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4,2</a:t>
                      </a:r>
                      <a:endParaRPr kumimoji="0" 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4059" marR="74059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kumimoji="0" lang="ru-RU" alt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Авиационная </a:t>
                      </a:r>
                      <a:r>
                        <a:rPr kumimoji="0" lang="ru-RU" altLang="ru-RU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подвижность,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 полетов на 1 чел в год</a:t>
                      </a:r>
                      <a:endParaRPr kumimoji="0" lang="ru-RU" alt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1,4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1,5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74059" marR="7405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1,6</a:t>
                      </a:r>
                      <a:endParaRPr kumimoji="0" lang="ru-RU" sz="16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74059" marR="74059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030" name="Picture 6" descr="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09" y="1519872"/>
            <a:ext cx="673795" cy="67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✈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75" y="808549"/>
            <a:ext cx="635323" cy="6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298265" y="706589"/>
            <a:ext cx="4324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Решение о федеральном финансировании  реконструкции 16 аэропортов в КПМРМИ на период до 2024 года</a:t>
            </a: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6" name="Picture 12" descr="🛣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505" y="1580967"/>
            <a:ext cx="674895" cy="67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298265" y="1710216"/>
            <a:ext cx="4955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Начало реализации БКАД, увеличение объема Дорожного фонда до 7 млрд 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98265" y="2580487"/>
            <a:ext cx="38363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Начало строительства Жатайской судоверфи </a:t>
            </a:r>
          </a:p>
        </p:txBody>
      </p:sp>
      <p:pic>
        <p:nvPicPr>
          <p:cNvPr id="1038" name="Picture 14" descr="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01" y="2414233"/>
            <a:ext cx="635321" cy="6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-9525" y="3084724"/>
            <a:ext cx="12215295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5" name="Picture 2" descr="🚉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2" y="2315386"/>
            <a:ext cx="657472" cy="6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474565" y="816592"/>
            <a:ext cx="38963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Строительство Ленского моста поддержано Президентом России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474563" y="1738648"/>
            <a:ext cx="44976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Ввод моста через р. Марха Нюрбинского улуса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477211" y="2303488"/>
            <a:ext cx="3435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Начало  пассажирского движения с ж/д станции «Нижний Бестях»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7387157" y="3400425"/>
            <a:ext cx="4319067" cy="3003766"/>
            <a:chOff x="7192071" y="5545325"/>
            <a:chExt cx="6481907" cy="3360075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7475682" y="5545325"/>
              <a:ext cx="6198296" cy="3360075"/>
              <a:chOff x="14415956" y="5771979"/>
              <a:chExt cx="6198296" cy="3360075"/>
            </a:xfrm>
          </p:grpSpPr>
          <p:grpSp>
            <p:nvGrpSpPr>
              <p:cNvPr id="38" name="Группа 37"/>
              <p:cNvGrpSpPr/>
              <p:nvPr/>
            </p:nvGrpSpPr>
            <p:grpSpPr>
              <a:xfrm>
                <a:off x="14474493" y="7232235"/>
                <a:ext cx="5508323" cy="1899819"/>
                <a:chOff x="9896626" y="4007491"/>
                <a:chExt cx="7521911" cy="2231331"/>
              </a:xfrm>
            </p:grpSpPr>
            <p:sp>
              <p:nvSpPr>
                <p:cNvPr id="39" name="Прямоугольник 38"/>
                <p:cNvSpPr/>
                <p:nvPr/>
              </p:nvSpPr>
              <p:spPr>
                <a:xfrm>
                  <a:off x="9896626" y="5208695"/>
                  <a:ext cx="2505153" cy="695991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lIns="245077" tIns="122539" rIns="245077" bIns="122539" rtlCol="0" anchor="ctr"/>
                <a:lstStyle/>
                <a:p>
                  <a:pPr algn="ctr"/>
                  <a:r>
                    <a:rPr lang="ru-RU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20,9%</a:t>
                  </a:r>
                </a:p>
              </p:txBody>
            </p:sp>
            <p:sp>
              <p:nvSpPr>
                <p:cNvPr id="40" name="Прямоугольник 39"/>
                <p:cNvSpPr/>
                <p:nvPr/>
              </p:nvSpPr>
              <p:spPr>
                <a:xfrm>
                  <a:off x="15641882" y="4103570"/>
                  <a:ext cx="1776655" cy="48523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ru-RU" sz="1800" b="1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х4 р. </a:t>
                  </a:r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12859743" y="4007491"/>
                  <a:ext cx="2443102" cy="1868245"/>
                </a:xfrm>
                <a:prstGeom prst="rect">
                  <a:avLst/>
                </a:prstGeom>
                <a:solidFill>
                  <a:srgbClr val="B90F0F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lIns="245077" tIns="122539" rIns="245077" bIns="122539" rtlCol="0" anchor="ctr"/>
                <a:lstStyle/>
                <a:p>
                  <a:pPr algn="ctr"/>
                  <a:r>
                    <a:rPr lang="ru-RU" sz="12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70%</a:t>
                  </a:r>
                </a:p>
              </p:txBody>
            </p:sp>
            <p:sp>
              <p:nvSpPr>
                <p:cNvPr id="42" name="object 45"/>
                <p:cNvSpPr txBox="1"/>
                <p:nvPr/>
              </p:nvSpPr>
              <p:spPr>
                <a:xfrm>
                  <a:off x="10311770" y="5849062"/>
                  <a:ext cx="1828802" cy="389760"/>
                </a:xfrm>
                <a:prstGeom prst="rect">
                  <a:avLst/>
                </a:prstGeom>
              </p:spPr>
              <p:txBody>
                <a:bodyPr vert="horz" wrap="square" lIns="0" tIns="110913" rIns="0" bIns="0" rtlCol="0">
                  <a:spAutoFit/>
                </a:bodyPr>
                <a:lstStyle/>
                <a:p>
                  <a:pPr algn="ctr">
                    <a:spcBef>
                      <a:spcPts val="655"/>
                    </a:spcBef>
                  </a:pPr>
                  <a:r>
                    <a:rPr sz="1200" spc="5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 Narrow"/>
                    </a:rPr>
                    <a:t>201</a:t>
                  </a:r>
                  <a:r>
                    <a:rPr lang="ru-RU" sz="1200" spc="5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 Narrow"/>
                    </a:rPr>
                    <a:t>9</a:t>
                  </a:r>
                  <a:r>
                    <a:rPr sz="1200" spc="-25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 Narrow"/>
                    </a:rPr>
                    <a:t> </a:t>
                  </a:r>
                  <a:r>
                    <a:rPr sz="1200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 Narrow"/>
                    </a:rPr>
                    <a:t>г.</a:t>
                  </a:r>
                  <a:endParaRPr lang="ru-RU" sz="12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  <a:cs typeface="Arial Narrow"/>
                  </a:endParaRPr>
                </a:p>
              </p:txBody>
            </p:sp>
            <p:sp>
              <p:nvSpPr>
                <p:cNvPr id="43" name="object 45"/>
                <p:cNvSpPr txBox="1"/>
                <p:nvPr/>
              </p:nvSpPr>
              <p:spPr>
                <a:xfrm>
                  <a:off x="13055001" y="5801556"/>
                  <a:ext cx="2052575" cy="389759"/>
                </a:xfrm>
                <a:prstGeom prst="rect">
                  <a:avLst/>
                </a:prstGeom>
              </p:spPr>
              <p:txBody>
                <a:bodyPr vert="horz" wrap="square" lIns="0" tIns="110913" rIns="0" bIns="0" rtlCol="0">
                  <a:spAutoFit/>
                </a:bodyPr>
                <a:lstStyle/>
                <a:p>
                  <a:pPr algn="ctr">
                    <a:spcBef>
                      <a:spcPts val="655"/>
                    </a:spcBef>
                  </a:pPr>
                  <a:r>
                    <a:rPr sz="1200" spc="5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 Narrow"/>
                    </a:rPr>
                    <a:t>20</a:t>
                  </a:r>
                  <a:r>
                    <a:rPr lang="ru-RU" sz="1200" spc="5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 Narrow"/>
                    </a:rPr>
                    <a:t>25</a:t>
                  </a:r>
                  <a:r>
                    <a:rPr sz="1200" spc="-25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 Narrow"/>
                    </a:rPr>
                    <a:t> </a:t>
                  </a:r>
                  <a:r>
                    <a:rPr sz="1200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 Narrow"/>
                    </a:rPr>
                    <a:t>г.</a:t>
                  </a:r>
                  <a:endParaRPr lang="ru-RU" sz="12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  <a:cs typeface="Arial Narrow"/>
                  </a:endParaRPr>
                </a:p>
              </p:txBody>
            </p:sp>
          </p:grpSp>
          <p:sp>
            <p:nvSpPr>
              <p:cNvPr id="36" name="object 4"/>
              <p:cNvSpPr txBox="1">
                <a:spLocks/>
              </p:cNvSpPr>
              <p:nvPr/>
            </p:nvSpPr>
            <p:spPr>
              <a:xfrm>
                <a:off x="14415956" y="5771979"/>
                <a:ext cx="6198296" cy="596992"/>
              </a:xfrm>
              <a:prstGeom prst="rect">
                <a:avLst/>
              </a:prstGeom>
            </p:spPr>
            <p:txBody>
              <a:bodyPr vert="horz" wrap="square" lIns="0" tIns="40845" rIns="0" bIns="0" rtlCol="0">
                <a:spAutoFit/>
              </a:bodyPr>
              <a:lstStyle>
                <a:lvl1pPr>
                  <a:defRPr sz="9050" b="0" i="0">
                    <a:solidFill>
                      <a:schemeClr val="bg1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:pPr marL="25530" algn="ctr">
                  <a:spcBef>
                    <a:spcPts val="241"/>
                  </a:spcBef>
                </a:pPr>
                <a:r>
                  <a:rPr lang="ru-RU" sz="1600" kern="0" spc="-2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  <a:cs typeface="Arial Narrow"/>
                  </a:rPr>
                  <a:t>Круглогодичная транспортная доступность населения</a:t>
                </a:r>
                <a:endParaRPr lang="ru-RU" sz="1600" kern="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cs typeface="Arial Narrow"/>
                </a:endParaRPr>
              </a:p>
            </p:txBody>
          </p:sp>
        </p:grpSp>
        <p:sp>
          <p:nvSpPr>
            <p:cNvPr id="33" name="Прямоугольник 32"/>
            <p:cNvSpPr/>
            <p:nvPr/>
          </p:nvSpPr>
          <p:spPr>
            <a:xfrm>
              <a:off x="9704117" y="6534616"/>
              <a:ext cx="1789094" cy="5060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245077" tIns="122539" rIns="245077" bIns="122539"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13%</a:t>
              </a:r>
            </a:p>
          </p:txBody>
        </p:sp>
        <p:sp>
          <p:nvSpPr>
            <p:cNvPr id="34" name="Прямоугольная выноска 33"/>
            <p:cNvSpPr/>
            <p:nvPr/>
          </p:nvSpPr>
          <p:spPr>
            <a:xfrm>
              <a:off x="7192071" y="6414327"/>
              <a:ext cx="2229738" cy="957500"/>
            </a:xfrm>
            <a:prstGeom prst="wedgeRectCallout">
              <a:avLst>
                <a:gd name="adj1" fmla="val 64778"/>
                <a:gd name="adj2" fmla="val 96837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245077" tIns="122539" rIns="245077" bIns="122539" rtlCol="0" anchor="ctr"/>
            <a:lstStyle/>
            <a:p>
              <a:pPr algn="ctr"/>
              <a:r>
                <a:rPr lang="ru-RU" sz="11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За счет Ленского моста</a:t>
              </a:r>
            </a:p>
          </p:txBody>
        </p:sp>
      </p:grpSp>
      <p:sp>
        <p:nvSpPr>
          <p:cNvPr id="2" name="Стрелка вверх 1"/>
          <p:cNvSpPr/>
          <p:nvPr/>
        </p:nvSpPr>
        <p:spPr>
          <a:xfrm>
            <a:off x="10439683" y="5230762"/>
            <a:ext cx="519283" cy="897071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Century Gothic" panose="020B0502020202020204" pitchFamily="34" charset="0"/>
            </a:endParaRPr>
          </a:p>
        </p:txBody>
      </p:sp>
      <p:pic>
        <p:nvPicPr>
          <p:cNvPr id="35" name="Picture 4" descr="✅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50" y="795566"/>
            <a:ext cx="555623" cy="55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3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23623" y="171746"/>
            <a:ext cx="7163136" cy="549439"/>
          </a:xfrm>
          <a:prstGeom prst="roundRect">
            <a:avLst>
              <a:gd name="adj" fmla="val 26320"/>
            </a:avLst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altLang="ru-RU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ДОРОЖНОЕ ХОЗЯЙСТВО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946613" y="1977937"/>
            <a:ext cx="0" cy="4683527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261280" y="1977937"/>
            <a:ext cx="0" cy="4683527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541377" y="663985"/>
            <a:ext cx="306968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ПОСТРОЕНО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93,9 КМ 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ДОРОГ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РЕМОНТ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387,7 КМ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ДОРОГ 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03315" y="1615225"/>
            <a:ext cx="3981904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900"/>
              </a:lnSpc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Построено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22,4 км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13,1 км на дороге «Кобяй»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Горный улус</a:t>
            </a: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9,3 км на дороге «Абалах»</a:t>
            </a:r>
          </a:p>
          <a:p>
            <a:pPr>
              <a:lnSpc>
                <a:spcPts val="1900"/>
              </a:lnSpc>
            </a:pP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900"/>
              </a:lnSpc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Отремонтировано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100,5 км</a:t>
            </a:r>
            <a:endParaRPr lang="ru-RU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дорога «Умнас»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Хангаласский и Олекминский улусы</a:t>
            </a: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дорога «Нам» 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Намский улус</a:t>
            </a: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дорога «Амга»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Мегино-Кангаласский и Амгинский улус</a:t>
            </a: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«Анабар»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Мирнинский район</a:t>
            </a: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«Яна» 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Томпонский район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1243" y="1835814"/>
            <a:ext cx="30696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Отремонтировано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245,7 км </a:t>
            </a:r>
          </a:p>
          <a:p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Ввод участка дороги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Бердигестях-Магарас-Якутск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(«Вилюй»)</a:t>
            </a:r>
          </a:p>
          <a:p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Нижний Бестях-Чурапча </a:t>
            </a:r>
          </a:p>
          <a:p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(«Колыма»)</a:t>
            </a:r>
          </a:p>
          <a:p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77041" y="1615226"/>
            <a:ext cx="3814961" cy="393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ts val="1900"/>
              </a:lnSpc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Введено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71,5 км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8,4 км УДС г.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Якутска</a:t>
            </a: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«Чурапча-Арылах»</a:t>
            </a: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подъезд к с.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Мындагай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Чурапчинском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улусе</a:t>
            </a: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подъезд к с.Хоробут от автодороги «Майя-Тюнгюлю-Борогонцы» в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Мегино-Кангаласском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улусе</a:t>
            </a: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«Ытык-Кюель-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Туора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Кюель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» в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Таттинском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улусе</a:t>
            </a:r>
          </a:p>
          <a:p>
            <a:pPr>
              <a:lnSpc>
                <a:spcPts val="1900"/>
              </a:lnSpc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Отремонтировано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41,9 км:</a:t>
            </a: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субсидии на ремонт улиц получили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24 населенных пункта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по всей республике</a:t>
            </a:r>
          </a:p>
          <a:p>
            <a:pPr marL="285744" indent="-285744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17,5 км УДС г.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Якутска</a:t>
            </a:r>
          </a:p>
          <a:p>
            <a:pPr>
              <a:lnSpc>
                <a:spcPts val="1900"/>
              </a:lnSpc>
            </a:pP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413739" y="574713"/>
            <a:ext cx="2999079" cy="10664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</p:spPr>
        <p:txBody>
          <a:bodyPr lIns="68580" tIns="34291" rIns="68580" bIns="34291"/>
          <a:lstStyle>
            <a:lvl1pPr marL="447675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4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BCDE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5B9BD5"/>
              </a:buClr>
              <a:buNone/>
              <a:defRPr/>
            </a:pPr>
            <a:r>
              <a:rPr lang="ru-RU" alt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Доля региональных автодорог, соответствующих нормативам:</a:t>
            </a:r>
          </a:p>
          <a:p>
            <a:pPr marL="0" indent="0" eaLnBrk="1" hangingPunct="1">
              <a:spcBef>
                <a:spcPct val="0"/>
              </a:spcBef>
              <a:buClr>
                <a:srgbClr val="5B9BD5"/>
              </a:buClr>
              <a:buNone/>
              <a:defRPr/>
            </a:pPr>
            <a:r>
              <a:rPr lang="ru-RU" alt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2018 – 30,6%</a:t>
            </a:r>
          </a:p>
          <a:p>
            <a:pPr marL="0" indent="0" eaLnBrk="1" hangingPunct="1">
              <a:spcBef>
                <a:spcPct val="0"/>
              </a:spcBef>
              <a:buClr>
                <a:srgbClr val="5B9BD5"/>
              </a:buClr>
              <a:buNone/>
              <a:defRPr/>
            </a:pPr>
            <a:r>
              <a:rPr lang="ru-RU" alt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2019 – 31,6%</a:t>
            </a:r>
          </a:p>
          <a:p>
            <a:pPr marL="0" indent="0" algn="ctr" eaLnBrk="1" hangingPunct="1">
              <a:spcBef>
                <a:spcPct val="0"/>
              </a:spcBef>
              <a:buClr>
                <a:srgbClr val="5B9BD5"/>
              </a:buClr>
              <a:buNone/>
              <a:defRPr/>
            </a:pPr>
            <a:endParaRPr lang="ru-RU" altLang="ru-RU" sz="1000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9077106" y="573899"/>
            <a:ext cx="2923549" cy="1037947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68580" tIns="34291" rIns="68580" bIns="34291"/>
          <a:lstStyle>
            <a:lvl1pPr marL="447675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32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Verdana" pitchFamily="34" charset="0"/>
              <a:buChar char="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4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EBCDE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5B9BD5"/>
              </a:buClr>
              <a:buNone/>
              <a:defRPr/>
            </a:pPr>
            <a:r>
              <a:rPr lang="ru-RU" alt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Доля УДС г. Якутска, соответствующая нормативам:</a:t>
            </a:r>
          </a:p>
          <a:p>
            <a:pPr marL="0" indent="0" eaLnBrk="1" hangingPunct="1">
              <a:spcBef>
                <a:spcPct val="0"/>
              </a:spcBef>
              <a:buClr>
                <a:srgbClr val="5B9BD5"/>
              </a:buClr>
              <a:buNone/>
              <a:defRPr/>
            </a:pPr>
            <a:r>
              <a:rPr lang="ru-RU" alt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2018 – 31,7%</a:t>
            </a:r>
          </a:p>
          <a:p>
            <a:pPr marL="0" indent="0" eaLnBrk="1" hangingPunct="1">
              <a:spcBef>
                <a:spcPct val="0"/>
              </a:spcBef>
              <a:buClr>
                <a:srgbClr val="5B9BD5"/>
              </a:buClr>
              <a:buNone/>
              <a:defRPr/>
            </a:pPr>
            <a:r>
              <a:rPr lang="ru-RU" alt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2019 – 38,4%</a:t>
            </a:r>
          </a:p>
          <a:p>
            <a:pPr marL="0" indent="0" algn="ctr" eaLnBrk="1" hangingPunct="1">
              <a:spcBef>
                <a:spcPct val="0"/>
              </a:spcBef>
              <a:buClr>
                <a:srgbClr val="5B9BD5"/>
              </a:buClr>
              <a:buNone/>
              <a:defRPr/>
            </a:pPr>
            <a:endParaRPr lang="ru-RU" altLang="ru-RU" sz="1000" dirty="0">
              <a:solidFill>
                <a:prstClr val="black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5559" y="1488374"/>
            <a:ext cx="306968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ФЕДЕРАЛЬНЫЕ ДОРОГИ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739622" y="1464560"/>
            <a:ext cx="306968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МЕСТНЫЕ ДОРОГИ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556553" y="1486574"/>
            <a:ext cx="306968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РЕГИОНАЛЬНЫЕ ДОРОГИ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424968444"/>
              </p:ext>
            </p:extLst>
          </p:nvPr>
        </p:nvGraphicFramePr>
        <p:xfrm>
          <a:off x="269555" y="5608627"/>
          <a:ext cx="3305691" cy="1524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1080902484"/>
              </p:ext>
            </p:extLst>
          </p:nvPr>
        </p:nvGraphicFramePr>
        <p:xfrm>
          <a:off x="8294084" y="5500093"/>
          <a:ext cx="3524091" cy="1521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775051" y="5385138"/>
            <a:ext cx="10169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млн рублей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68262" y="5456532"/>
            <a:ext cx="10169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млн рублей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07368" y="5470128"/>
            <a:ext cx="10169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млн рублей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102417389"/>
              </p:ext>
            </p:extLst>
          </p:nvPr>
        </p:nvGraphicFramePr>
        <p:xfrm>
          <a:off x="4302584" y="5485537"/>
          <a:ext cx="3467923" cy="1521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>
          <a:xfrm>
            <a:off x="-9525" y="6656599"/>
            <a:ext cx="122152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77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6" r="16304"/>
          <a:stretch/>
        </p:blipFill>
        <p:spPr bwMode="auto">
          <a:xfrm>
            <a:off x="6685192" y="2185946"/>
            <a:ext cx="918051" cy="96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901595" y="235204"/>
            <a:ext cx="5061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2238319" algn="l"/>
              </a:tabLst>
            </a:pPr>
            <a:endParaRPr lang="ru-RU" sz="11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22196" y="785529"/>
            <a:ext cx="10807787" cy="3368944"/>
            <a:chOff x="1629948" y="443661"/>
            <a:chExt cx="7453197" cy="5335076"/>
          </a:xfrm>
        </p:grpSpPr>
        <p:sp>
          <p:nvSpPr>
            <p:cNvPr id="5" name="TextBox 4"/>
            <p:cNvSpPr txBox="1"/>
            <p:nvPr/>
          </p:nvSpPr>
          <p:spPr>
            <a:xfrm>
              <a:off x="1666873" y="734834"/>
              <a:ext cx="4580441" cy="41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891" indent="-342891" algn="just">
                <a:buFont typeface="Arial" panose="020B0604020202020204" pitchFamily="34" charset="0"/>
                <a:buChar char="•"/>
              </a:pPr>
              <a:endPara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29948" y="2706618"/>
              <a:ext cx="4560017" cy="41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Arial" panose="020B0604020202020204" pitchFamily="34" charset="0"/>
                <a:buChar char="•"/>
              </a:pPr>
              <a:endPara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06881" y="465193"/>
              <a:ext cx="2376264" cy="48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ОСНОВНЫЕ РЕЗУЛЬТАТЫ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22376" y="443661"/>
              <a:ext cx="2736304" cy="48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ОСНОВНЫЕ СОБЫТИЯ</a:t>
              </a: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 flipH="1" flipV="1">
              <a:off x="5675130" y="536047"/>
              <a:ext cx="5473" cy="5242690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3" name="Заголовок 1"/>
          <p:cNvSpPr txBox="1">
            <a:spLocks/>
          </p:cNvSpPr>
          <p:nvPr/>
        </p:nvSpPr>
        <p:spPr>
          <a:xfrm>
            <a:off x="246022" y="198984"/>
            <a:ext cx="11699959" cy="528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ЭФФЕКТИВНАЯ ЖИЛИЩНАЯ ПОЛИТИКА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03174" y="1244507"/>
            <a:ext cx="470232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Начата реализация программы «Дальневосточная Ипотека (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2 %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00151" y="2182489"/>
            <a:ext cx="47014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Привлечены федеральные средства </a:t>
            </a:r>
            <a:b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Фонда защиты прав дольщиков </a:t>
            </a:r>
          </a:p>
          <a:p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660,3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млн рублей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37936" y="3356457"/>
            <a:ext cx="39653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млрд рублей на ликвидацию аварийного жилья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713304" y="1244508"/>
            <a:ext cx="402225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Введено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566,8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тыс. кв. м. жилья,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что на 6,9% больше уровня 2018 года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799211" y="3338534"/>
            <a:ext cx="3878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Расселено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38,4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тыс. кв. метров аварийного жилья и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1 335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715136" y="2214521"/>
            <a:ext cx="3789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Улучшили жилищные условия </a:t>
            </a: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749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граждан отдельных категорий </a:t>
            </a:r>
          </a:p>
        </p:txBody>
      </p:sp>
      <p:pic>
        <p:nvPicPr>
          <p:cNvPr id="1026" name="Picture 2" descr="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3" y="1266189"/>
            <a:ext cx="678961" cy="67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🏗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723" y="1198883"/>
            <a:ext cx="774844" cy="77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🏚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07" y="3371983"/>
            <a:ext cx="754380" cy="75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🏡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27" y="3347801"/>
            <a:ext cx="784024" cy="78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5" y="2340934"/>
            <a:ext cx="712452" cy="71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198134" y="4825222"/>
            <a:ext cx="26023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Обеспечена подача газа </a:t>
            </a:r>
          </a:p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в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 </a:t>
            </a:r>
            <a:r>
              <a:rPr lang="ru-RU" sz="160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населенных пункта</a:t>
            </a:r>
            <a:endParaRPr lang="ru-RU" sz="1800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96266" y="4857590"/>
            <a:ext cx="38246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К газу подключено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916</a:t>
            </a: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жилых домов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10 газифицированных районах</a:t>
            </a:r>
          </a:p>
        </p:txBody>
      </p:sp>
      <p:pic>
        <p:nvPicPr>
          <p:cNvPr id="28" name="Picture 2" descr="🏘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322" y="4755825"/>
            <a:ext cx="852153" cy="8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907177" y="5779462"/>
            <a:ext cx="70035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Построено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12,1 км</a:t>
            </a: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газопроводов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из них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7,2 км</a:t>
            </a: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внутрипоселковых газовых сетей и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4,9 км</a:t>
            </a: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межпоселковых газопроводов</a:t>
            </a: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8" y="4753243"/>
            <a:ext cx="841420" cy="84142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/>
          <a:srcRect b="8704"/>
          <a:stretch/>
        </p:blipFill>
        <p:spPr>
          <a:xfrm>
            <a:off x="496546" y="5594661"/>
            <a:ext cx="1223468" cy="1204891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8910774" y="4888367"/>
            <a:ext cx="318639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Доступ к газу получили </a:t>
            </a:r>
            <a:b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с. </a:t>
            </a:r>
            <a:r>
              <a:rPr lang="ru-RU" sz="1100" dirty="0" err="1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Тарат</a:t>
            </a: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М-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Кангаласского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улуса,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с. Диринг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Чурапчинского улуса, </a:t>
            </a:r>
          </a:p>
          <a:p>
            <a:pPr algn="just"/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с. Бердигестях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Горного улуса и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мкрн. «Новая Табага»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с. Табага.</a:t>
            </a: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42958" y="4311747"/>
            <a:ext cx="11699959" cy="391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ГАЗИФИКАЦИЯ НАСЕЛЕННЫХ ПУНКТОВ</a:t>
            </a:r>
          </a:p>
        </p:txBody>
      </p:sp>
    </p:spTree>
    <p:extLst>
      <p:ext uri="{BB962C8B-B14F-4D97-AF65-F5344CB8AC3E}">
        <p14:creationId xmlns:p14="http://schemas.microsoft.com/office/powerpoint/2010/main" val="29812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7977834" y="3456008"/>
            <a:ext cx="4003703" cy="11387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Энергосервисными компаниями на модернизацию коммунальной инфраструктуры вложено</a:t>
            </a:r>
          </a:p>
          <a:p>
            <a:pPr algn="l"/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1,5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млрд рублей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7237" y="2219963"/>
            <a:ext cx="3327471" cy="6155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Заключено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29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новых энергосервисных контрактов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81725" y="734223"/>
            <a:ext cx="4024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Центральный и Западный энергорайоны Якутии присоединены к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объединенной энергосистеме Дальнего Востока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84132" y="2168829"/>
            <a:ext cx="4124955" cy="11387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Проведены быстроокупаемые энергоэфективные мероприятия в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10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поселениях  (107 мкд) на общую сумму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76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млн рублей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46022" y="198981"/>
            <a:ext cx="11699959" cy="55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ОБЕСПЕЧЕНИЕ ЭНЕРГЕТИЧЕСКОЙ БЕЗОПАСНОСТИ </a:t>
            </a:r>
          </a:p>
        </p:txBody>
      </p:sp>
      <p:pic>
        <p:nvPicPr>
          <p:cNvPr id="26" name="Picture 2" descr="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1" y="2398166"/>
            <a:ext cx="1011655" cy="10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37" y="3725420"/>
            <a:ext cx="865483" cy="86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9" y="840415"/>
            <a:ext cx="969372" cy="96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464" y="2386114"/>
            <a:ext cx="898429" cy="8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40043" y="5301376"/>
            <a:ext cx="9692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Включение строительства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ЯГРЭС-2 (2 очередь)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 перечень генерирующих объектов электростанций, подлежащих модернизации или строительству на Дальнем Востоке </a:t>
            </a:r>
          </a:p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План реализации: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до 31.12.2025 г.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4" y="5372454"/>
            <a:ext cx="1008245" cy="87350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87169" y="3781915"/>
            <a:ext cx="3721043" cy="8617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Проведен ремонт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1 620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км линий электропередач, что в 1,5 раза больше 2018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27235" y="971899"/>
            <a:ext cx="35354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Завершено строительство </a:t>
            </a:r>
          </a:p>
          <a:p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ВЛ-220 кВ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Пеледуй-Сухой Лог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5412" y="5170874"/>
            <a:ext cx="11522299" cy="1276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latin typeface="Century Gothic" panose="020B0502020202020204" pitchFamily="34" charset="0"/>
            </a:endParaRPr>
          </a:p>
        </p:txBody>
      </p:sp>
      <p:pic>
        <p:nvPicPr>
          <p:cNvPr id="1032" name="Picture 8" descr="Картинки по запросу линия электропередач иконка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5" t="9240" r="21301" b="27962"/>
          <a:stretch/>
        </p:blipFill>
        <p:spPr bwMode="auto">
          <a:xfrm>
            <a:off x="570499" y="3697136"/>
            <a:ext cx="992000" cy="11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высоковольтная линия электропередач иконк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44" y="762799"/>
            <a:ext cx="1192307" cy="118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4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37326" y="286627"/>
            <a:ext cx="7102249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altLang="ru-RU" sz="2000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КОММУНАЛЬНАЯ ИНФРАСТРУКТУРА</a:t>
            </a:r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2690" y="1338626"/>
            <a:ext cx="2085959" cy="9387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Построено и реконструировано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23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котельных с общей установленной мощностью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124,8</a:t>
            </a: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мвт.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2160" y="5063229"/>
            <a:ext cx="2069507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Приобретено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14</a:t>
            </a: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1100">
                <a:solidFill>
                  <a:srgbClr val="002060"/>
                </a:solidFill>
                <a:latin typeface="Century Gothic" panose="020B0502020202020204" pitchFamily="34" charset="0"/>
              </a:rPr>
              <a:t>модульных водоочистных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сооружений в Вилюйской группе улусов</a:t>
            </a:r>
          </a:p>
          <a:p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6087" y="610056"/>
            <a:ext cx="6022935" cy="574333"/>
            <a:chOff x="-92013" y="896275"/>
            <a:chExt cx="2156411" cy="1148667"/>
          </a:xfrm>
          <a:noFill/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-92013" y="896275"/>
              <a:ext cx="2020772" cy="114866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-92013" y="973061"/>
              <a:ext cx="2156411" cy="10365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89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ТЕПЛОСНАБЖЕНИЕ, ВОДОСНАБЖЕНИЕ  И ВООДОТВЕДЕНИЕ</a:t>
              </a:r>
            </a:p>
          </p:txBody>
        </p:sp>
      </p:grpSp>
      <p:sp>
        <p:nvSpPr>
          <p:cNvPr id="26" name="Скругленный прямоугольник 25"/>
          <p:cNvSpPr/>
          <p:nvPr/>
        </p:nvSpPr>
        <p:spPr>
          <a:xfrm>
            <a:off x="8592518" y="853417"/>
            <a:ext cx="2917327" cy="636471"/>
          </a:xfrm>
          <a:prstGeom prst="roundRect">
            <a:avLst/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Прямоугольник 1"/>
          <p:cNvSpPr/>
          <p:nvPr/>
        </p:nvSpPr>
        <p:spPr>
          <a:xfrm>
            <a:off x="1148167" y="3144245"/>
            <a:ext cx="179538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Подключено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1 542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частных домов к централизованным источникам теплоснабжения</a:t>
            </a:r>
          </a:p>
        </p:txBody>
      </p:sp>
      <p:pic>
        <p:nvPicPr>
          <p:cNvPr id="2050" name="Picture 2" descr="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07" y="1482760"/>
            <a:ext cx="835639" cy="8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🏘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2" y="3186615"/>
            <a:ext cx="911589" cy="8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85" y="1488759"/>
            <a:ext cx="951488" cy="86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💧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00" y="3225161"/>
            <a:ext cx="883867" cy="81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07714" y="5044561"/>
            <a:ext cx="198677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В 2020 году запланировано строительство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4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водоочистных сооружений</a:t>
            </a:r>
          </a:p>
        </p:txBody>
      </p:sp>
      <p:pic>
        <p:nvPicPr>
          <p:cNvPr id="2062" name="Picture 14" descr="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955" y="5144046"/>
            <a:ext cx="800759" cy="77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6132587" y="1209534"/>
            <a:ext cx="0" cy="5292967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077607" y="1346463"/>
            <a:ext cx="213955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59,8%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населения обеспечено качественной питьевой водой из системы централизованного водоснабжения </a:t>
            </a:r>
          </a:p>
        </p:txBody>
      </p:sp>
      <p:pic>
        <p:nvPicPr>
          <p:cNvPr id="2064" name="Picture 16" descr="🚿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7" y="5175421"/>
            <a:ext cx="899780" cy="8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068120" y="3172066"/>
            <a:ext cx="1662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Приобретено</a:t>
            </a: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10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единиц водовозной техники в Вилюйской группе улусов</a:t>
            </a:r>
          </a:p>
        </p:txBody>
      </p:sp>
      <p:graphicFrame>
        <p:nvGraphicFramePr>
          <p:cNvPr id="3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8239913"/>
              </p:ext>
            </p:extLst>
          </p:nvPr>
        </p:nvGraphicFramePr>
        <p:xfrm>
          <a:off x="6530518" y="1684573"/>
          <a:ext cx="5310735" cy="2171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399723092"/>
              </p:ext>
            </p:extLst>
          </p:nvPr>
        </p:nvGraphicFramePr>
        <p:xfrm>
          <a:off x="6661647" y="4776125"/>
          <a:ext cx="4808140" cy="1726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6516131" y="6342833"/>
            <a:ext cx="530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rgbClr val="002060"/>
                </a:solidFill>
                <a:latin typeface="Century Gothic" panose="020B0502020202020204" pitchFamily="34" charset="0"/>
              </a:rPr>
              <a:t>* - потребность на 2017 г. – 21,3 млрд рублей с учетом образованной кредиторской задолженности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150603" y="389538"/>
            <a:ext cx="5924703" cy="1844727"/>
          </a:xfrm>
          <a:prstGeom prst="roundRect">
            <a:avLst>
              <a:gd name="adj" fmla="val 2939"/>
            </a:avLst>
          </a:prstGeom>
          <a:noFill/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Льготные тарифы на коммунальные ресурсы установлены для всего населения республики,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разница между экономически обоснованными и льготными тарифами возмещается за счет Госбюджета РС(Я)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606744" y="4089119"/>
            <a:ext cx="5280493" cy="687004"/>
          </a:xfrm>
          <a:prstGeom prst="roundRect">
            <a:avLst>
              <a:gd name="adj" fmla="val 2939"/>
            </a:avLst>
          </a:prstGeom>
          <a:noFill/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Расходы </a:t>
            </a:r>
            <a:r>
              <a:rPr lang="ru-RU" sz="1200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Госбюджета РС(Я)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возмещение выпадающих доходов коммунальным организациям, млрд рублей</a:t>
            </a:r>
          </a:p>
        </p:txBody>
      </p:sp>
    </p:spTree>
    <p:extLst>
      <p:ext uri="{BB962C8B-B14F-4D97-AF65-F5344CB8AC3E}">
        <p14:creationId xmlns:p14="http://schemas.microsoft.com/office/powerpoint/2010/main" val="289329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4629">
            <a:off x="9188897" y="4413195"/>
            <a:ext cx="604025" cy="32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482">
            <a:off x="9236202" y="6005453"/>
            <a:ext cx="604025" cy="32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586">
            <a:off x="9178942" y="1955583"/>
            <a:ext cx="604025" cy="32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Картинки по запросу северный олень эмодз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233" r="17076" b="7665"/>
          <a:stretch/>
        </p:blipFill>
        <p:spPr bwMode="auto">
          <a:xfrm>
            <a:off x="7431910" y="2945142"/>
            <a:ext cx="796159" cy="68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4" descr="🥔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4166">
            <a:off x="17053276" y="6392302"/>
            <a:ext cx="180541" cy="13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4970" y="987144"/>
            <a:ext cx="5223852" cy="26160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 Narrow" pitchFamily="34" charset="0"/>
                <a:cs typeface="Times New Roman" pitchFamily="18" charset="0"/>
              </a:defRPr>
            </a:lvl1pPr>
          </a:lstStyle>
          <a:p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ПРОИЗВОДСТВО   ВАЛОВОЙ  ПРОДУКЦИИ СЕЛЬСКОГО ХОЗЯЙСТВА</a:t>
            </a:r>
          </a:p>
        </p:txBody>
      </p:sp>
      <p:grpSp>
        <p:nvGrpSpPr>
          <p:cNvPr id="2" name="Группа 26"/>
          <p:cNvGrpSpPr/>
          <p:nvPr/>
        </p:nvGrpSpPr>
        <p:grpSpPr>
          <a:xfrm>
            <a:off x="317435" y="950753"/>
            <a:ext cx="5437552" cy="2573155"/>
            <a:chOff x="2703838" y="837878"/>
            <a:chExt cx="3544019" cy="1214180"/>
          </a:xfrm>
        </p:grpSpPr>
        <p:grpSp>
          <p:nvGrpSpPr>
            <p:cNvPr id="3" name="Группа 18"/>
            <p:cNvGrpSpPr/>
            <p:nvPr/>
          </p:nvGrpSpPr>
          <p:grpSpPr>
            <a:xfrm>
              <a:off x="2703838" y="837878"/>
              <a:ext cx="3544019" cy="1214180"/>
              <a:chOff x="1576882" y="966223"/>
              <a:chExt cx="6123000" cy="2309622"/>
            </a:xfrm>
          </p:grpSpPr>
          <p:graphicFrame>
            <p:nvGraphicFramePr>
              <p:cNvPr id="18" name="Диаграмма 17"/>
              <p:cNvGraphicFramePr/>
              <p:nvPr>
                <p:extLst/>
              </p:nvPr>
            </p:nvGraphicFramePr>
            <p:xfrm>
              <a:off x="1576882" y="966223"/>
              <a:ext cx="6096001" cy="224386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graphicFrame>
            <p:nvGraphicFramePr>
              <p:cNvPr id="17" name="Диаграмма 16"/>
              <p:cNvGraphicFramePr/>
              <p:nvPr>
                <p:extLst/>
              </p:nvPr>
            </p:nvGraphicFramePr>
            <p:xfrm>
              <a:off x="1720934" y="1231952"/>
              <a:ext cx="5978948" cy="204389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</p:grpSp>
        <p:grpSp>
          <p:nvGrpSpPr>
            <p:cNvPr id="4" name="Группа 25"/>
            <p:cNvGrpSpPr/>
            <p:nvPr/>
          </p:nvGrpSpPr>
          <p:grpSpPr>
            <a:xfrm>
              <a:off x="4897399" y="1894390"/>
              <a:ext cx="802315" cy="123444"/>
              <a:chOff x="5151571" y="1873113"/>
              <a:chExt cx="802315" cy="12344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5210355" y="1873113"/>
                <a:ext cx="743531" cy="123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5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Индекс,%</a:t>
                </a: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 flipV="1">
                <a:off x="5151571" y="1902775"/>
                <a:ext cx="58785" cy="42326"/>
              </a:xfrm>
              <a:prstGeom prst="rect">
                <a:avLst/>
              </a:prstGeom>
              <a:solidFill>
                <a:srgbClr val="C00000"/>
              </a:solidFill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5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6858125" y="950753"/>
            <a:ext cx="4973272" cy="26160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>
            <a:defPPr>
              <a:defRPr lang="ru-RU"/>
            </a:defPPr>
            <a:lvl1pPr algn="ctr">
              <a:defRPr sz="1400">
                <a:latin typeface="Arial Narrow" pitchFamily="34" charset="0"/>
                <a:cs typeface="Times New Roman" pitchFamily="18" charset="0"/>
              </a:defRPr>
            </a:lvl1pPr>
          </a:lstStyle>
          <a:p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ПОГОЛОВЬЕ СЕЛЬХОЗЖИВОТНЫХ (ТЫС.ГОЛОВ)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93213" y="3798280"/>
            <a:ext cx="5486400" cy="26160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>
            <a:defPPr>
              <a:defRPr lang="ru-RU"/>
            </a:defPPr>
            <a:lvl1pPr algn="ctr">
              <a:defRPr sz="1200">
                <a:latin typeface="Arial Narrow" pitchFamily="34" charset="0"/>
                <a:cs typeface="Times New Roman" pitchFamily="18" charset="0"/>
              </a:defRPr>
            </a:lvl1pPr>
          </a:lstStyle>
          <a:p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ОБЕСПЕЧЕННОСТЬ ПРОДУКЦИЕЙ  СЕЛЬСКОГО ХОЗЯЙСТВА (%)</a:t>
            </a:r>
          </a:p>
        </p:txBody>
      </p:sp>
      <p:graphicFrame>
        <p:nvGraphicFramePr>
          <p:cNvPr id="115" name="Диаграмма 114"/>
          <p:cNvGraphicFramePr/>
          <p:nvPr>
            <p:extLst>
              <p:ext uri="{D42A27DB-BD31-4B8C-83A1-F6EECF244321}">
                <p14:modId xmlns:p14="http://schemas.microsoft.com/office/powerpoint/2010/main" val="3309106686"/>
              </p:ext>
            </p:extLst>
          </p:nvPr>
        </p:nvGraphicFramePr>
        <p:xfrm>
          <a:off x="454970" y="4131753"/>
          <a:ext cx="5247279" cy="2176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46" name="Прямая соединительная линия 45"/>
          <p:cNvCxnSpPr/>
          <p:nvPr/>
        </p:nvCxnSpPr>
        <p:spPr>
          <a:xfrm flipH="1">
            <a:off x="6105835" y="719586"/>
            <a:ext cx="3227" cy="582870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utoShape 22" descr="Картинки по запросу овощи на белом фоне"/>
          <p:cNvSpPr>
            <a:spLocks noChangeAspect="1" noChangeArrowheads="1"/>
          </p:cNvSpPr>
          <p:nvPr/>
        </p:nvSpPr>
        <p:spPr bwMode="auto">
          <a:xfrm>
            <a:off x="2783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100" dirty="0">
              <a:latin typeface="Century Gothic" panose="020B0502020202020204" pitchFamily="34" charset="0"/>
            </a:endParaRPr>
          </a:p>
        </p:txBody>
      </p:sp>
      <p:sp>
        <p:nvSpPr>
          <p:cNvPr id="48" name="AutoShape 25" descr="Картинки по запросу молоко на белом фоне"/>
          <p:cNvSpPr>
            <a:spLocks noChangeAspect="1" noChangeArrowheads="1"/>
          </p:cNvSpPr>
          <p:nvPr/>
        </p:nvSpPr>
        <p:spPr bwMode="auto">
          <a:xfrm>
            <a:off x="2897981" y="7941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100" dirty="0">
              <a:latin typeface="Century Gothic" panose="020B0502020202020204" pitchFamily="34" charset="0"/>
            </a:endParaRPr>
          </a:p>
        </p:txBody>
      </p:sp>
      <p:sp>
        <p:nvSpPr>
          <p:cNvPr id="113" name="Заголовок 1"/>
          <p:cNvSpPr txBox="1">
            <a:spLocks/>
          </p:cNvSpPr>
          <p:nvPr/>
        </p:nvSpPr>
        <p:spPr>
          <a:xfrm>
            <a:off x="383382" y="162619"/>
            <a:ext cx="11438183" cy="599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РАЗВИТИЕ СЕЛЬСКОГО ХОЗЯЙСТВА И ОБЕСПЕЧЕНИЕ ПРОДОВОЛЬСТВЕННОЙ БЕЗОПАСНОСТИ</a:t>
            </a:r>
          </a:p>
        </p:txBody>
      </p:sp>
      <p:pic>
        <p:nvPicPr>
          <p:cNvPr id="11272" name="Picture 8" descr="🥛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71" y="4157335"/>
            <a:ext cx="711555" cy="59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🥩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33" y="4875089"/>
            <a:ext cx="745743" cy="7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🥚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7613">
            <a:off x="7514965" y="5778499"/>
            <a:ext cx="464651" cy="48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2" descr="🥚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687" y="5789602"/>
            <a:ext cx="453052" cy="49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0" name="Группа 41"/>
          <p:cNvGrpSpPr/>
          <p:nvPr/>
        </p:nvGrpSpPr>
        <p:grpSpPr>
          <a:xfrm>
            <a:off x="8248975" y="1148214"/>
            <a:ext cx="2781895" cy="2364205"/>
            <a:chOff x="-353504" y="965886"/>
            <a:chExt cx="2589209" cy="2364204"/>
          </a:xfrm>
        </p:grpSpPr>
        <p:sp>
          <p:nvSpPr>
            <p:cNvPr id="124" name="TextBox 123"/>
            <p:cNvSpPr txBox="1"/>
            <p:nvPr/>
          </p:nvSpPr>
          <p:spPr>
            <a:xfrm>
              <a:off x="1163457" y="965886"/>
              <a:ext cx="17193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ru-RU" sz="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itchFamily="18" charset="0"/>
              </a:endParaRPr>
            </a:p>
          </p:txBody>
        </p:sp>
        <p:grpSp>
          <p:nvGrpSpPr>
            <p:cNvPr id="128" name="Группа 40"/>
            <p:cNvGrpSpPr/>
            <p:nvPr/>
          </p:nvGrpSpPr>
          <p:grpSpPr>
            <a:xfrm>
              <a:off x="-353504" y="1251638"/>
              <a:ext cx="2589209" cy="2078452"/>
              <a:chOff x="-353504" y="1251638"/>
              <a:chExt cx="2589209" cy="2078452"/>
            </a:xfrm>
          </p:grpSpPr>
          <p:grpSp>
            <p:nvGrpSpPr>
              <p:cNvPr id="138" name="Группа 70"/>
              <p:cNvGrpSpPr/>
              <p:nvPr/>
            </p:nvGrpSpPr>
            <p:grpSpPr>
              <a:xfrm>
                <a:off x="-353504" y="1251638"/>
                <a:ext cx="2589209" cy="2078452"/>
                <a:chOff x="-321250" y="868878"/>
                <a:chExt cx="2589209" cy="1540885"/>
              </a:xfrm>
            </p:grpSpPr>
            <p:sp>
              <p:nvSpPr>
                <p:cNvPr id="150" name="TextBox 149"/>
                <p:cNvSpPr txBox="1"/>
                <p:nvPr/>
              </p:nvSpPr>
              <p:spPr>
                <a:xfrm>
                  <a:off x="-321250" y="868878"/>
                  <a:ext cx="2571767" cy="638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500"/>
                    </a:lnSpc>
                  </a:pPr>
                  <a:r>
                    <a:rPr lang="ru-RU" sz="1100" b="1" dirty="0">
                      <a:solidFill>
                        <a:srgbClr val="002060"/>
                      </a:solidFill>
                      <a:latin typeface="Century Gothic" panose="020B0502020202020204" pitchFamily="34" charset="0"/>
                      <a:cs typeface="Times New Roman" pitchFamily="18" charset="0"/>
                    </a:rPr>
                    <a:t>КРС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ru-RU" sz="1050" b="1" dirty="0">
                      <a:solidFill>
                        <a:srgbClr val="002060"/>
                      </a:solidFill>
                      <a:latin typeface="Century Gothic" panose="020B0502020202020204" pitchFamily="34" charset="0"/>
                      <a:cs typeface="Times New Roman" pitchFamily="18" charset="0"/>
                    </a:rPr>
                    <a:t>183,4</a:t>
                  </a:r>
                  <a:r>
                    <a:rPr lang="ru-RU" sz="1100" b="1" dirty="0">
                      <a:solidFill>
                        <a:srgbClr val="C00000"/>
                      </a:solidFill>
                      <a:latin typeface="Century Gothic" panose="020B0502020202020204" pitchFamily="34" charset="0"/>
                      <a:cs typeface="Times New Roman" pitchFamily="18" charset="0"/>
                    </a:rPr>
                    <a:t> </a:t>
                  </a:r>
                  <a:r>
                    <a:rPr lang="ru-RU" sz="1100" b="1" dirty="0">
                      <a:solidFill>
                        <a:srgbClr val="002060"/>
                      </a:solidFill>
                      <a:latin typeface="Century Gothic" panose="020B0502020202020204" pitchFamily="34" charset="0"/>
                      <a:cs typeface="Times New Roman" pitchFamily="18" charset="0"/>
                    </a:rPr>
                    <a:t>                       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ru-RU" sz="1050" b="1" dirty="0">
                      <a:solidFill>
                        <a:srgbClr val="002060"/>
                      </a:solidFill>
                      <a:latin typeface="Century Gothic" panose="020B0502020202020204" pitchFamily="34" charset="0"/>
                      <a:cs typeface="Times New Roman" pitchFamily="18" charset="0"/>
                    </a:rPr>
                    <a:t>в т.ч. коровы</a:t>
                  </a:r>
                </a:p>
                <a:p>
                  <a:pPr>
                    <a:lnSpc>
                      <a:spcPts val="1500"/>
                    </a:lnSpc>
                  </a:pPr>
                  <a:r>
                    <a:rPr lang="ru-RU" sz="1050" b="1" dirty="0">
                      <a:solidFill>
                        <a:schemeClr val="tx2">
                          <a:lumMod val="75000"/>
                        </a:schemeClr>
                      </a:solidFill>
                      <a:latin typeface="Century Gothic" panose="020B0502020202020204" pitchFamily="34" charset="0"/>
                      <a:cs typeface="Times New Roman" pitchFamily="18" charset="0"/>
                    </a:rPr>
                    <a:t>70,2</a:t>
                  </a:r>
                </a:p>
              </p:txBody>
            </p:sp>
            <p:grpSp>
              <p:nvGrpSpPr>
                <p:cNvPr id="163" name="Группа 95"/>
                <p:cNvGrpSpPr/>
                <p:nvPr/>
              </p:nvGrpSpPr>
              <p:grpSpPr>
                <a:xfrm>
                  <a:off x="-226000" y="2053713"/>
                  <a:ext cx="2412151" cy="356050"/>
                  <a:chOff x="-218782" y="1141027"/>
                  <a:chExt cx="2412151" cy="356050"/>
                </a:xfrm>
              </p:grpSpPr>
              <p:sp>
                <p:nvSpPr>
                  <p:cNvPr id="165" name="TextBox 164"/>
                  <p:cNvSpPr txBox="1"/>
                  <p:nvPr/>
                </p:nvSpPr>
                <p:spPr>
                  <a:xfrm>
                    <a:off x="-218782" y="1303129"/>
                    <a:ext cx="733738" cy="193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050" b="1" dirty="0">
                        <a:latin typeface="Century Gothic" panose="020B0502020202020204" pitchFamily="34" charset="0"/>
                        <a:cs typeface="Times New Roman" pitchFamily="18" charset="0"/>
                      </a:rPr>
                      <a:t>146,6 </a:t>
                    </a:r>
                  </a:p>
                </p:txBody>
              </p:sp>
              <p:sp>
                <p:nvSpPr>
                  <p:cNvPr id="166" name="TextBox 165"/>
                  <p:cNvSpPr txBox="1"/>
                  <p:nvPr/>
                </p:nvSpPr>
                <p:spPr>
                  <a:xfrm>
                    <a:off x="1225809" y="1141027"/>
                    <a:ext cx="967560" cy="2053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200" b="1">
                        <a:solidFill>
                          <a:srgbClr val="C00000"/>
                        </a:solidFill>
                        <a:latin typeface="Century Gothic" panose="020B0502020202020204" pitchFamily="34" charset="0"/>
                        <a:cs typeface="Times New Roman" pitchFamily="18" charset="0"/>
                      </a:rPr>
                      <a:t>152,2</a:t>
                    </a:r>
                    <a:endParaRPr lang="ru-RU" sz="1200" b="1" dirty="0">
                      <a:solidFill>
                        <a:srgbClr val="C00000"/>
                      </a:solidFill>
                      <a:latin typeface="Century Gothic" panose="020B0502020202020204" pitchFamily="34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152" name="Группа 75"/>
                <p:cNvGrpSpPr/>
                <p:nvPr/>
              </p:nvGrpSpPr>
              <p:grpSpPr>
                <a:xfrm>
                  <a:off x="-321250" y="1565918"/>
                  <a:ext cx="2589209" cy="368457"/>
                  <a:chOff x="-360416" y="1606142"/>
                  <a:chExt cx="2589209" cy="368457"/>
                </a:xfrm>
              </p:grpSpPr>
              <p:pic>
                <p:nvPicPr>
                  <p:cNvPr id="153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84482">
                    <a:off x="445149" y="1734745"/>
                    <a:ext cx="562188" cy="2398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grpSp>
                <p:nvGrpSpPr>
                  <p:cNvPr id="154" name="Группа 76"/>
                  <p:cNvGrpSpPr/>
                  <p:nvPr/>
                </p:nvGrpSpPr>
                <p:grpSpPr>
                  <a:xfrm>
                    <a:off x="-360416" y="1606142"/>
                    <a:ext cx="2589209" cy="352833"/>
                    <a:chOff x="-360416" y="1606142"/>
                    <a:chExt cx="2589209" cy="352833"/>
                  </a:xfrm>
                </p:grpSpPr>
                <p:grpSp>
                  <p:nvGrpSpPr>
                    <p:cNvPr id="155" name="Группа 84"/>
                    <p:cNvGrpSpPr/>
                    <p:nvPr/>
                  </p:nvGrpSpPr>
                  <p:grpSpPr>
                    <a:xfrm>
                      <a:off x="-294768" y="1695206"/>
                      <a:ext cx="2523561" cy="263769"/>
                      <a:chOff x="-264037" y="1227865"/>
                      <a:chExt cx="2523561" cy="263769"/>
                    </a:xfrm>
                  </p:grpSpPr>
                  <p:sp>
                    <p:nvSpPr>
                      <p:cNvPr id="157" name="TextBox 156"/>
                      <p:cNvSpPr txBox="1"/>
                      <p:nvPr/>
                    </p:nvSpPr>
                    <p:spPr>
                      <a:xfrm>
                        <a:off x="-264037" y="1297686"/>
                        <a:ext cx="733783" cy="19394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ru-RU" sz="1050" b="1" dirty="0">
                            <a:latin typeface="Century Gothic" panose="020B0502020202020204" pitchFamily="34" charset="0"/>
                            <a:cs typeface="Times New Roman" pitchFamily="18" charset="0"/>
                          </a:rPr>
                          <a:t>178,0 </a:t>
                        </a:r>
                      </a:p>
                    </p:txBody>
                  </p:sp>
                  <p:sp>
                    <p:nvSpPr>
                      <p:cNvPr id="158" name="TextBox 157"/>
                      <p:cNvSpPr txBox="1"/>
                      <p:nvPr/>
                    </p:nvSpPr>
                    <p:spPr>
                      <a:xfrm>
                        <a:off x="1116516" y="1227865"/>
                        <a:ext cx="1143008" cy="20535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ru-RU" sz="1200" b="1" dirty="0">
                            <a:solidFill>
                              <a:srgbClr val="C00000"/>
                            </a:solidFill>
                            <a:latin typeface="Century Gothic" panose="020B0502020202020204" pitchFamily="34" charset="0"/>
                            <a:cs typeface="Times New Roman" pitchFamily="18" charset="0"/>
                          </a:rPr>
                          <a:t>183,9 </a:t>
                        </a:r>
                      </a:p>
                    </p:txBody>
                  </p:sp>
                </p:grpSp>
                <p:sp>
                  <p:nvSpPr>
                    <p:cNvPr id="156" name="TextBox 155"/>
                    <p:cNvSpPr txBox="1"/>
                    <p:nvPr/>
                  </p:nvSpPr>
                  <p:spPr>
                    <a:xfrm>
                      <a:off x="-360416" y="1606142"/>
                      <a:ext cx="714953" cy="19394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ru-RU" sz="105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Times New Roman" pitchFamily="18" charset="0"/>
                        </a:rPr>
                        <a:t>Лошади</a:t>
                      </a:r>
                    </a:p>
                  </p:txBody>
                </p:sp>
              </p:grpSp>
            </p:grpSp>
          </p:grpSp>
          <p:sp>
            <p:nvSpPr>
              <p:cNvPr id="140" name="TextBox 139"/>
              <p:cNvSpPr txBox="1"/>
              <p:nvPr/>
            </p:nvSpPr>
            <p:spPr>
              <a:xfrm>
                <a:off x="-279498" y="2870067"/>
                <a:ext cx="59559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050" b="1" dirty="0">
                    <a:solidFill>
                      <a:srgbClr val="002060"/>
                    </a:solidFill>
                    <a:latin typeface="Century Gothic" panose="020B0502020202020204" pitchFamily="34" charset="0"/>
                    <a:cs typeface="Times New Roman" pitchFamily="18" charset="0"/>
                  </a:rPr>
                  <a:t>Олени</a:t>
                </a:r>
              </a:p>
            </p:txBody>
          </p:sp>
        </p:grpSp>
      </p:grpSp>
      <p:pic>
        <p:nvPicPr>
          <p:cNvPr id="168" name="Picture 4" descr="🐎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910" y="2188559"/>
            <a:ext cx="736149" cy="7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6" descr="🐄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867" y="1380449"/>
            <a:ext cx="782464" cy="7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0" name="Группа 42"/>
          <p:cNvGrpSpPr/>
          <p:nvPr/>
        </p:nvGrpSpPr>
        <p:grpSpPr>
          <a:xfrm>
            <a:off x="6963089" y="3690618"/>
            <a:ext cx="5091259" cy="2551148"/>
            <a:chOff x="-1487586" y="3934070"/>
            <a:chExt cx="6788344" cy="2551148"/>
          </a:xfrm>
        </p:grpSpPr>
        <p:grpSp>
          <p:nvGrpSpPr>
            <p:cNvPr id="171" name="Группа 7"/>
            <p:cNvGrpSpPr/>
            <p:nvPr/>
          </p:nvGrpSpPr>
          <p:grpSpPr>
            <a:xfrm>
              <a:off x="-1487586" y="3934070"/>
              <a:ext cx="6788344" cy="2551148"/>
              <a:chOff x="-1586316" y="2950556"/>
              <a:chExt cx="6788344" cy="1913362"/>
            </a:xfrm>
          </p:grpSpPr>
          <p:grpSp>
            <p:nvGrpSpPr>
              <p:cNvPr id="175" name="Группа 2"/>
              <p:cNvGrpSpPr/>
              <p:nvPr/>
            </p:nvGrpSpPr>
            <p:grpSpPr>
              <a:xfrm>
                <a:off x="77999" y="3325007"/>
                <a:ext cx="3933615" cy="1538911"/>
                <a:chOff x="77999" y="3325007"/>
                <a:chExt cx="3933615" cy="1538911"/>
              </a:xfrm>
            </p:grpSpPr>
            <p:grpSp>
              <p:nvGrpSpPr>
                <p:cNvPr id="177" name="Группа 1"/>
                <p:cNvGrpSpPr/>
                <p:nvPr/>
              </p:nvGrpSpPr>
              <p:grpSpPr>
                <a:xfrm>
                  <a:off x="77999" y="3325007"/>
                  <a:ext cx="3933615" cy="991740"/>
                  <a:chOff x="77999" y="3325007"/>
                  <a:chExt cx="3933615" cy="991740"/>
                </a:xfrm>
              </p:grpSpPr>
              <p:sp>
                <p:nvSpPr>
                  <p:cNvPr id="179" name="TextBox 178"/>
                  <p:cNvSpPr txBox="1"/>
                  <p:nvPr/>
                </p:nvSpPr>
                <p:spPr>
                  <a:xfrm>
                    <a:off x="77999" y="3325007"/>
                    <a:ext cx="2003112" cy="19620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imes New Roman" pitchFamily="18" charset="0"/>
                      </a:rPr>
                      <a:t>Молоко, тыс. тонн</a:t>
                    </a:r>
                  </a:p>
                </p:txBody>
              </p:sp>
              <p:sp>
                <p:nvSpPr>
                  <p:cNvPr id="180" name="TextBox 179"/>
                  <p:cNvSpPr txBox="1"/>
                  <p:nvPr/>
                </p:nvSpPr>
                <p:spPr>
                  <a:xfrm>
                    <a:off x="149230" y="3866624"/>
                    <a:ext cx="3862384" cy="4501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imes New Roman" pitchFamily="18" charset="0"/>
                      </a:rPr>
                      <a:t>Скот и птица в ж.в. </a:t>
                    </a:r>
                  </a:p>
                  <a:p>
                    <a:r>
                      <a: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imes New Roman" pitchFamily="18" charset="0"/>
                      </a:rPr>
                      <a:t>тыс.тонн</a:t>
                    </a:r>
                  </a:p>
                  <a:p>
                    <a:r>
                      <a: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cs typeface="Times New Roman" pitchFamily="18" charset="0"/>
                      </a:rPr>
                      <a:t>35,4</a:t>
                    </a:r>
                  </a:p>
                </p:txBody>
              </p:sp>
            </p:grpSp>
            <p:sp>
              <p:nvSpPr>
                <p:cNvPr id="178" name="TextBox 177"/>
                <p:cNvSpPr txBox="1"/>
                <p:nvPr/>
              </p:nvSpPr>
              <p:spPr>
                <a:xfrm>
                  <a:off x="136930" y="4540753"/>
                  <a:ext cx="177228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100" b="1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Times New Roman" pitchFamily="18" charset="0"/>
                    </a:rPr>
                    <a:t>Яйцо, млн. штук</a:t>
                  </a:r>
                </a:p>
                <a:p>
                  <a:r>
                    <a:rPr lang="ru-RU" sz="1100" b="1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Times New Roman" pitchFamily="18" charset="0"/>
                    </a:rPr>
                    <a:t>120,6</a:t>
                  </a:r>
                </a:p>
              </p:txBody>
            </p:sp>
          </p:grpSp>
          <p:sp>
            <p:nvSpPr>
              <p:cNvPr id="176" name="TextBox 175"/>
              <p:cNvSpPr txBox="1"/>
              <p:nvPr/>
            </p:nvSpPr>
            <p:spPr>
              <a:xfrm>
                <a:off x="-1586316" y="2950556"/>
                <a:ext cx="6788344" cy="196202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>
                <a:defPPr>
                  <a:defRPr lang="ru-RU"/>
                </a:defPPr>
                <a:lvl1pPr algn="ctr">
                  <a:defRPr sz="1400">
                    <a:latin typeface="Arial Narrow" pitchFamily="34" charset="0"/>
                    <a:cs typeface="Times New Roman" pitchFamily="18" charset="0"/>
                  </a:defRPr>
                </a:lvl1pPr>
              </a:lstStyle>
              <a:p>
                <a:r>
                  <a:rPr lang="ru-RU" sz="1100" b="1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ПРОИЗВОДСТВО ПРОДУКЦИИ ЖИВОТНОВОДСТВА</a:t>
                </a:r>
              </a:p>
            </p:txBody>
          </p:sp>
        </p:grpSp>
        <p:sp>
          <p:nvSpPr>
            <p:cNvPr id="172" name="TextBox 171"/>
            <p:cNvSpPr txBox="1"/>
            <p:nvPr/>
          </p:nvSpPr>
          <p:spPr>
            <a:xfrm>
              <a:off x="315210" y="4648288"/>
              <a:ext cx="9525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itchFamily="18" charset="0"/>
                </a:rPr>
                <a:t>166,1 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2382289" y="5294122"/>
              <a:ext cx="8601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36,9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2374559" y="5989614"/>
              <a:ext cx="1080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rgbClr val="C00000"/>
                  </a:solidFill>
                  <a:latin typeface="Century Gothic" panose="020B0502020202020204" pitchFamily="34" charset="0"/>
                  <a:cs typeface="Times New Roman" pitchFamily="18" charset="0"/>
                </a:rPr>
                <a:t>134,4</a:t>
              </a:r>
            </a:p>
          </p:txBody>
        </p:sp>
      </p:grpSp>
      <p:sp>
        <p:nvSpPr>
          <p:cNvPr id="183" name="Прямоугольник 182"/>
          <p:cNvSpPr/>
          <p:nvPr/>
        </p:nvSpPr>
        <p:spPr>
          <a:xfrm>
            <a:off x="9828624" y="4382152"/>
            <a:ext cx="5741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161,7</a:t>
            </a: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6102">
            <a:off x="9155821" y="1547485"/>
            <a:ext cx="604025" cy="32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32779" y="1578682"/>
            <a:ext cx="660758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183,3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856395" y="1886878"/>
            <a:ext cx="487634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itchFamily="18" charset="0"/>
              </a:rPr>
              <a:t>70,6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482">
            <a:off x="9168528" y="3127445"/>
            <a:ext cx="604025" cy="32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482">
            <a:off x="9239506" y="5270791"/>
            <a:ext cx="604025" cy="32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06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Прямоугольник 300"/>
          <p:cNvSpPr/>
          <p:nvPr/>
        </p:nvSpPr>
        <p:spPr>
          <a:xfrm>
            <a:off x="356499" y="4722598"/>
            <a:ext cx="3513613" cy="1849070"/>
          </a:xfrm>
          <a:prstGeom prst="rect">
            <a:avLst/>
          </a:prstGeom>
          <a:solidFill>
            <a:schemeClr val="accent4">
              <a:lumMod val="60000"/>
              <a:lumOff val="40000"/>
              <a:alpha val="77000"/>
            </a:schemeClr>
          </a:solidFill>
        </p:spPr>
        <p:txBody>
          <a:bodyPr wrap="square" lIns="71996" tIns="71996" rIns="71996" bIns="71996">
            <a:spAutoFit/>
          </a:bodyPr>
          <a:lstStyle/>
          <a:p>
            <a:pPr lvl="0"/>
            <a:r>
              <a:rPr lang="ru-RU" sz="1467" dirty="0">
                <a:solidFill>
                  <a:srgbClr val="002060"/>
                </a:solidFill>
                <a:latin typeface="Century Gothic" panose="020B0502020202020204" pitchFamily="34" charset="0"/>
              </a:rPr>
              <a:t>Арктическая зона</a:t>
            </a:r>
          </a:p>
          <a:p>
            <a:pPr lvl="0"/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452,1 млрд руб. инвестиций</a:t>
            </a:r>
          </a:p>
          <a:p>
            <a:pPr lvl="0"/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5 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ИНВЕСТИЦИОННЫХ ПРОЕКТОВ </a:t>
            </a:r>
          </a:p>
          <a:p>
            <a:pPr lvl="0"/>
            <a:endParaRPr lang="ru-RU" sz="1067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Россыпное месторождение олова, </a:t>
            </a:r>
            <a:r>
              <a:rPr lang="ru-RU" sz="1067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руч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sz="1067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Тирехтях</a:t>
            </a:r>
            <a:endParaRPr lang="ru-RU" sz="1067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343 рабочих места,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7 млрд р</a:t>
            </a:r>
          </a:p>
          <a:p>
            <a:r>
              <a:rPr lang="ru-RU" sz="1067" spc="-51" dirty="0">
                <a:solidFill>
                  <a:srgbClr val="002060"/>
                </a:solidFill>
                <a:latin typeface="Century Gothic" panose="020B0502020202020204" pitchFamily="34" charset="0"/>
              </a:rPr>
              <a:t>Редкоземельное месторождение </a:t>
            </a:r>
            <a:r>
              <a:rPr lang="ru-RU" sz="1067" spc="-5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Томтор</a:t>
            </a:r>
            <a:r>
              <a:rPr lang="ru-RU" sz="1067" spc="-51" dirty="0">
                <a:solidFill>
                  <a:srgbClr val="002060"/>
                </a:solidFill>
                <a:latin typeface="Century Gothic" panose="020B0502020202020204" pitchFamily="34" charset="0"/>
              </a:rPr>
              <a:t> по добыче ниобия 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600 рабочих места,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7 млрд р</a:t>
            </a:r>
          </a:p>
          <a:p>
            <a:r>
              <a:rPr lang="ru-RU" sz="1067" spc="-80" dirty="0">
                <a:solidFill>
                  <a:srgbClr val="002060"/>
                </a:solidFill>
                <a:latin typeface="Century Gothic" panose="020B0502020202020204" pitchFamily="34" charset="0"/>
              </a:rPr>
              <a:t>Золоторудное месторождение </a:t>
            </a:r>
            <a:r>
              <a:rPr lang="ru-RU" sz="1067" spc="-8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Кючус</a:t>
            </a:r>
            <a:r>
              <a:rPr lang="ru-RU" sz="1067" spc="-8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3000 рабочих места ,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18,2 млрд р</a:t>
            </a:r>
          </a:p>
        </p:txBody>
      </p:sp>
      <p:sp>
        <p:nvSpPr>
          <p:cNvPr id="308" name="Прямоугольник 307"/>
          <p:cNvSpPr/>
          <p:nvPr/>
        </p:nvSpPr>
        <p:spPr>
          <a:xfrm>
            <a:off x="4062133" y="4723537"/>
            <a:ext cx="3552395" cy="1847489"/>
          </a:xfrm>
          <a:prstGeom prst="rect">
            <a:avLst/>
          </a:prstGeom>
          <a:solidFill>
            <a:srgbClr val="FF9999">
              <a:alpha val="89000"/>
            </a:srgbClr>
          </a:solidFill>
        </p:spPr>
        <p:txBody>
          <a:bodyPr wrap="none" lIns="71996" tIns="71996" rIns="71996" bIns="71996">
            <a:noAutofit/>
          </a:bodyPr>
          <a:lstStyle/>
          <a:p>
            <a:pPr lvl="0"/>
            <a:r>
              <a:rPr lang="ru-RU" sz="1467" spc="-51" dirty="0">
                <a:solidFill>
                  <a:srgbClr val="002060"/>
                </a:solidFill>
                <a:latin typeface="Century Gothic" panose="020B0502020202020204" pitchFamily="34" charset="0"/>
              </a:rPr>
              <a:t>Восточная горнорудная зона</a:t>
            </a:r>
          </a:p>
          <a:p>
            <a:pPr lvl="0"/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85,8 млрд руб. инвестиций</a:t>
            </a:r>
          </a:p>
          <a:p>
            <a:pPr lvl="0"/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4 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ИНВЕСТИЦИОННЫХ ПРОЕКТА</a:t>
            </a:r>
            <a:endParaRPr lang="ru-RU" sz="1067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067" spc="-5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067" spc="-51" dirty="0">
                <a:solidFill>
                  <a:srgbClr val="002060"/>
                </a:solidFill>
                <a:latin typeface="Century Gothic" panose="020B0502020202020204" pitchFamily="34" charset="0"/>
              </a:rPr>
              <a:t>ГОК </a:t>
            </a:r>
            <a:r>
              <a:rPr lang="ru-RU" sz="1067" spc="-5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Тарынский</a:t>
            </a:r>
            <a:r>
              <a:rPr lang="ru-RU" sz="1067" spc="-51" dirty="0">
                <a:solidFill>
                  <a:srgbClr val="002060"/>
                </a:solidFill>
                <a:latin typeface="Century Gothic" panose="020B0502020202020204" pitchFamily="34" charset="0"/>
              </a:rPr>
              <a:t> (месторождение Дражное)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402 рабочих места,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8,8 млрд р</a:t>
            </a:r>
          </a:p>
          <a:p>
            <a:r>
              <a:rPr lang="ru-RU" sz="1067" spc="-9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Нежданинское</a:t>
            </a:r>
            <a:r>
              <a:rPr lang="ru-RU" sz="1067" spc="-91" dirty="0">
                <a:solidFill>
                  <a:srgbClr val="002060"/>
                </a:solidFill>
                <a:latin typeface="Century Gothic" panose="020B0502020202020204" pitchFamily="34" charset="0"/>
              </a:rPr>
              <a:t> золоторудное месторождение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2000 рабочих места,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16,5 млрд р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Полиметаллическое месторождение </a:t>
            </a:r>
            <a:b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Верхнее </a:t>
            </a:r>
            <a:r>
              <a:rPr lang="ru-RU" sz="1067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Менкече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 1780 рабочих места,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5,9 млрд р</a:t>
            </a:r>
          </a:p>
          <a:p>
            <a:endParaRPr lang="ru-RU" sz="1067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067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067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467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467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endParaRPr lang="ru-RU" sz="1067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4062133" y="2769534"/>
            <a:ext cx="3552395" cy="1811597"/>
          </a:xfrm>
          <a:prstGeom prst="rect">
            <a:avLst/>
          </a:prstGeom>
          <a:solidFill>
            <a:srgbClr val="7030A0">
              <a:alpha val="20000"/>
            </a:srgbClr>
          </a:solidFill>
        </p:spPr>
        <p:txBody>
          <a:bodyPr wrap="none" lIns="71996" tIns="71996" rIns="71996" bIns="71996">
            <a:noAutofit/>
          </a:bodyPr>
          <a:lstStyle/>
          <a:p>
            <a:pPr lvl="0"/>
            <a:r>
              <a:rPr lang="ru-RU" sz="1467" spc="-120" dirty="0">
                <a:solidFill>
                  <a:srgbClr val="002060"/>
                </a:solidFill>
                <a:latin typeface="Century Gothic" panose="020B0502020202020204" pitchFamily="34" charset="0"/>
              </a:rPr>
              <a:t>Южно-Якутский промышленный центр</a:t>
            </a:r>
          </a:p>
          <a:p>
            <a:pPr lvl="0"/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571,7 млрд руб. инвестиций</a:t>
            </a:r>
          </a:p>
          <a:p>
            <a:pPr lvl="0"/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8 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ИНВЕСТИЦИОННЫХ ПРОЕКТОВ</a:t>
            </a:r>
            <a:endParaRPr lang="ru-RU" sz="1067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endParaRPr lang="ru-RU" sz="1067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ТОСЭР «Южная Якутия». 9 резидентов.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14 100 рабочих мест,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348,8 млрд р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ГОК «</a:t>
            </a:r>
            <a:r>
              <a:rPr lang="ru-RU" sz="1067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Инаглинский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» - 12 млн тонн угля 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ГОК «</a:t>
            </a:r>
            <a:r>
              <a:rPr lang="ru-RU" sz="1067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Денисовский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» - 6 млн тонн угля</a:t>
            </a:r>
          </a:p>
          <a:p>
            <a:r>
              <a:rPr lang="ru-RU" sz="1067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Эльгинское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 месторождение 33,9 млн тонн угля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3000 рабочих места,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74,9 млрд р</a:t>
            </a:r>
          </a:p>
          <a:p>
            <a:endParaRPr lang="ru-RU" sz="1467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467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9" name="Группа 338"/>
          <p:cNvGrpSpPr/>
          <p:nvPr/>
        </p:nvGrpSpPr>
        <p:grpSpPr>
          <a:xfrm>
            <a:off x="8400250" y="4581124"/>
            <a:ext cx="2461495" cy="1797915"/>
            <a:chOff x="9678533" y="5132426"/>
            <a:chExt cx="1520256" cy="1363909"/>
          </a:xfrm>
        </p:grpSpPr>
        <p:sp>
          <p:nvSpPr>
            <p:cNvPr id="331" name="Прямоугольник 330"/>
            <p:cNvSpPr/>
            <p:nvPr/>
          </p:nvSpPr>
          <p:spPr>
            <a:xfrm>
              <a:off x="10421807" y="5169740"/>
              <a:ext cx="776982" cy="28008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333" spc="-96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itchFamily="18" charset="0"/>
                </a:rPr>
                <a:t>численности </a:t>
              </a:r>
              <a:br>
                <a:rPr lang="ru-RU" sz="1333" spc="-96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itchFamily="18" charset="0"/>
                </a:rPr>
              </a:br>
              <a:r>
                <a:rPr lang="ru-RU" sz="1333" spc="-96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itchFamily="18" charset="0"/>
                </a:rPr>
                <a:t>населения РС(Я)</a:t>
              </a:r>
            </a:p>
          </p:txBody>
        </p:sp>
        <p:sp>
          <p:nvSpPr>
            <p:cNvPr id="332" name="Прямоугольник 331"/>
            <p:cNvSpPr/>
            <p:nvPr/>
          </p:nvSpPr>
          <p:spPr>
            <a:xfrm>
              <a:off x="9678533" y="5132426"/>
              <a:ext cx="697305" cy="37357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ru-RU" sz="3200" b="1" dirty="0">
                  <a:solidFill>
                    <a:schemeClr val="tx2"/>
                  </a:solidFill>
                  <a:latin typeface="Century Gothic" panose="020B0502020202020204" pitchFamily="34" charset="0"/>
                  <a:cs typeface="Times New Roman" pitchFamily="18" charset="0"/>
                </a:rPr>
                <a:t>68% </a:t>
              </a:r>
            </a:p>
          </p:txBody>
        </p:sp>
        <p:sp>
          <p:nvSpPr>
            <p:cNvPr id="333" name="Прямоугольник 332"/>
            <p:cNvSpPr/>
            <p:nvPr/>
          </p:nvSpPr>
          <p:spPr>
            <a:xfrm>
              <a:off x="10421809" y="5519564"/>
              <a:ext cx="716946" cy="28008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333" spc="-96" dirty="0">
                  <a:solidFill>
                    <a:schemeClr val="tx2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itchFamily="18" charset="0"/>
                </a:rPr>
                <a:t>общей</a:t>
              </a:r>
            </a:p>
            <a:p>
              <a:pPr>
                <a:lnSpc>
                  <a:spcPct val="90000"/>
                </a:lnSpc>
              </a:pPr>
              <a:r>
                <a:rPr lang="ru-RU" sz="1333" spc="-96" dirty="0">
                  <a:solidFill>
                    <a:schemeClr val="tx2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itchFamily="18" charset="0"/>
                </a:rPr>
                <a:t>площади РС(Я)</a:t>
              </a:r>
            </a:p>
          </p:txBody>
        </p:sp>
        <p:sp>
          <p:nvSpPr>
            <p:cNvPr id="334" name="Прямоугольник 333"/>
            <p:cNvSpPr/>
            <p:nvPr/>
          </p:nvSpPr>
          <p:spPr>
            <a:xfrm>
              <a:off x="9678533" y="5464606"/>
              <a:ext cx="697305" cy="37357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ru-RU" sz="3200" b="1" dirty="0">
                  <a:solidFill>
                    <a:schemeClr val="tx2"/>
                  </a:solidFill>
                  <a:latin typeface="Century Gothic" panose="020B0502020202020204" pitchFamily="34" charset="0"/>
                  <a:cs typeface="Times New Roman" pitchFamily="18" charset="0"/>
                </a:rPr>
                <a:t>16%</a:t>
              </a:r>
              <a:r>
                <a:rPr lang="ru-RU" sz="3200" b="1" dirty="0">
                  <a:latin typeface="Century Gothic" panose="020B0502020202020204" pitchFamily="34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335" name="Прямоугольник 334"/>
            <p:cNvSpPr/>
            <p:nvPr/>
          </p:nvSpPr>
          <p:spPr>
            <a:xfrm>
              <a:off x="10421809" y="5834100"/>
              <a:ext cx="634416" cy="28008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333" spc="-120" dirty="0">
                  <a:solidFill>
                    <a:schemeClr val="tx2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itchFamily="18" charset="0"/>
                </a:rPr>
                <a:t>тыс. новых</a:t>
              </a:r>
            </a:p>
            <a:p>
              <a:pPr>
                <a:lnSpc>
                  <a:spcPct val="90000"/>
                </a:lnSpc>
              </a:pPr>
              <a:r>
                <a:rPr lang="ru-RU" sz="1333" spc="-120" dirty="0">
                  <a:solidFill>
                    <a:schemeClr val="tx2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itchFamily="18" charset="0"/>
                </a:rPr>
                <a:t>рабочих мест</a:t>
              </a:r>
            </a:p>
          </p:txBody>
        </p:sp>
        <p:sp>
          <p:nvSpPr>
            <p:cNvPr id="336" name="Прямоугольник 335"/>
            <p:cNvSpPr/>
            <p:nvPr/>
          </p:nvSpPr>
          <p:spPr>
            <a:xfrm>
              <a:off x="10092994" y="5796785"/>
              <a:ext cx="264142" cy="37357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ru-RU" sz="3200" b="1" spc="-120" dirty="0">
                  <a:solidFill>
                    <a:schemeClr val="tx2"/>
                  </a:solidFill>
                  <a:latin typeface="Century Gothic" panose="020B0502020202020204" pitchFamily="34" charset="0"/>
                  <a:cs typeface="Times New Roman" pitchFamily="18" charset="0"/>
                </a:rPr>
                <a:t>47</a:t>
              </a:r>
            </a:p>
          </p:txBody>
        </p:sp>
        <p:sp>
          <p:nvSpPr>
            <p:cNvPr id="337" name="Прямоугольник 336"/>
            <p:cNvSpPr/>
            <p:nvPr/>
          </p:nvSpPr>
          <p:spPr>
            <a:xfrm>
              <a:off x="9744897" y="6122765"/>
              <a:ext cx="564577" cy="37357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ru-RU" sz="3200" b="1" spc="-120" dirty="0">
                  <a:solidFill>
                    <a:schemeClr val="tx2"/>
                  </a:solidFill>
                  <a:latin typeface="Century Gothic" panose="020B0502020202020204" pitchFamily="34" charset="0"/>
                  <a:cs typeface="Times New Roman" pitchFamily="18" charset="0"/>
                </a:rPr>
                <a:t>88%</a:t>
              </a:r>
            </a:p>
          </p:txBody>
        </p:sp>
        <p:sp>
          <p:nvSpPr>
            <p:cNvPr id="338" name="Прямоугольник 337"/>
            <p:cNvSpPr/>
            <p:nvPr/>
          </p:nvSpPr>
          <p:spPr>
            <a:xfrm>
              <a:off x="10421809" y="6173125"/>
              <a:ext cx="587885" cy="28008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333" spc="-120" dirty="0">
                  <a:solidFill>
                    <a:schemeClr val="tx2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itchFamily="18" charset="0"/>
                </a:rPr>
                <a:t>общего </a:t>
              </a:r>
              <a:br>
                <a:rPr lang="ru-RU" sz="1333" spc="-120" dirty="0">
                  <a:solidFill>
                    <a:schemeClr val="tx2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itchFamily="18" charset="0"/>
                </a:rPr>
              </a:br>
              <a:r>
                <a:rPr lang="ru-RU" sz="1333" spc="-120" dirty="0">
                  <a:solidFill>
                    <a:schemeClr val="tx2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itchFamily="18" charset="0"/>
                </a:rPr>
                <a:t>оборота орг.</a:t>
              </a:r>
            </a:p>
          </p:txBody>
        </p:sp>
      </p:grpSp>
      <p:sp>
        <p:nvSpPr>
          <p:cNvPr id="319" name="Прямоугольник 318"/>
          <p:cNvSpPr/>
          <p:nvPr/>
        </p:nvSpPr>
        <p:spPr>
          <a:xfrm>
            <a:off x="357419" y="2756927"/>
            <a:ext cx="3512693" cy="1824203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txBody>
          <a:bodyPr wrap="none" lIns="71996" tIns="71996" rIns="71996" bIns="71996">
            <a:noAutofit/>
          </a:bodyPr>
          <a:lstStyle/>
          <a:p>
            <a:r>
              <a:rPr lang="ru-RU" sz="1467" spc="-80" dirty="0">
                <a:solidFill>
                  <a:srgbClr val="002060"/>
                </a:solidFill>
                <a:latin typeface="Century Gothic" panose="020B0502020202020204" pitchFamily="34" charset="0"/>
              </a:rPr>
              <a:t>Западная экономическая зона </a:t>
            </a:r>
          </a:p>
          <a:p>
            <a:pPr lvl="0"/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1 211,8 млрд руб. инвестиций</a:t>
            </a:r>
          </a:p>
          <a:p>
            <a:pPr lvl="0"/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11 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ИНВЕСТИЦИОННЫХ ПРОЕКТОВ</a:t>
            </a:r>
            <a:endParaRPr lang="ru-RU" sz="1067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067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Магистральный газопровод «Сила Сибири»</a:t>
            </a:r>
          </a:p>
          <a:p>
            <a:pPr lvl="0"/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1460 рабочих места,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312 млрд р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Нефтегазовый проекты 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16800 рабочих места,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738,4 млрд р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Подземный рудник «Удачный» 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438 рабочих места,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115 млрд р</a:t>
            </a:r>
          </a:p>
          <a:p>
            <a:endParaRPr lang="ru-RU" sz="1067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067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067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endParaRPr lang="ru-RU" sz="1067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endParaRPr lang="ru-RU" sz="1467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Заголовок 3"/>
          <p:cNvSpPr txBox="1">
            <a:spLocks/>
          </p:cNvSpPr>
          <p:nvPr/>
        </p:nvSpPr>
        <p:spPr>
          <a:xfrm>
            <a:off x="15244" y="0"/>
            <a:ext cx="12192000" cy="8696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3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Территории – «Драйверы» Республики Саха (Якутия)</a:t>
            </a:r>
          </a:p>
        </p:txBody>
      </p:sp>
      <p:sp>
        <p:nvSpPr>
          <p:cNvPr id="13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29" name="синий1"/>
          <p:cNvSpPr/>
          <p:nvPr/>
        </p:nvSpPr>
        <p:spPr>
          <a:xfrm>
            <a:off x="335360" y="932723"/>
            <a:ext cx="7279168" cy="1728192"/>
          </a:xfrm>
          <a:prstGeom prst="rect">
            <a:avLst/>
          </a:prstGeom>
          <a:solidFill>
            <a:srgbClr val="0070C0">
              <a:alpha val="20000"/>
            </a:srgbClr>
          </a:solidFill>
        </p:spPr>
        <p:txBody>
          <a:bodyPr wrap="none" lIns="71996" tIns="71996" rIns="71996" bIns="71996">
            <a:noAutofit/>
          </a:bodyPr>
          <a:lstStyle/>
          <a:p>
            <a:pPr lvl="0"/>
            <a:r>
              <a:rPr lang="ru-RU" sz="1467" spc="-51" dirty="0">
                <a:solidFill>
                  <a:srgbClr val="002060"/>
                </a:solidFill>
                <a:latin typeface="Century Gothic" panose="020B0502020202020204" pitchFamily="34" charset="0"/>
              </a:rPr>
              <a:t>Якутская городская агломерация</a:t>
            </a:r>
          </a:p>
          <a:p>
            <a:pPr lvl="0"/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110,8 млрд руб. инвестиций</a:t>
            </a:r>
          </a:p>
          <a:p>
            <a:pPr lvl="0"/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25 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ИНВЕСТИЦИОННЫХ ПРОЕКТОВ</a:t>
            </a:r>
            <a:endParaRPr lang="ru-RU" sz="1067" spc="-5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067" spc="-5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067" spc="-51" dirty="0">
                <a:solidFill>
                  <a:srgbClr val="002060"/>
                </a:solidFill>
                <a:latin typeface="Century Gothic" panose="020B0502020202020204" pitchFamily="34" charset="0"/>
              </a:rPr>
              <a:t>Якутская ГРЭС-2 (2 очередь) 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818 рабочих мест,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11,2 млрд р 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Ленский мост. Круглогодичное </a:t>
            </a:r>
            <a:r>
              <a:rPr lang="ru-RU" sz="1067" spc="-51" dirty="0">
                <a:solidFill>
                  <a:srgbClr val="002060"/>
                </a:solidFill>
                <a:latin typeface="Century Gothic" panose="020B0502020202020204" pitchFamily="34" charset="0"/>
              </a:rPr>
              <a:t>транспортное сообщения населения – 86%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64,8 млрд р</a:t>
            </a:r>
          </a:p>
          <a:p>
            <a:r>
              <a:rPr lang="ru-RU" sz="1067" spc="-51" dirty="0">
                <a:solidFill>
                  <a:srgbClr val="002060"/>
                </a:solidFill>
                <a:latin typeface="Century Gothic" panose="020B0502020202020204" pitchFamily="34" charset="0"/>
              </a:rPr>
              <a:t>ТОР «Индустриальный парк «Кангалассы». 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1470 рабочих мест,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5,5 млрд р</a:t>
            </a: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Ювелирно – гранильный кластер. </a:t>
            </a:r>
            <a:r>
              <a:rPr lang="ru-RU" sz="1067" spc="-51" dirty="0">
                <a:solidFill>
                  <a:srgbClr val="002060"/>
                </a:solidFill>
                <a:latin typeface="Century Gothic" panose="020B0502020202020204" pitchFamily="34" charset="0"/>
              </a:rPr>
              <a:t>ИТ-парк. Компания – единорог.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334 млн р</a:t>
            </a:r>
            <a:endParaRPr lang="ru-RU" sz="1067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Высокотехнологичная </a:t>
            </a:r>
            <a:r>
              <a:rPr lang="ru-RU" sz="1067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Жатайская</a:t>
            </a:r>
            <a:r>
              <a:rPr lang="ru-RU" sz="1067" dirty="0">
                <a:solidFill>
                  <a:srgbClr val="002060"/>
                </a:solidFill>
                <a:latin typeface="Century Gothic" panose="020B0502020202020204" pitchFamily="34" charset="0"/>
              </a:rPr>
              <a:t> судоверфь 10/6 судов строительство/модернизация </a:t>
            </a:r>
            <a:r>
              <a:rPr lang="ru-RU" sz="10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5,7 млрд р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4360" y="936432"/>
            <a:ext cx="3811801" cy="35486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t="7389" r="73350" b="79883"/>
          <a:stretch/>
        </p:blipFill>
        <p:spPr bwMode="auto">
          <a:xfrm>
            <a:off x="6362614" y="1111310"/>
            <a:ext cx="1962047" cy="56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46022" y="198983"/>
            <a:ext cx="11699959" cy="534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ЦИФРОВАЯ И ИННОВАЦИОННАЯ ЭКОНОМИКА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65245" y="1479819"/>
            <a:ext cx="2341472" cy="8617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n w="0"/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110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количество резидентов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19875" y="1608044"/>
            <a:ext cx="22705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&gt;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n w="0"/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120 </a:t>
            </a:r>
            <a:br>
              <a:rPr lang="ru-RU" sz="1800" b="1" dirty="0">
                <a:ln w="0"/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рабочих мест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84405" y="2835897"/>
            <a:ext cx="177978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272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млн доход резидентов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5145957" y="2014208"/>
            <a:ext cx="2960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ЗАПУЩЕН ПОРТАЛ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6858" y="4336314"/>
            <a:ext cx="891703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/>
              </a:rPr>
              <a:t>Создано 3 ИТ-центра:</a:t>
            </a:r>
          </a:p>
          <a:p>
            <a:pPr marL="742932" lvl="1" indent="-28574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с. Сунтар, Сунтарского улуса</a:t>
            </a:r>
          </a:p>
          <a:p>
            <a:pPr marL="742932" lvl="1" indent="-28574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п. Нижний Бестях, Мегино-Кангаласского улуса</a:t>
            </a:r>
          </a:p>
          <a:p>
            <a:pPr marL="742932" lvl="1" indent="-285744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с. Намцы, Намского улуса</a:t>
            </a:r>
          </a:p>
          <a:p>
            <a:pPr marL="0" lvl="1">
              <a:spcAft>
                <a:spcPts val="600"/>
              </a:spcAft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В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I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квартале 2020 года планируется открытие ИТ-центра в г. Нюрба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54695" y="4662570"/>
            <a:ext cx="564616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планируется запустить модули «публичные слушания проектов НПА», «народный бюджет», «мониторинг экологической ситуации республики» и др.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96519" y="4187637"/>
            <a:ext cx="7358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kern="0" dirty="0">
                <a:solidFill>
                  <a:srgbClr val="C00000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Цель: 17 районных ИТ-центров до 2024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11824" y="2791649"/>
            <a:ext cx="18024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рост объема ИТ-экспорта 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n w="0"/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1,4</a:t>
            </a:r>
            <a:r>
              <a:rPr lang="ru-RU" sz="1600" b="1" dirty="0">
                <a:ln w="0"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раза  </a:t>
            </a:r>
          </a:p>
        </p:txBody>
      </p:sp>
      <p:pic>
        <p:nvPicPr>
          <p:cNvPr id="9218" name="Picture 2" descr="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50" y="1498045"/>
            <a:ext cx="918255" cy="91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65" y="2815364"/>
            <a:ext cx="848211" cy="84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603" y="1424435"/>
            <a:ext cx="961536" cy="96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390767" y="2622371"/>
            <a:ext cx="2113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ИТ ПАРК ЯКУТСК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56998" y="1016219"/>
            <a:ext cx="5839004" cy="3044503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4" t="91" r="27086" b="79820"/>
          <a:stretch/>
        </p:blipFill>
        <p:spPr bwMode="auto">
          <a:xfrm>
            <a:off x="364809" y="1155354"/>
            <a:ext cx="658763" cy="64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6106975" y="1017067"/>
            <a:ext cx="5839004" cy="3044503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95619" y="1824432"/>
            <a:ext cx="2341472" cy="6155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поступило </a:t>
            </a:r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 w="0"/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обращений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168737" y="1852122"/>
            <a:ext cx="169670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решено</a:t>
            </a:r>
            <a:r>
              <a:rPr 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100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%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обращений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674835" y="2894134"/>
            <a:ext cx="17797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срок получения ответа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дней</a:t>
            </a:r>
          </a:p>
        </p:txBody>
      </p:sp>
      <p:pic>
        <p:nvPicPr>
          <p:cNvPr id="9228" name="Picture 12" descr="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727" y="2942052"/>
            <a:ext cx="661864" cy="6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💡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097" y="1846400"/>
            <a:ext cx="740635" cy="7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✅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998" y="1933399"/>
            <a:ext cx="610252" cy="61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/>
          <a:stretch/>
        </p:blipFill>
        <p:spPr>
          <a:xfrm>
            <a:off x="1074374" y="2716327"/>
            <a:ext cx="801639" cy="94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6022" y="198983"/>
            <a:ext cx="11699959" cy="7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ДОСТУПНОСТЬ СВЯЗИ, СМИ И ИНФОРМАЦИОННЫХ ТЕХНОЛОГИЙ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80521" y="4377713"/>
            <a:ext cx="5073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</a:rPr>
              <a:t>Осуществлен переход федеральных обязательных общедоступных телеканалов на цифровое вещание</a:t>
            </a:r>
          </a:p>
          <a:p>
            <a:pPr marL="285744" indent="-285744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alibri"/>
            </a:endParaRP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Введена в работу система обеспечения вызова экстренных оперативных служб по единому номеру «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112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B8CF9B-27D1-485E-82C5-6C10D474E2DD}"/>
              </a:ext>
            </a:extLst>
          </p:cNvPr>
          <p:cNvSpPr txBox="1"/>
          <p:nvPr/>
        </p:nvSpPr>
        <p:spPr>
          <a:xfrm>
            <a:off x="4205956" y="1006277"/>
            <a:ext cx="2774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Количество зарегистрированных пользователей портала госуслуг (ЕСИА), </a:t>
            </a:r>
          </a:p>
          <a:p>
            <a:pPr algn="r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тыс. человек</a:t>
            </a: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058835"/>
              </p:ext>
            </p:extLst>
          </p:nvPr>
        </p:nvGraphicFramePr>
        <p:xfrm>
          <a:off x="7057449" y="938518"/>
          <a:ext cx="4888531" cy="1611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8B8CF9B-27D1-485E-82C5-6C10D474E2DD}"/>
              </a:ext>
            </a:extLst>
          </p:cNvPr>
          <p:cNvSpPr txBox="1"/>
          <p:nvPr/>
        </p:nvSpPr>
        <p:spPr>
          <a:xfrm>
            <a:off x="4896650" y="2684678"/>
            <a:ext cx="2083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>
                <a:latin typeface="Arial Narrow" panose="020B0606020202030204" pitchFamily="34" charset="0"/>
              </a:defRPr>
            </a:lvl1pPr>
          </a:lstStyle>
          <a:p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Количество заявлений, поданных через портал </a:t>
            </a:r>
          </a:p>
          <a:p>
            <a:r>
              <a:rPr lang="en-US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E-YAKUTIA.RU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,</a:t>
            </a:r>
          </a:p>
          <a:p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тыс. единиц</a:t>
            </a: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871875"/>
              </p:ext>
            </p:extLst>
          </p:nvPr>
        </p:nvGraphicFramePr>
        <p:xfrm>
          <a:off x="7063643" y="2700295"/>
          <a:ext cx="4907581" cy="149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545654" y="1197141"/>
            <a:ext cx="25833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Построено более</a:t>
            </a:r>
          </a:p>
          <a:p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1600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км ВОЛС</a:t>
            </a:r>
          </a:p>
          <a:p>
            <a:endParaRPr lang="ru-RU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318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социальных объектов подключены к сети «Интернет»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475661" y="3940976"/>
            <a:ext cx="27359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более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 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населенных пунктов подключены к ВОЛС</a:t>
            </a:r>
          </a:p>
          <a:p>
            <a:endParaRPr lang="ru-RU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</a:t>
            </a:r>
            <a:r>
              <a:rPr lang="ru-RU" sz="18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87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увеличилось количество населенных пунктов со стандартом 4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8" y="2303299"/>
            <a:ext cx="897001" cy="89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📶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43" y="1074872"/>
            <a:ext cx="886644" cy="8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7" y="4025233"/>
            <a:ext cx="984967" cy="98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📲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4" y="5351985"/>
            <a:ext cx="1025117" cy="102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📺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585" y="4461960"/>
            <a:ext cx="958644" cy="9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🆘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585" y="5632633"/>
            <a:ext cx="934963" cy="93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7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6022" y="198981"/>
            <a:ext cx="11207607" cy="494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ИНВЕСТИЦИОННЫЙ КЛИМАТ, ПРЕДПРИНИМАТЕЛЬСТВО И ТУРИЗМ</a:t>
            </a:r>
          </a:p>
        </p:txBody>
      </p:sp>
      <p:pic>
        <p:nvPicPr>
          <p:cNvPr id="6148" name="Picture 4" descr="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59" y="5234885"/>
            <a:ext cx="489036" cy="44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14"/>
          <p:cNvSpPr txBox="1">
            <a:spLocks noChangeArrowheads="1"/>
          </p:cNvSpPr>
          <p:nvPr/>
        </p:nvSpPr>
        <p:spPr bwMode="auto">
          <a:xfrm>
            <a:off x="1667828" y="5101502"/>
            <a:ext cx="28769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Введены в эксплуатацию </a:t>
            </a:r>
          </a:p>
          <a:p>
            <a:pPr eaLnBrk="1" hangingPunct="1"/>
            <a:r>
              <a:rPr lang="ru-RU" alt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</a:t>
            </a:r>
            <a:r>
              <a:rPr lang="ru-RU" altLang="ru-RU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бизнес-инкубатора: </a:t>
            </a:r>
          </a:p>
          <a:p>
            <a:pPr eaLnBrk="1" hangingPunct="1"/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 г. Ленск и г. Олекминск</a:t>
            </a:r>
          </a:p>
        </p:txBody>
      </p:sp>
      <p:pic>
        <p:nvPicPr>
          <p:cNvPr id="6155" name="Рисунок 61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89" y="1230592"/>
            <a:ext cx="1521760" cy="707485"/>
          </a:xfrm>
          <a:prstGeom prst="rect">
            <a:avLst/>
          </a:prstGeom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5328879" y="1901861"/>
            <a:ext cx="3007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Открыт </a:t>
            </a:r>
            <a:r>
              <a:rPr lang="ru-RU" alt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</a:t>
            </a: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головной офис Центра </a:t>
            </a:r>
          </a:p>
          <a:p>
            <a:pPr eaLnBrk="1" hangingPunct="1"/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«Мой Бизнес» </a:t>
            </a:r>
            <a:r>
              <a:rPr lang="en-US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 г. Якутск 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1688282" y="3775806"/>
            <a:ext cx="2389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Участников мероприятий</a:t>
            </a:r>
          </a:p>
          <a:p>
            <a:pPr eaLnBrk="1" hangingPunct="1"/>
            <a:r>
              <a:rPr lang="ru-RU" alt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6 705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688282" y="4438653"/>
            <a:ext cx="2389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Получателей </a:t>
            </a:r>
            <a:r>
              <a:rPr lang="ru-RU" alt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11 003 </a:t>
            </a: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консультаций</a:t>
            </a:r>
            <a:endParaRPr lang="ru-RU" altLang="ru-RU" sz="1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1667830" y="5875013"/>
            <a:ext cx="2389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7 647 </a:t>
            </a: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обученных</a:t>
            </a:r>
          </a:p>
          <a:p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бизнес-школой</a:t>
            </a:r>
            <a:endParaRPr lang="ru-RU" altLang="ru-RU" sz="1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4814052" y="3838969"/>
            <a:ext cx="2627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Количество резидентов бизнес-инкубаторов </a:t>
            </a:r>
            <a:r>
              <a:rPr lang="ru-RU" alt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287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801533" y="4442364"/>
            <a:ext cx="2389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Выдано микрозаймов</a:t>
            </a:r>
          </a:p>
          <a:p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360,7</a:t>
            </a: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млн рублей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801533" y="5041243"/>
            <a:ext cx="2389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Выдано поручительств  </a:t>
            </a:r>
          </a:p>
          <a:p>
            <a:r>
              <a:rPr lang="ru-RU" alt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1 668,9</a:t>
            </a: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млн рублей </a:t>
            </a:r>
          </a:p>
        </p:txBody>
      </p:sp>
      <p:pic>
        <p:nvPicPr>
          <p:cNvPr id="18" name="Picture 2" descr="👥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631" y="3818776"/>
            <a:ext cx="522156" cy="52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71" y="3811966"/>
            <a:ext cx="487060" cy="48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59" y="4469165"/>
            <a:ext cx="484995" cy="4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👛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01" y="4493155"/>
            <a:ext cx="414215" cy="41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🎓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59" y="5911340"/>
            <a:ext cx="476096" cy="47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💁🏻‍♂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550" y="5089082"/>
            <a:ext cx="490223" cy="4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03189" y="2609344"/>
            <a:ext cx="2364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Открыто </a:t>
            </a:r>
            <a:r>
              <a:rPr lang="ru-RU" alt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9</a:t>
            </a:r>
            <a:r>
              <a:rPr lang="ru-RU" alt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окон в районах республики</a:t>
            </a:r>
          </a:p>
        </p:txBody>
      </p:sp>
      <p:pic>
        <p:nvPicPr>
          <p:cNvPr id="23" name="Picture 4" descr="🏕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739" y="4692473"/>
            <a:ext cx="597524" cy="55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⛰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521" y="5220084"/>
            <a:ext cx="573816" cy="57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666338" y="5286005"/>
            <a:ext cx="282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kern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Более </a:t>
            </a:r>
            <a:r>
              <a:rPr lang="ru-RU" sz="1200" b="1" kern="0" dirty="0">
                <a:solidFill>
                  <a:srgbClr val="C00000"/>
                </a:solidFill>
                <a:latin typeface="Century Gothic" panose="020B0502020202020204" pitchFamily="34" charset="0"/>
              </a:rPr>
              <a:t>20</a:t>
            </a:r>
            <a:r>
              <a:rPr lang="ru-RU" sz="1200" kern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объектов экологического туризма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66337" y="4754999"/>
            <a:ext cx="236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kern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Более </a:t>
            </a:r>
            <a:r>
              <a:rPr lang="ru-RU" sz="1200" b="1" kern="0" dirty="0">
                <a:solidFill>
                  <a:srgbClr val="C00000"/>
                </a:solidFill>
                <a:latin typeface="Century Gothic" panose="020B0502020202020204" pitchFamily="34" charset="0"/>
              </a:rPr>
              <a:t>40</a:t>
            </a:r>
            <a:r>
              <a:rPr lang="ru-RU" sz="1200" kern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единиц туристических баз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0203" y="5856598"/>
            <a:ext cx="480060" cy="48006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704112" y="5898903"/>
            <a:ext cx="1731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 kern="0" dirty="0">
                <a:solidFill>
                  <a:srgbClr val="C00000"/>
                </a:solidFill>
                <a:latin typeface="Century Gothic" panose="020B0502020202020204" pitchFamily="34" charset="0"/>
              </a:rPr>
              <a:t>25</a:t>
            </a:r>
            <a:r>
              <a:rPr lang="ru-RU" sz="1200" kern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активных туров</a:t>
            </a: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665295020"/>
              </p:ext>
            </p:extLst>
          </p:nvPr>
        </p:nvGraphicFramePr>
        <p:xfrm>
          <a:off x="7928919" y="1389139"/>
          <a:ext cx="4056856" cy="1682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4096507175"/>
              </p:ext>
            </p:extLst>
          </p:nvPr>
        </p:nvGraphicFramePr>
        <p:xfrm>
          <a:off x="7937157" y="3065531"/>
          <a:ext cx="4260552" cy="1633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330459779"/>
              </p:ext>
            </p:extLst>
          </p:nvPr>
        </p:nvGraphicFramePr>
        <p:xfrm>
          <a:off x="1100416" y="1434365"/>
          <a:ext cx="3202499" cy="2162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EB31AD5-8BFD-4D69-BAB9-9F172F74973F}"/>
              </a:ext>
            </a:extLst>
          </p:cNvPr>
          <p:cNvSpPr txBox="1"/>
          <p:nvPr/>
        </p:nvSpPr>
        <p:spPr>
          <a:xfrm>
            <a:off x="967286" y="866032"/>
            <a:ext cx="3468761" cy="36087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189">
              <a:defRPr/>
            </a:pPr>
            <a:r>
              <a:rPr lang="ru-RU" sz="1200" b="1" dirty="0">
                <a:latin typeface="Century Gothic" panose="020B0502020202020204" pitchFamily="34" charset="0"/>
              </a:rPr>
              <a:t>Позиция Республики Саха (Якутия) </a:t>
            </a:r>
          </a:p>
          <a:p>
            <a:pPr algn="ctr" defTabSz="457189">
              <a:defRPr/>
            </a:pPr>
            <a:r>
              <a:rPr lang="ru-RU" sz="1200" b="1" dirty="0">
                <a:latin typeface="Century Gothic" panose="020B0502020202020204" pitchFamily="34" charset="0"/>
              </a:rPr>
              <a:t>в Национальном рейтинге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78070" y="1385887"/>
            <a:ext cx="531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+30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3729810" y="1259697"/>
            <a:ext cx="347711" cy="138499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00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" y="153756"/>
            <a:ext cx="12191999" cy="4849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ОСНОВНЫЕ МЕРЫ ПОДДЕРЖКИ, ОЗВУЧЕННЫЕ В ПОСЛАНИИ ПРЕЗИДЕНТА РОССИИ </a:t>
            </a:r>
          </a:p>
          <a:p>
            <a:pPr algn="ctr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ФЕДЕРАЛЬНОМУ СОБРАНИЮ ОТ 15.01.2020 ГОДА</a:t>
            </a:r>
          </a:p>
        </p:txBody>
      </p:sp>
      <p:sp>
        <p:nvSpPr>
          <p:cNvPr id="9" name="AutoShape 6" descr="blob:https://web.whatsapp.com/dd5ea496-ab93-41fb-b429-762a7af7a5a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100" dirty="0">
              <a:latin typeface="Century Gothic" panose="020B0502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004969" y="993536"/>
            <a:ext cx="2781803" cy="2075953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Материнский капитал: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Выплата при рождении первого ребенка с 01.01.2020 –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466 617 руб.;</a:t>
            </a:r>
            <a:endParaRPr lang="ru-RU" sz="11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Выплата при рождении второго ребенка с 01.01.2020 - </a:t>
            </a:r>
            <a:r>
              <a:rPr lang="ru-RU" sz="11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150 000 руб.;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(если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первый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ребенок родился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до 01.01.2020 г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., то при рождении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второго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ребенка </a:t>
            </a:r>
            <a:r>
              <a:rPr lang="mr-IN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–</a:t>
            </a:r>
            <a:r>
              <a:rPr lang="ru-RU" sz="11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616 617 руб</a:t>
            </a:r>
            <a:r>
              <a:rPr lang="ru-RU" sz="1100" dirty="0">
                <a:solidFill>
                  <a:schemeClr val="tx2"/>
                </a:solidFill>
                <a:latin typeface="Century Gothic" panose="020B0502020202020204" pitchFamily="34" charset="0"/>
              </a:rPr>
              <a:t>.)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При рождении третьего ребенка –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450 000 руб.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на «гашение» ипотеки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Ежегодная индексация до 2026 года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4418554" y="993164"/>
            <a:ext cx="1791052" cy="2075953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Детские пособия для детей до 7 лет: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Доход семьи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– не более 1 прожиточного минимума на человека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Размер: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½</a:t>
            </a:r>
            <a:r>
              <a:rPr lang="ru-RU" sz="110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регионального ПМ в месяц в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1-й год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1</a:t>
            </a:r>
            <a:r>
              <a:rPr lang="ru-RU" sz="110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региональный ПМ в месяц со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2-го года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7034822" y="972391"/>
            <a:ext cx="1913201" cy="176971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Бесплатное</a:t>
            </a:r>
            <a:r>
              <a:rPr lang="ru-RU" sz="11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горячее питание для учеников с 1-го по 4-й класс: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 1 сентября 2020 года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 школах с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готовым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техническим оборудованием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 1 сентября 2023 года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остальных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учебных заведениях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1015029" y="3681862"/>
            <a:ext cx="2504963" cy="1541961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Обновление программы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социального контракта</a:t>
            </a:r>
            <a:endParaRPr lang="ru-RU" sz="11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поддержка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при открытии собственного дела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помощь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в прохождении переобучения и повышении квалификации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содействие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в трудоустройстве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4409617" y="3568166"/>
            <a:ext cx="1835260" cy="158942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Доплаты учителям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 сентября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2020 года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5 тыс. руб.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за классное руководство </a:t>
            </a:r>
            <a:endParaRPr lang="ru-RU" sz="1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сохранение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действующих региональных выплат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7066792" y="3588477"/>
            <a:ext cx="1849259" cy="12683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Жилье для медработников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Обеспечение жильем врачей и фельдшеров, в том числе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 сельской местности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582590" y="998025"/>
            <a:ext cx="2628900" cy="1999009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Высшее образование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создание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дополнительных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бюджетных мест в региональных университетах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увеличение количества бюджетных мест по специальностям «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лечебное дело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», «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педиатрия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», дефицитным направлениям в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ординатуре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возможность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смены программы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обучения после 2-го курса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9582590" y="3304855"/>
            <a:ext cx="2605937" cy="222522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Лекарства для тяжелобольных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Обеспечение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бесперебойной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поставки лекарств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Официальный и централизованный ввоз отдельных </a:t>
            </a: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специальных незарегистрированных препаратов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7117" y="5706412"/>
            <a:ext cx="11144883" cy="94864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Изменения в Конституцию РФ</a:t>
            </a:r>
            <a:endParaRPr lang="ru-RU" sz="11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Регулярная </a:t>
            </a:r>
            <a:r>
              <a:rPr lang="ru-RU" sz="11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индексация пенсий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1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Закрепление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нормы о том, что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минимальный размер оплаты труда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не может быть ниже размера прожиточного минимума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трудоспособного населения</a:t>
            </a:r>
          </a:p>
        </p:txBody>
      </p:sp>
      <p:pic>
        <p:nvPicPr>
          <p:cNvPr id="1026" name="Picture 2" descr="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7" y="5842350"/>
            <a:ext cx="720725" cy="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Картинки по запросу эмодзи учитель светлый то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481" y="3553847"/>
            <a:ext cx="759559" cy="75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krivoshapkinavv\Desktop\1. в работе\! ОТЧЕТ ПРАВИТЕЛЬСТВА\!!! Слайд\для слайда\врач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7333" y="3568168"/>
            <a:ext cx="809625" cy="809625"/>
          </a:xfrm>
          <a:prstGeom prst="rect">
            <a:avLst/>
          </a:prstGeom>
          <a:noFill/>
        </p:spPr>
      </p:pic>
      <p:pic>
        <p:nvPicPr>
          <p:cNvPr id="1028" name="Picture 4" descr="💊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72" y="3647974"/>
            <a:ext cx="691717" cy="69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💼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72" y="3474678"/>
            <a:ext cx="678221" cy="67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03" y="889441"/>
            <a:ext cx="711736" cy="71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🍲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683" y="814277"/>
            <a:ext cx="825000" cy="8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👪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2" y="833440"/>
            <a:ext cx="7207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👦🏻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275" y="871539"/>
            <a:ext cx="650463" cy="65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 flipV="1">
            <a:off x="0" y="3428985"/>
            <a:ext cx="12192000" cy="1502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0" y="5705460"/>
            <a:ext cx="12192000" cy="1502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99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krivoshapkinavv\Desktop\1. в работе\! ОТЧЕТ ПРАВИТЕЛЬСТВА\!!! Слайд\для слайда\ваканс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2602" y="4300468"/>
            <a:ext cx="1295701" cy="970525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" y="92741"/>
            <a:ext cx="12191999" cy="4849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КЛЮЧЕВЫЕ ПОЛОЖЕНИЯ ПОСЛАНИЯ ГЛАВЫ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РЕСПУБЛИКИ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САХА (ЯКУТИЯ)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65048" y="1753657"/>
            <a:ext cx="27291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Ввод в эксплуатацию мостов через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р.Тюкян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на границе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Нюрбинского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Верхневилюйского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улусов и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р.Малая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Ботуобуя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в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Мирнинском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районе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433" y="1877274"/>
            <a:ext cx="756487" cy="75648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91018" y="3231077"/>
            <a:ext cx="2190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Начало строительства новой взлетно-посадочной полосы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аэропорта Мирный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56"/>
          <a:stretch/>
        </p:blipFill>
        <p:spPr>
          <a:xfrm>
            <a:off x="8581031" y="3546852"/>
            <a:ext cx="1023248" cy="276728"/>
          </a:xfrm>
          <a:prstGeom prst="rect">
            <a:avLst/>
          </a:prstGeom>
        </p:spPr>
      </p:pic>
      <p:pic>
        <p:nvPicPr>
          <p:cNvPr id="9" name="Picture 2" descr="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5007">
            <a:off x="8627861" y="3204476"/>
            <a:ext cx="488257" cy="4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266712" y="894513"/>
            <a:ext cx="195373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Подключение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391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объекта к сети Интернет</a:t>
            </a:r>
          </a:p>
        </p:txBody>
      </p:sp>
      <p:pic>
        <p:nvPicPr>
          <p:cNvPr id="11" name="Picture 4" descr="📶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632" y="906808"/>
            <a:ext cx="622497" cy="62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266712" y="4183351"/>
            <a:ext cx="2925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Заключение контракта на разработку ПСД </a:t>
            </a:r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газификации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:</a:t>
            </a:r>
          </a:p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- г.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Олекминск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Олекминского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района </a:t>
            </a:r>
          </a:p>
          <a:p>
            <a:pPr marL="285744" indent="-285744">
              <a:buFontTx/>
              <a:buChar char="-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пос. Чульман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Нерюнгринского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района</a:t>
            </a:r>
          </a:p>
          <a:p>
            <a:pPr marL="285744" indent="-285744">
              <a:buFontTx/>
              <a:buChar char="-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пос.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Беченча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 пос. Мурья Ленского района, </a:t>
            </a:r>
          </a:p>
          <a:p>
            <a:pPr marL="285744" indent="-285744">
              <a:buFontTx/>
              <a:buChar char="-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г. Алдан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Алданского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района </a:t>
            </a:r>
          </a:p>
          <a:p>
            <a:pPr marL="285744" indent="-285744">
              <a:buFontTx/>
              <a:buChar char="-"/>
            </a:pP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с.Иенгра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Нерюнгринского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района.</a:t>
            </a:r>
          </a:p>
          <a:p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b="8704"/>
          <a:stretch/>
        </p:blipFill>
        <p:spPr>
          <a:xfrm>
            <a:off x="8420232" y="4245781"/>
            <a:ext cx="846480" cy="83362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30427" y="4889476"/>
            <a:ext cx="254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Капитальный ремонт детской поликлиники в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г.Нерюнгри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0" y="4832678"/>
            <a:ext cx="633537" cy="63353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136639" y="2951042"/>
            <a:ext cx="2415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Ввод объекта нового учебно-лабораторного корпуса на 150 мест с интернатом на 100 мест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1" y="2882621"/>
            <a:ext cx="674745" cy="67474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111376" y="4013331"/>
            <a:ext cx="2865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Открытие Международной Арктической школы на 220 учащихся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2" y="825371"/>
            <a:ext cx="710419" cy="725027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5132647" y="826107"/>
            <a:ext cx="2982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Запуск проекта по социальному сопровождению семей, нуждающихся в социальной поддержке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126711" y="1737839"/>
            <a:ext cx="30933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Профессиональное обучение и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доп.профессиональное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образование безработных граждан не менее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2 300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чел., в том числе не менее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920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чел. из числа молодежи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150390" y="3130961"/>
            <a:ext cx="3105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Трудоустройство в промышленные предприятия не менее 100 чел., в том числе не менее 50 чел. из числа молодежи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179998" y="4463346"/>
            <a:ext cx="3133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Участие местного населения </a:t>
            </a:r>
          </a:p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 республиканском проекте «Родные города и села!»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55690" y="894436"/>
            <a:ext cx="17635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Ввод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26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социальных объектов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162051" y="1833098"/>
            <a:ext cx="19690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Строительство </a:t>
            </a:r>
            <a:r>
              <a:rPr lang="ru-RU" sz="1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16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объектов коммунального комплекса </a:t>
            </a:r>
          </a:p>
        </p:txBody>
      </p:sp>
      <p:pic>
        <p:nvPicPr>
          <p:cNvPr id="28" name="Picture 2" descr="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1" y="1898736"/>
            <a:ext cx="696164" cy="6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6"/>
          <a:stretch/>
        </p:blipFill>
        <p:spPr>
          <a:xfrm>
            <a:off x="4290223" y="919995"/>
            <a:ext cx="682507" cy="599271"/>
          </a:xfrm>
          <a:prstGeom prst="rect">
            <a:avLst/>
          </a:prstGeom>
        </p:spPr>
      </p:pic>
      <p:pic>
        <p:nvPicPr>
          <p:cNvPr id="32" name="Picture 14" descr="🎓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11" y="2008920"/>
            <a:ext cx="711736" cy="71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❄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66" y="3946950"/>
            <a:ext cx="623071" cy="6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51" y="3204385"/>
            <a:ext cx="761615" cy="761615"/>
          </a:xfrm>
          <a:prstGeom prst="rect">
            <a:avLst/>
          </a:prstGeom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3929063" y="865860"/>
            <a:ext cx="0" cy="4727899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269742" y="826509"/>
            <a:ext cx="10407" cy="5836091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Картинки по запросу карточка банковская эмодзи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8" y="5724810"/>
            <a:ext cx="881775" cy="8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427073" y="5883720"/>
            <a:ext cx="2177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Снижение уровня бедности с 18,2% до 16,1% в 2020 году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2151" y="5734336"/>
            <a:ext cx="668335" cy="760657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5083714" y="5875152"/>
            <a:ext cx="2964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Поддержка и чествование ветеранов Великой Отечественной войны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4313" y="5593759"/>
            <a:ext cx="7694313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14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45683" y="279794"/>
            <a:ext cx="1184601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75-ЛЕТИЕ ПОБЕДЫ В ВЕЛИКОЙ ОТЕЧЕСТВЕННОЙ ВОЙНЕ 1941 - 1945 ГГ.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26482" y="770022"/>
            <a:ext cx="6110223" cy="687004"/>
          </a:xfrm>
          <a:prstGeom prst="roundRect">
            <a:avLst>
              <a:gd name="adj" fmla="val 2939"/>
            </a:avLst>
          </a:prstGeom>
          <a:noFill/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31456" y="1395468"/>
            <a:ext cx="4211203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Единовременные денежные выплаты </a:t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 Дню Победы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рублей</a:t>
            </a:r>
            <a:endParaRPr lang="ru-RU" alt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205315"/>
              </p:ext>
            </p:extLst>
          </p:nvPr>
        </p:nvGraphicFramePr>
        <p:xfrm>
          <a:off x="431457" y="2168124"/>
          <a:ext cx="4389927" cy="422666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376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38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67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Инвалиды и участники войны </a:t>
                      </a:r>
                      <a:endParaRPr lang="ru-RU" sz="15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100 000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Вдовы, погибших на фронте участников войны</a:t>
                      </a:r>
                      <a:endParaRPr lang="ru-RU" sz="15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500" b="1" baseline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Лица, награжденные знаком «Жителю блокадного Ленинграда»</a:t>
                      </a:r>
                      <a:endParaRPr lang="ru-RU" sz="15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30 000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Бывшие несовершеннолетние узники концлагерей, гетто, других мест принудительного содержания, созданных фашистами и их союзниками в период второй мировой войны</a:t>
                      </a:r>
                      <a:endParaRPr lang="ru-RU" sz="15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30 000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67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Ветераны тыла </a:t>
                      </a:r>
                      <a:endParaRPr lang="ru-RU" sz="15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10 000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67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Вдовы умерших участников войны </a:t>
                      </a:r>
                      <a:endParaRPr lang="ru-RU" sz="15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20 000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67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Дети войны </a:t>
                      </a:r>
                      <a:endParaRPr lang="ru-RU" sz="1500" b="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3 000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2" y="138844"/>
            <a:ext cx="1070981" cy="121892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8029" y="1566792"/>
            <a:ext cx="687569" cy="54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403758" y="913810"/>
            <a:ext cx="5392943" cy="545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Материальная помощь на ремонт жилья</a:t>
            </a:r>
          </a:p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Материальная помощь на проведение капитального ремонта</a:t>
            </a:r>
          </a:p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Выезд врачей для оказания медицинской помощи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Проведение мероприятий с участием ветеранов, официальных встреч ветеранов с руководством республики</a:t>
            </a:r>
          </a:p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Оказание социальной помощи ветеранам и семьям погибших воинов</a:t>
            </a:r>
          </a:p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Экскурсионный круиз на теплоходе в «Ленские столбы»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ts val="500"/>
              </a:spcAft>
              <a:buClr>
                <a:srgbClr val="C00000"/>
              </a:buClr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Бесплатный проезд на всех видах транспорта (кроме такси) по территории республики для ветеранов войны и сопровождающих лиц в период празднования 75-летия Победы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72" y="2311872"/>
            <a:ext cx="662267" cy="6622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171" y="2986899"/>
            <a:ext cx="628287" cy="729720"/>
          </a:xfrm>
          <a:prstGeom prst="rect">
            <a:avLst/>
          </a:prstGeom>
        </p:spPr>
      </p:pic>
      <p:pic>
        <p:nvPicPr>
          <p:cNvPr id="21" name="Picture 2" descr="🎖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414" y="3474270"/>
            <a:ext cx="324141" cy="32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71" y="3888797"/>
            <a:ext cx="700963" cy="700963"/>
          </a:xfrm>
          <a:prstGeom prst="rect">
            <a:avLst/>
          </a:prstGeom>
        </p:spPr>
      </p:pic>
      <p:pic>
        <p:nvPicPr>
          <p:cNvPr id="4098" name="Picture 2" descr="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57" y="5593902"/>
            <a:ext cx="653063" cy="65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🛳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010" y="4692662"/>
            <a:ext cx="663909" cy="66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0698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540000" y="360001"/>
            <a:ext cx="1122680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ru-RU" sz="2000" cap="all" spc="-5" dirty="0">
                <a:solidFill>
                  <a:srgbClr val="002060"/>
                </a:solidFill>
                <a:latin typeface="Century Gothic" panose="020B0502020202020204" pitchFamily="34" charset="0"/>
              </a:rPr>
              <a:t>Указ Главы Республики Саха (Якутия) № 145 от 27 октября 2018 года</a:t>
            </a:r>
            <a:br>
              <a:rPr lang="ru-RU" sz="2000" cap="all" spc="-5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2000" cap="all" spc="-5" dirty="0">
                <a:solidFill>
                  <a:srgbClr val="002060"/>
                </a:solidFill>
                <a:latin typeface="Century Gothic" panose="020B0502020202020204" pitchFamily="34" charset="0"/>
              </a:rPr>
              <a:t>«О стратегических направлениях социально - экономического развития </a:t>
            </a:r>
          </a:p>
          <a:p>
            <a:pPr marL="12700">
              <a:lnSpc>
                <a:spcPct val="100000"/>
              </a:lnSpc>
            </a:pPr>
            <a:r>
              <a:rPr lang="ru-RU" sz="2000" cap="all" spc="-5" dirty="0">
                <a:solidFill>
                  <a:srgbClr val="002060"/>
                </a:solidFill>
                <a:latin typeface="Century Gothic" panose="020B0502020202020204" pitchFamily="34" charset="0"/>
              </a:rPr>
              <a:t>Республики Саха (Якутия)»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3447" y="1551700"/>
            <a:ext cx="50880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Укрепление лидерства Республики Саха (Якутия) в развитии конкурентоспособных базовых отраслей экономики на глобальном рынке.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23447" y="2365798"/>
            <a:ext cx="50880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Обеспечение темпов роста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несырьевого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экспортно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ориентированного сектора экономики </a:t>
            </a:r>
            <a:b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1400" spc="-20" dirty="0">
                <a:solidFill>
                  <a:srgbClr val="002060"/>
                </a:solidFill>
                <a:latin typeface="Century Gothic" panose="020B0502020202020204" pitchFamily="34" charset="0"/>
              </a:rPr>
              <a:t>Республики Саха (Якутия) выше 10% ежегодно с 2019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23447" y="3210376"/>
            <a:ext cx="5088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Технологическая модернизация отраслей экономики и повышение производительности труда.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32489" y="3910631"/>
            <a:ext cx="507666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Повышение экономической связанности территорий Республики Саха (Якутия) путем расширения и модернизации социальной и инженерной инфраструктуры как основы улучшения качества жизни населения.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23445" y="5257217"/>
            <a:ext cx="5088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Устойчивый рост реальных доходов населения в результате развития предпринимательской инициативы и повышения занятости; снижение уровня бедности населения.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2" y="1599228"/>
            <a:ext cx="643605" cy="6436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0" y="2393114"/>
            <a:ext cx="660167" cy="6601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52" y="3167144"/>
            <a:ext cx="609685" cy="6096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6" y="4183899"/>
            <a:ext cx="623015" cy="6230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5353216"/>
            <a:ext cx="762107" cy="76210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818061" y="1634046"/>
            <a:ext cx="381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B46C0C"/>
                </a:solidFill>
                <a:latin typeface="Century Gothic" panose="020B0502020202020204" pitchFamily="34" charset="0"/>
              </a:rPr>
              <a:t>Реализация проектов в опорных точках роста.</a:t>
            </a:r>
          </a:p>
          <a:p>
            <a:pPr algn="just"/>
            <a:r>
              <a:rPr lang="ru-RU" sz="1400" dirty="0">
                <a:solidFill>
                  <a:srgbClr val="B46C0C"/>
                </a:solidFill>
                <a:latin typeface="Century Gothic" panose="020B0502020202020204" pitchFamily="34" charset="0"/>
              </a:rPr>
              <a:t>20 тысяч новых рабочих мест.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818061" y="2418354"/>
            <a:ext cx="381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B46C0C"/>
                </a:solidFill>
                <a:latin typeface="Century Gothic" panose="020B0502020202020204" pitchFamily="34" charset="0"/>
              </a:rPr>
              <a:t>Развитие Центра поддержки экспорта.</a:t>
            </a:r>
          </a:p>
          <a:p>
            <a:pPr algn="just"/>
            <a:r>
              <a:rPr lang="ru-RU" sz="1400" dirty="0">
                <a:solidFill>
                  <a:srgbClr val="B46C0C"/>
                </a:solidFill>
                <a:latin typeface="Century Gothic" panose="020B0502020202020204" pitchFamily="34" charset="0"/>
              </a:rPr>
              <a:t>1 млрд долл. </a:t>
            </a:r>
            <a:r>
              <a:rPr lang="ru-RU" sz="1400" dirty="0" err="1">
                <a:solidFill>
                  <a:srgbClr val="B46C0C"/>
                </a:solidFill>
                <a:latin typeface="Century Gothic" panose="020B0502020202020204" pitchFamily="34" charset="0"/>
              </a:rPr>
              <a:t>несырьевого</a:t>
            </a:r>
            <a:r>
              <a:rPr lang="ru-RU" sz="1400" dirty="0">
                <a:solidFill>
                  <a:srgbClr val="B46C0C"/>
                </a:solidFill>
                <a:latin typeface="Century Gothic" panose="020B0502020202020204" pitchFamily="34" charset="0"/>
              </a:rPr>
              <a:t> экспорта.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18061" y="3203302"/>
            <a:ext cx="381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B46C0C"/>
                </a:solidFill>
                <a:latin typeface="Century Gothic" panose="020B0502020202020204" pitchFamily="34" charset="0"/>
              </a:rPr>
              <a:t>25% рост производительности труда в базовых </a:t>
            </a:r>
            <a:r>
              <a:rPr lang="ru-RU" sz="1400" dirty="0" err="1">
                <a:solidFill>
                  <a:srgbClr val="B46C0C"/>
                </a:solidFill>
                <a:latin typeface="Century Gothic" panose="020B0502020202020204" pitchFamily="34" charset="0"/>
              </a:rPr>
              <a:t>несырьевых</a:t>
            </a:r>
            <a:r>
              <a:rPr lang="ru-RU" sz="1400" dirty="0">
                <a:solidFill>
                  <a:srgbClr val="B46C0C"/>
                </a:solidFill>
                <a:latin typeface="Century Gothic" panose="020B0502020202020204" pitchFamily="34" charset="0"/>
              </a:rPr>
              <a:t> отраслях.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818061" y="5396586"/>
            <a:ext cx="381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B46C0C"/>
                </a:solidFill>
                <a:latin typeface="Century Gothic" panose="020B0502020202020204" pitchFamily="34" charset="0"/>
              </a:rPr>
              <a:t>Топ 20 Национального рейтинга.</a:t>
            </a:r>
          </a:p>
          <a:p>
            <a:pPr algn="just"/>
            <a:r>
              <a:rPr lang="ru-RU" sz="1400" dirty="0">
                <a:solidFill>
                  <a:srgbClr val="B46C0C"/>
                </a:solidFill>
                <a:latin typeface="Century Gothic" panose="020B0502020202020204" pitchFamily="34" charset="0"/>
              </a:rPr>
              <a:t>Рост реальных денежных доходов населения на 7,7% к уровню 2018 года.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818061" y="3889671"/>
            <a:ext cx="3816000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B46C0C"/>
                </a:solidFill>
                <a:latin typeface="Century Gothic" panose="020B0502020202020204" pitchFamily="34" charset="0"/>
              </a:rPr>
              <a:t>Строительство мостового перехода через р. Лена в районе г. Якутска.</a:t>
            </a:r>
          </a:p>
          <a:p>
            <a:pPr algn="just">
              <a:spcBef>
                <a:spcPts val="400"/>
              </a:spcBef>
            </a:pPr>
            <a:r>
              <a:rPr lang="ru-RU" sz="1400" dirty="0">
                <a:solidFill>
                  <a:srgbClr val="B46C0C"/>
                </a:solidFill>
                <a:latin typeface="Century Gothic" panose="020B0502020202020204" pitchFamily="34" charset="0"/>
              </a:rPr>
              <a:t>Расселение 50 тыс. человек из ветхого и аварийного жилья.</a:t>
            </a:r>
          </a:p>
          <a:p>
            <a:pPr algn="just">
              <a:spcBef>
                <a:spcPts val="400"/>
              </a:spcBef>
            </a:pPr>
            <a:r>
              <a:rPr lang="ru-RU" sz="1400" dirty="0">
                <a:solidFill>
                  <a:srgbClr val="B46C0C"/>
                </a:solidFill>
                <a:latin typeface="Century Gothic" panose="020B0502020202020204" pitchFamily="34" charset="0"/>
              </a:rPr>
              <a:t>Не менее 95% населения, имеющего доступ к сети «Интернет»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39897" y="1264070"/>
            <a:ext cx="94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B46C0C"/>
                </a:solidFill>
                <a:latin typeface="Century Gothic" panose="020B0502020202020204" pitchFamily="34" charset="0"/>
              </a:rPr>
              <a:t>2024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763" y="1731879"/>
            <a:ext cx="542999" cy="5429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763" y="2418355"/>
            <a:ext cx="543000" cy="543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572" y="3257593"/>
            <a:ext cx="381379" cy="38137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103" y="5506885"/>
            <a:ext cx="476316" cy="4763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763" y="4395306"/>
            <a:ext cx="476316" cy="4763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>
          <a:xfrm>
            <a:off x="9448800" y="6492876"/>
            <a:ext cx="2743200" cy="365125"/>
          </a:xfrm>
        </p:spPr>
        <p:txBody>
          <a:bodyPr/>
          <a:lstStyle/>
          <a:p>
            <a:fld id="{2AE861DB-129C-4FA9-ABC3-2B07DDC80A73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79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Заголовок 3"/>
          <p:cNvSpPr txBox="1">
            <a:spLocks/>
          </p:cNvSpPr>
          <p:nvPr/>
        </p:nvSpPr>
        <p:spPr>
          <a:xfrm>
            <a:off x="15244" y="0"/>
            <a:ext cx="12192000" cy="8696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3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Высокий уровень жизни человека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740702"/>
            <a:ext cx="10959008" cy="56688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1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Заголовок 3"/>
          <p:cNvSpPr txBox="1">
            <a:spLocks/>
          </p:cNvSpPr>
          <p:nvPr/>
        </p:nvSpPr>
        <p:spPr>
          <a:xfrm>
            <a:off x="15244" y="0"/>
            <a:ext cx="12192000" cy="86964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3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Эффективное управление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816" y="766897"/>
            <a:ext cx="11205913" cy="575333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3"/>
          <p:cNvSpPr txBox="1">
            <a:spLocks/>
          </p:cNvSpPr>
          <p:nvPr/>
        </p:nvSpPr>
        <p:spPr>
          <a:xfrm>
            <a:off x="15244" y="0"/>
            <a:ext cx="12192000" cy="86964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3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Глобально конкурентоспособные </a:t>
            </a:r>
          </a:p>
          <a:p>
            <a:r>
              <a:rPr lang="ru-RU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базовые отрасли экономики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403" y="908256"/>
            <a:ext cx="11041227" cy="568909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6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3"/>
          <p:cNvSpPr txBox="1">
            <a:spLocks/>
          </p:cNvSpPr>
          <p:nvPr/>
        </p:nvSpPr>
        <p:spPr>
          <a:xfrm>
            <a:off x="15244" y="0"/>
            <a:ext cx="12192000" cy="86964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33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Новая </a:t>
            </a:r>
            <a:r>
              <a:rPr lang="ru-RU" sz="2667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несырьевая</a:t>
            </a:r>
            <a:r>
              <a:rPr lang="ru-RU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экспортно-ориентированная высокотехнологичная экономика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862791"/>
            <a:ext cx="10945216" cy="558824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3522" r="63542" b="14705"/>
          <a:stretch/>
        </p:blipFill>
        <p:spPr>
          <a:xfrm>
            <a:off x="11328400" y="2"/>
            <a:ext cx="863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5618</Words>
  <Application>Microsoft Office PowerPoint</Application>
  <PresentationFormat>Произвольный</PresentationFormat>
  <Paragraphs>1156</Paragraphs>
  <Slides>45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Павлова Вера Алексеевна</dc:creator>
  <cp:lastModifiedBy>Пользователь</cp:lastModifiedBy>
  <cp:revision>58</cp:revision>
  <dcterms:created xsi:type="dcterms:W3CDTF">2019-06-26T09:25:20Z</dcterms:created>
  <dcterms:modified xsi:type="dcterms:W3CDTF">2020-03-11T05:52:27Z</dcterms:modified>
</cp:coreProperties>
</file>