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</p:sldIdLst>
  <p:sldSz cy="6858000" cx="12192000"/>
  <p:notesSz cx="6805600" cy="9944100"/>
  <p:embeddedFontLst>
    <p:embeddedFont>
      <p:font typeface="Roboto"/>
      <p:regular r:id="rId65"/>
      <p:bold r:id="rId66"/>
      <p:italic r:id="rId67"/>
      <p:boldItalic r:id="rId68"/>
    </p:embeddedFont>
    <p:embeddedFont>
      <p:font typeface="Century Gothic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3" roundtripDataSignature="AMtx7mjqPVxlua0evP2GYwGwoLqA4HQM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48D0285-C9D0-4986-928D-72EC66183F20}">
  <a:tblStyle styleId="{B48D0285-C9D0-4986-928D-72EC66183F2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245CD63-1593-41F2-BB7F-B6BB096C771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fill>
          <a:solidFill>
            <a:srgbClr val="DEE7D0"/>
          </a:solidFill>
        </a:fill>
      </a:tcStyle>
    </a:band1H>
    <a:band2H>
      <a:tcTxStyle/>
    </a:band2H>
    <a:band1V>
      <a:tcTxStyle/>
      <a:tcStyle>
        <a:fill>
          <a:solidFill>
            <a:srgbClr val="DEE7D0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FF3E9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4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customschemas.google.com/relationships/presentationmetadata" Target="metadata"/><Relationship Id="rId72" Type="http://schemas.openxmlformats.org/officeDocument/2006/relationships/font" Target="fonts/CenturyGothic-boldItalic.fntdata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71" Type="http://schemas.openxmlformats.org/officeDocument/2006/relationships/font" Target="fonts/CenturyGothic-italic.fntdata"/><Relationship Id="rId70" Type="http://schemas.openxmlformats.org/officeDocument/2006/relationships/font" Target="fonts/CenturyGothic-bold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20" Type="http://schemas.openxmlformats.org/officeDocument/2006/relationships/slide" Target="slides/slide11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22" Type="http://schemas.openxmlformats.org/officeDocument/2006/relationships/slide" Target="slides/slide13.xml"/><Relationship Id="rId66" Type="http://schemas.openxmlformats.org/officeDocument/2006/relationships/font" Target="fonts/Roboto-bold.fntdata"/><Relationship Id="rId21" Type="http://schemas.openxmlformats.org/officeDocument/2006/relationships/slide" Target="slides/slide12.xml"/><Relationship Id="rId65" Type="http://schemas.openxmlformats.org/officeDocument/2006/relationships/font" Target="fonts/Roboto-regular.fntdata"/><Relationship Id="rId24" Type="http://schemas.openxmlformats.org/officeDocument/2006/relationships/slide" Target="slides/slide15.xml"/><Relationship Id="rId68" Type="http://schemas.openxmlformats.org/officeDocument/2006/relationships/font" Target="fonts/Roboto-boldItalic.fntdata"/><Relationship Id="rId23" Type="http://schemas.openxmlformats.org/officeDocument/2006/relationships/slide" Target="slides/slide14.xml"/><Relationship Id="rId67" Type="http://schemas.openxmlformats.org/officeDocument/2006/relationships/font" Target="fonts/Roboto-italic.fntdata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CenturyGothic-regular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4939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445171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4939" y="9445171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p3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7bd564fa7_0_237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g97bd564fa7_0_237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80b2cc4cc_2_2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80b2cc4cc_2_2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980b2cc4cc_2_20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97bd564fa7_0_263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g97bd564fa7_0_263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97bd564fa7_0_253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g97bd564fa7_0_253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97bd564fa7_0_284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97bd564fa7_0_284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99c406d721_1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99c406d721_1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9c406d721_1_48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99c406d721_1_48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99c406d721_1_61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99c406d721_1_61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97e1f84ee3_4_5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g97e1f84ee3_4_5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g97e1f84ee3_4_5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7e1f84ee3_4_16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1" name="Google Shape;641;g97e1f84ee3_4_16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966b522f52_6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g966b522f52_6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9666183420_1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9666183420_1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7" name="Google Shape;657;g9666183420_1_0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92a9370ab7_12_9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7" name="Google Shape;667;g92a9370ab7_12_9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97e1f84ee3_0_5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5" name="Google Shape;675;g97e1f84ee3_0_5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7e1f84ee3_0_58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" name="Google Shape;684;g97e1f84ee3_0_58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97ee17dbe7_0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4" name="Google Shape;694;g97ee17dbe7_0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97ee17dbe7_0_67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9" name="Google Shape;719;g97ee17dbe7_0_67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97e1f84ee3_0_71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9" name="Google Shape;729;g97e1f84ee3_0_71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97e1f84ee3_0_81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g97e1f84ee3_0_81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3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2" name="Google Shape;752;p13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97e1f84ee3_5_6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g97e1f84ee3_5_6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7e1f84ee3_2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7e1f84ee3_2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97e1f84ee3_2_0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97e1f84ee3_7_75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g97e1f84ee3_7_75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7e1f84ee3_7_90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g97e1f84ee3_7_90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97e1f84ee3_7_104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g97e1f84ee3_7_104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97e1f84ee3_7_117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g97e1f84ee3_7_117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97e1f84ee3_7_131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g97e1f84ee3_7_131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97e1f84ee3_7_144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g97e1f84ee3_7_144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97e1f84ee3_7_153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97e1f84ee3_7_153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97e1f84ee3_7_160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g97e1f84ee3_7_160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97e1f84ee3_7_170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g97e1f84ee3_7_170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97e1f84ee3_7_181:notes"/>
          <p:cNvSpPr txBox="1"/>
          <p:nvPr>
            <p:ph idx="1" type="body"/>
          </p:nvPr>
        </p:nvSpPr>
        <p:spPr>
          <a:xfrm>
            <a:off x="680560" y="4723447"/>
            <a:ext cx="544448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g97e1f84ee3_7_181:notes"/>
          <p:cNvSpPr/>
          <p:nvPr>
            <p:ph idx="2" type="sldImg"/>
          </p:nvPr>
        </p:nvSpPr>
        <p:spPr>
          <a:xfrm>
            <a:off x="378275" y="745808"/>
            <a:ext cx="604972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97e1f84ee3_2_7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97e1f84ee3_2_7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97e1f84ee3_2_7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97e1f84ee3_5_16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3" name="Google Shape;893;g97e1f84ee3_5_16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97e1f84ee3_13_130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g97e1f84ee3_13_130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g97e1f84ee3_13_130:notes"/>
          <p:cNvSpPr txBox="1"/>
          <p:nvPr>
            <p:ph idx="12" type="sldNum"/>
          </p:nvPr>
        </p:nvSpPr>
        <p:spPr>
          <a:xfrm>
            <a:off x="3854932" y="9445169"/>
            <a:ext cx="2949093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97e1f84ee3_13_144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g97e1f84ee3_13_144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g97e1f84ee3_13_144:notes"/>
          <p:cNvSpPr txBox="1"/>
          <p:nvPr>
            <p:ph idx="12" type="sldNum"/>
          </p:nvPr>
        </p:nvSpPr>
        <p:spPr>
          <a:xfrm>
            <a:off x="3854932" y="9445169"/>
            <a:ext cx="2949093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97e1f84ee3_13_156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g97e1f84ee3_13_156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7e1f84ee3_13_165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g97e1f84ee3_13_165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97e1f84ee3_13_174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g97e1f84ee3_13_174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97e1f84ee3_13_183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g97e1f84ee3_13_183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97e1f84ee3_13_194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g97e1f84ee3_13_194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7e1f84ee3_13_203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g97e1f84ee3_13_203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97e1f84ee3_13_212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g97e1f84ee3_13_212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7e1f84ee3_2_14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7e1f84ee3_2_14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97e1f84ee3_2_14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97e1f84ee3_13_227:notes"/>
          <p:cNvSpPr txBox="1"/>
          <p:nvPr>
            <p:ph idx="1" type="body"/>
          </p:nvPr>
        </p:nvSpPr>
        <p:spPr>
          <a:xfrm>
            <a:off x="680560" y="4785598"/>
            <a:ext cx="544448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g97e1f84ee3_13_227:notes"/>
          <p:cNvSpPr/>
          <p:nvPr>
            <p:ph idx="2" type="sldImg"/>
          </p:nvPr>
        </p:nvSpPr>
        <p:spPr>
          <a:xfrm>
            <a:off x="680560" y="1243012"/>
            <a:ext cx="5444480" cy="335613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980b2cc4cc_1_6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4" name="Google Shape;1014;g980b2cc4cc_1_6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980b2cc4cc_1_29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3" name="Google Shape;1023;g980b2cc4cc_1_29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980b2cc4cc_1_64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2" name="Google Shape;1032;g980b2cc4cc_1_64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980b2cc4cc_1_73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2" name="Google Shape;1042;g980b2cc4cc_1_73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97e1f84ee3_11_4:notes"/>
          <p:cNvSpPr txBox="1"/>
          <p:nvPr>
            <p:ph idx="1" type="body"/>
          </p:nvPr>
        </p:nvSpPr>
        <p:spPr>
          <a:xfrm>
            <a:off x="680560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g97e1f84ee3_11_4:notes"/>
          <p:cNvSpPr/>
          <p:nvPr>
            <p:ph idx="2" type="sldImg"/>
          </p:nvPr>
        </p:nvSpPr>
        <p:spPr>
          <a:xfrm>
            <a:off x="680560" y="1243013"/>
            <a:ext cx="54444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97e1f84ee3_2_28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97e1f84ee3_2_28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97e1f84ee3_2_28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7e1f84ee3_2_21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7e1f84ee3_2_21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97e1f84ee3_2_21:notes"/>
          <p:cNvSpPr txBox="1"/>
          <p:nvPr>
            <p:ph idx="12" type="sldNum"/>
          </p:nvPr>
        </p:nvSpPr>
        <p:spPr>
          <a:xfrm>
            <a:off x="3854939" y="9445171"/>
            <a:ext cx="2949000" cy="498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980b2cc4cc_3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g980b2cc4cc_3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98873a50ca_0_0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98873a50ca_0_0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2b55fb60b_2_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92b55fb60b_2_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g92b55fb60b_2_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92b55fb60b_2_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92b55fb60b_2_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2b55fb60b_2_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92b55fb60b_2_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g92b55fb60b_2_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92b55fb60b_2_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92b55fb60b_2_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2b55fb60b_2_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92b55fb60b_2_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92b55fb60b_2_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92b55fb60b_2_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92b55fb60b_2_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2b55fb60b_2_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92b55fb60b_2_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92b55fb60b_2_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92b55fb60b_2_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92b55fb60b_2_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92b55fb60b_2_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2b55fb60b_2_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92b55fb60b_2_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92b55fb60b_2_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92b55fb60b_2_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92b55fb60b_2_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92b55fb60b_2_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92b55fb60b_2_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92b55fb60b_2_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2b55fb60b_2_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92b55fb60b_2_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92b55fb60b_2_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92b55fb60b_2_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2b55fb60b_2_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92b55fb60b_2_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92b55fb60b_2_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2b55fb60b_2_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92b55fb60b_2_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92b55fb60b_2_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92b55fb60b_2_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92b55fb60b_2_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92b55fb60b_2_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2b55fb60b_2_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92b55fb60b_2_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g92b55fb60b_2_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92b55fb60b_2_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92b55fb60b_2_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92b55fb60b_2_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2b55fb60b_2_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92b55fb60b_2_6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92b55fb60b_2_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92b55fb60b_2_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92b55fb60b_2_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2b55fb60b_2_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92b55fb60b_2_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92b55fb60b_2_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92b55fb60b_2_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92b55fb60b_2_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7bd564fa7_0_15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97bd564fa7_0_15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g97bd564fa7_0_15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97bd564fa7_0_15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97bd564fa7_0_1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7bd564fa7_0_16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97bd564fa7_0_16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g97bd564fa7_0_16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97bd564fa7_0_16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97bd564fa7_0_1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7bd564fa7_0_167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97bd564fa7_0_167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g97bd564fa7_0_16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97bd564fa7_0_16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97bd564fa7_0_16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7bd564fa7_0_1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97bd564fa7_0_173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g97bd564fa7_0_173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g97bd564fa7_0_1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97bd564fa7_0_1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97bd564fa7_0_1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7bd564fa7_0_18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97bd564fa7_0_180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g97bd564fa7_0_180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g97bd564fa7_0_180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g97bd564fa7_0_180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g97bd564fa7_0_18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97bd564fa7_0_18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97bd564fa7_0_18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7bd564fa7_0_1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97bd564fa7_0_18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97bd564fa7_0_18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97bd564fa7_0_1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7bd564fa7_0_19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97bd564fa7_0_19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97bd564fa7_0_1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7bd564fa7_0_19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97bd564fa7_0_198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g97bd564fa7_0_19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g97bd564fa7_0_1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97bd564fa7_0_1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97bd564fa7_0_1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7bd564fa7_0_205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97bd564fa7_0_205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g97bd564fa7_0_205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g97bd564fa7_0_20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97bd564fa7_0_20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97bd564fa7_0_20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7bd564fa7_0_2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97bd564fa7_0_212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g97bd564fa7_0_2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97bd564fa7_0_2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97bd564fa7_0_2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7bd564fa7_0_218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97bd564fa7_0_218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97bd564fa7_0_2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97bd564fa7_0_2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g97bd564fa7_0_2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7e1f84ee3_7_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g97e1f84ee3_7_6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g97e1f84ee3_7_6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97e1f84ee3_7_6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g97e1f84ee3_7_6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7e1f84ee3_7_12"/>
          <p:cNvSpPr txBox="1"/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g97e1f84ee3_7_1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9" name="Google Shape;249;g97e1f84ee3_7_12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g97e1f84ee3_7_12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g97e1f84ee3_7_12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7e1f84ee3_7_18"/>
          <p:cNvSpPr txBox="1"/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g97e1f84ee3_7_18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5" name="Google Shape;255;g97e1f84ee3_7_18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97e1f84ee3_7_18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g97e1f84ee3_7_18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7e1f84ee3_7_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g97e1f84ee3_7_24"/>
          <p:cNvSpPr txBox="1"/>
          <p:nvPr>
            <p:ph idx="1" type="body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61" name="Google Shape;261;g97e1f84ee3_7_24"/>
          <p:cNvSpPr txBox="1"/>
          <p:nvPr>
            <p:ph idx="2" type="body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62" name="Google Shape;262;g97e1f84ee3_7_24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g97e1f84ee3_7_24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g97e1f84ee3_7_24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7e1f84ee3_7_3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g97e1f84ee3_7_31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g97e1f84ee3_7_31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69" name="Google Shape;269;g97e1f84ee3_7_31"/>
          <p:cNvSpPr txBox="1"/>
          <p:nvPr>
            <p:ph idx="3" type="body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g97e1f84ee3_7_31"/>
          <p:cNvSpPr txBox="1"/>
          <p:nvPr>
            <p:ph idx="4" type="body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71" name="Google Shape;271;g97e1f84ee3_7_31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g97e1f84ee3_7_31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g97e1f84ee3_7_31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7e1f84ee3_7_4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g97e1f84ee3_7_40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g97e1f84ee3_7_40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g97e1f84ee3_7_40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7e1f84ee3_7_45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g97e1f84ee3_7_45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g97e1f84ee3_7_45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7e1f84ee3_7_49"/>
          <p:cNvSpPr txBox="1"/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g97e1f84ee3_7_49"/>
          <p:cNvSpPr txBox="1"/>
          <p:nvPr>
            <p:ph idx="1" type="body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6" name="Google Shape;286;g97e1f84ee3_7_49"/>
          <p:cNvSpPr txBox="1"/>
          <p:nvPr>
            <p:ph idx="2" type="body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87" name="Google Shape;287;g97e1f84ee3_7_49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g97e1f84ee3_7_49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g97e1f84ee3_7_49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7e1f84ee3_7_56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g97e1f84ee3_7_5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g97e1f84ee3_7_56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94" name="Google Shape;294;g97e1f84ee3_7_56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g97e1f84ee3_7_56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g97e1f84ee3_7_56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97e1f84ee3_7_6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g97e1f84ee3_7_63"/>
          <p:cNvSpPr txBox="1"/>
          <p:nvPr>
            <p:ph idx="1" type="body"/>
          </p:nvPr>
        </p:nvSpPr>
        <p:spPr>
          <a:xfrm rot="5400000">
            <a:off x="3833018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g97e1f84ee3_7_63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97e1f84ee3_7_63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g97e1f84ee3_7_63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7e1f84ee3_7_69"/>
          <p:cNvSpPr txBox="1"/>
          <p:nvPr>
            <p:ph type="title"/>
          </p:nvPr>
        </p:nvSpPr>
        <p:spPr>
          <a:xfrm rot="5400000">
            <a:off x="7285037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g97e1f84ee3_7_69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g97e1f84ee3_7_69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g97e1f84ee3_7_69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g97e1f84ee3_7_69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7e1f84ee3_13_12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g97e1f84ee3_13_12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4" name="Google Shape;324;g97e1f84ee3_13_1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g97e1f84ee3_13_1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g97e1f84ee3_13_1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327" name="Google Shape;327;g97e1f84ee3_13_12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g97e1f84ee3_13_12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g97e1f84ee3_13_12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0" name="Google Shape;330;g97e1f84ee3_13_12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1" name="Google Shape;331;g97e1f84ee3_13_12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97e1f84ee3_13_2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g97e1f84ee3_13_23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35" name="Google Shape;335;g97e1f84ee3_13_2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g97e1f84ee3_13_2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g97e1f84ee3_13_2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7e1f84ee3_13_29"/>
          <p:cNvSpPr txBox="1"/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g97e1f84ee3_13_29"/>
          <p:cNvSpPr txBox="1"/>
          <p:nvPr>
            <p:ph idx="1" type="body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1" name="Google Shape;341;g97e1f84ee3_13_2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g97e1f84ee3_13_2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g97e1f84ee3_13_2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7e1f84ee3_13_35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g97e1f84ee3_13_35"/>
          <p:cNvSpPr txBox="1"/>
          <p:nvPr>
            <p:ph idx="1" type="body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47" name="Google Shape;347;g97e1f84ee3_13_35"/>
          <p:cNvSpPr txBox="1"/>
          <p:nvPr>
            <p:ph idx="2" type="body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48" name="Google Shape;348;g97e1f84ee3_13_3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g97e1f84ee3_13_3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g97e1f84ee3_13_3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7e1f84ee3_13_42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g97e1f84ee3_13_42"/>
          <p:cNvSpPr txBox="1"/>
          <p:nvPr>
            <p:ph idx="1" type="body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54" name="Google Shape;354;g97e1f84ee3_13_42"/>
          <p:cNvSpPr txBox="1"/>
          <p:nvPr>
            <p:ph idx="2" type="body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55" name="Google Shape;355;g97e1f84ee3_13_42"/>
          <p:cNvSpPr txBox="1"/>
          <p:nvPr>
            <p:ph idx="3" type="body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56" name="Google Shape;356;g97e1f84ee3_13_42"/>
          <p:cNvSpPr txBox="1"/>
          <p:nvPr>
            <p:ph idx="4" type="body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57" name="Google Shape;357;g97e1f84ee3_13_4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g97e1f84ee3_13_4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g97e1f84ee3_13_4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97e1f84ee3_13_51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g97e1f84ee3_13_5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g97e1f84ee3_13_5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g97e1f84ee3_13_5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7e1f84ee3_13_5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g97e1f84ee3_13_5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g97e1f84ee3_13_5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97e1f84ee3_13_60"/>
          <p:cNvSpPr txBox="1"/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g97e1f84ee3_13_60"/>
          <p:cNvSpPr txBox="1"/>
          <p:nvPr>
            <p:ph idx="1" type="body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72" name="Google Shape;372;g97e1f84ee3_13_60"/>
          <p:cNvSpPr txBox="1"/>
          <p:nvPr>
            <p:ph idx="2" type="body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73" name="Google Shape;373;g97e1f84ee3_13_6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g97e1f84ee3_13_6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g97e1f84ee3_13_6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97e1f84ee3_13_67"/>
          <p:cNvSpPr txBox="1"/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g97e1f84ee3_13_67"/>
          <p:cNvSpPr/>
          <p:nvPr>
            <p:ph idx="2" type="pic"/>
          </p:nvPr>
        </p:nvSpPr>
        <p:spPr>
          <a:xfrm>
            <a:off x="989012" y="914400"/>
            <a:ext cx="3280974" cy="45720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9" name="Google Shape;379;g97e1f84ee3_13_67"/>
          <p:cNvSpPr txBox="1"/>
          <p:nvPr>
            <p:ph idx="1" type="body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80" name="Google Shape;380;g97e1f84ee3_13_6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g97e1f84ee3_13_6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g97e1f84ee3_13_6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анорамный рисунок с подписью">
  <p:cSld name="Панорамный рисунок с подписью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7e1f84ee3_13_7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g97e1f84ee3_13_74"/>
          <p:cNvSpPr/>
          <p:nvPr>
            <p:ph idx="2" type="pic"/>
          </p:nvPr>
        </p:nvSpPr>
        <p:spPr>
          <a:xfrm>
            <a:off x="685800" y="533400"/>
            <a:ext cx="10818812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6" name="Google Shape;386;g97e1f84ee3_13_74"/>
          <p:cNvSpPr txBox="1"/>
          <p:nvPr>
            <p:ph idx="1" type="body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87" name="Google Shape;387;g97e1f84ee3_13_7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g97e1f84ee3_13_7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g97e1f84ee3_13_7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97e1f84ee3_13_81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g97e1f84ee3_13_81"/>
          <p:cNvSpPr txBox="1"/>
          <p:nvPr>
            <p:ph idx="1" type="body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3" name="Google Shape;393;g97e1f84ee3_13_8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g97e1f84ee3_13_8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g97e1f84ee3_13_8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7e1f84ee3_13_87"/>
          <p:cNvSpPr txBox="1"/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g97e1f84ee3_13_87"/>
          <p:cNvSpPr txBox="1"/>
          <p:nvPr>
            <p:ph idx="1" type="body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99" name="Google Shape;399;g97e1f84ee3_13_87"/>
          <p:cNvSpPr txBox="1"/>
          <p:nvPr>
            <p:ph idx="2" type="body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0" name="Google Shape;400;g97e1f84ee3_13_8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g97e1f84ee3_13_8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g97e1f84ee3_13_8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3" name="Google Shape;403;g97e1f84ee3_13_87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endParaRPr/>
          </a:p>
        </p:txBody>
      </p:sp>
      <p:sp>
        <p:nvSpPr>
          <p:cNvPr id="404" name="Google Shape;404;g97e1f84ee3_13_87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7e1f84ee3_13_96"/>
          <p:cNvSpPr txBox="1"/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g97e1f84ee3_13_96"/>
          <p:cNvSpPr txBox="1"/>
          <p:nvPr>
            <p:ph idx="1" type="body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8" name="Google Shape;408;g97e1f84ee3_13_9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g97e1f84ee3_13_9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g97e1f84ee3_13_9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 с цитатой">
  <p:cSld name="Карточка имени с цитатой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97e1f84ee3_13_102"/>
          <p:cNvSpPr txBox="1"/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g97e1f84ee3_13_102"/>
          <p:cNvSpPr txBox="1"/>
          <p:nvPr>
            <p:ph idx="1" type="body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14" name="Google Shape;414;g97e1f84ee3_13_102"/>
          <p:cNvSpPr txBox="1"/>
          <p:nvPr>
            <p:ph idx="2" type="body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5" name="Google Shape;415;g97e1f84ee3_13_10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g97e1f84ee3_13_10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g97e1f84ee3_13_10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8" name="Google Shape;418;g97e1f84ee3_13_102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endParaRPr/>
          </a:p>
        </p:txBody>
      </p:sp>
      <p:sp>
        <p:nvSpPr>
          <p:cNvPr id="419" name="Google Shape;419;g97e1f84ee3_13_102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7e1f84ee3_13_111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g97e1f84ee3_13_111"/>
          <p:cNvSpPr txBox="1"/>
          <p:nvPr>
            <p:ph idx="1" type="body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23" name="Google Shape;423;g97e1f84ee3_13_111"/>
          <p:cNvSpPr txBox="1"/>
          <p:nvPr>
            <p:ph idx="2" type="body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4" name="Google Shape;424;g97e1f84ee3_13_11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g97e1f84ee3_13_11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g97e1f84ee3_13_11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97e1f84ee3_13_118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g97e1f84ee3_13_118"/>
          <p:cNvSpPr txBox="1"/>
          <p:nvPr>
            <p:ph idx="1" type="body"/>
          </p:nvPr>
        </p:nvSpPr>
        <p:spPr>
          <a:xfrm rot="5400000">
            <a:off x="3143778" y="-1773767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30" name="Google Shape;430;g97e1f84ee3_13_11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g97e1f84ee3_13_11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g97e1f84ee3_13_11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7e1f84ee3_13_124"/>
          <p:cNvSpPr txBox="1"/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g97e1f84ee3_13_124"/>
          <p:cNvSpPr txBox="1"/>
          <p:nvPr>
            <p:ph idx="1" type="body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36" name="Google Shape;436;g97e1f84ee3_13_12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g97e1f84ee3_13_12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g97e1f84ee3_13_12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2b55fb60b_2_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92b55fb60b_2_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92b55fb60b_2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92b55fb60b_2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92b55fb60b_2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7bd564fa7_0_1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g97bd564fa7_0_14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g97bd564fa7_0_14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g97bd564fa7_0_14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g97bd564fa7_0_1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7e1f84ee3_7_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6" name="Google Shape;236;g97e1f84ee3_7_0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g97e1f84ee3_7_0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g97e1f84ee3_7_0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g97e1f84ee3_7_0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g97e1f84ee3_13_0"/>
          <p:cNvGrpSpPr/>
          <p:nvPr/>
        </p:nvGrpSpPr>
        <p:grpSpPr>
          <a:xfrm>
            <a:off x="9206969" y="2963333"/>
            <a:ext cx="2981859" cy="3208867"/>
            <a:chOff x="9206969" y="2963333"/>
            <a:chExt cx="2981859" cy="3208867"/>
          </a:xfrm>
        </p:grpSpPr>
        <p:cxnSp>
          <p:nvCxnSpPr>
            <p:cNvPr id="311" name="Google Shape;311;g97e1f84ee3_13_0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2" name="Google Shape;312;g97e1f84ee3_13_0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3" name="Google Shape;313;g97e1f84ee3_13_0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4" name="Google Shape;314;g97e1f84ee3_13_0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5" name="Google Shape;315;g97e1f84ee3_13_0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16" name="Google Shape;316;g97e1f84ee3_13_0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17" name="Google Shape;317;g97e1f84ee3_13_0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8" name="Google Shape;318;g97e1f84ee3_13_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9" name="Google Shape;319;g97e1f84ee3_13_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20" name="Google Shape;320;g97e1f84ee3_13_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41.png"/><Relationship Id="rId6" Type="http://schemas.openxmlformats.org/officeDocument/2006/relationships/hyperlink" Target="https://sochisirius.ru/" TargetMode="External"/><Relationship Id="rId7" Type="http://schemas.openxmlformats.org/officeDocument/2006/relationships/hyperlink" Target="https://edu.sirius.online/#/" TargetMode="External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hyperlink" Target="https://sochisirius.ru/registration." TargetMode="External"/><Relationship Id="rId7" Type="http://schemas.openxmlformats.org/officeDocument/2006/relationships/image" Target="../media/image15.png"/><Relationship Id="rId8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Relationship Id="rId6" Type="http://schemas.openxmlformats.org/officeDocument/2006/relationships/hyperlink" Target="https://sochisirius.ru/obuchenie/iskusctvo/smena735/3556" TargetMode="External"/><Relationship Id="rId7" Type="http://schemas.openxmlformats.org/officeDocument/2006/relationships/hyperlink" Target="https://sochisirius.ru/obuchenie/iskusctvo/smena734/3552" TargetMode="External"/><Relationship Id="rId8" Type="http://schemas.openxmlformats.org/officeDocument/2006/relationships/hyperlink" Target="https://sochisirius.ru/obuchenie/iskusctvo/smena674/3267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hyperlink" Target="https://sochisirius.ru/edu/pedagogam" TargetMode="External"/><Relationship Id="rId7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5" Type="http://schemas.openxmlformats.org/officeDocument/2006/relationships/hyperlink" Target="http://lensky-kray.ru/index.php?r=news/view&amp;id=2223" TargetMode="External"/><Relationship Id="rId6" Type="http://schemas.openxmlformats.org/officeDocument/2006/relationships/hyperlink" Target="https://sochisirius.ru/edu/pedagogam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32.png"/><Relationship Id="rId6" Type="http://schemas.openxmlformats.org/officeDocument/2006/relationships/hyperlink" Target="https://sochisirius.ru/obuchenie/distant/smena714/3455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5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png"/><Relationship Id="rId10" Type="http://schemas.openxmlformats.org/officeDocument/2006/relationships/image" Target="../media/image79.png"/><Relationship Id="rId13" Type="http://schemas.openxmlformats.org/officeDocument/2006/relationships/image" Target="../media/image35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9" Type="http://schemas.openxmlformats.org/officeDocument/2006/relationships/image" Target="../media/image82.png"/><Relationship Id="rId15" Type="http://schemas.openxmlformats.org/officeDocument/2006/relationships/image" Target="../media/image40.png"/><Relationship Id="rId14" Type="http://schemas.openxmlformats.org/officeDocument/2006/relationships/image" Target="../media/image37.png"/><Relationship Id="rId16" Type="http://schemas.openxmlformats.org/officeDocument/2006/relationships/image" Target="../media/image39.png"/><Relationship Id="rId5" Type="http://schemas.openxmlformats.org/officeDocument/2006/relationships/image" Target="../media/image74.png"/><Relationship Id="rId6" Type="http://schemas.openxmlformats.org/officeDocument/2006/relationships/image" Target="../media/image71.png"/><Relationship Id="rId7" Type="http://schemas.openxmlformats.org/officeDocument/2006/relationships/image" Target="../media/image42.png"/><Relationship Id="rId8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hyperlink" Target="https://sochisirius.ru/obuchenie/distant/smena669/3241" TargetMode="External"/><Relationship Id="rId6" Type="http://schemas.openxmlformats.org/officeDocument/2006/relationships/hyperlink" Target="http://lensky-kray.ru" TargetMode="External"/><Relationship Id="rId7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hyperlink" Target="http://lensky-kray.ru/index.php?r=news/view&amp;id=2207" TargetMode="External"/><Relationship Id="rId6" Type="http://schemas.openxmlformats.org/officeDocument/2006/relationships/image" Target="../media/image80.jpg"/><Relationship Id="rId7" Type="http://schemas.openxmlformats.org/officeDocument/2006/relationships/image" Target="../media/image7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41.png"/><Relationship Id="rId5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5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47.jpg"/><Relationship Id="rId7" Type="http://schemas.openxmlformats.org/officeDocument/2006/relationships/image" Target="../media/image65.jpg"/><Relationship Id="rId8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49.jpg"/><Relationship Id="rId7" Type="http://schemas.openxmlformats.org/officeDocument/2006/relationships/image" Target="../media/image51.jpg"/><Relationship Id="rId8" Type="http://schemas.openxmlformats.org/officeDocument/2006/relationships/image" Target="../media/image5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61.jpg"/><Relationship Id="rId7" Type="http://schemas.openxmlformats.org/officeDocument/2006/relationships/image" Target="../media/image5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55.jpg"/><Relationship Id="rId7" Type="http://schemas.openxmlformats.org/officeDocument/2006/relationships/image" Target="../media/image5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54.jpg"/><Relationship Id="rId6" Type="http://schemas.openxmlformats.org/officeDocument/2006/relationships/image" Target="../media/image5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hyperlink" Target="http://www.step-into-the-future.ru/" TargetMode="External"/><Relationship Id="rId9" Type="http://schemas.openxmlformats.org/officeDocument/2006/relationships/hyperlink" Target="http://rost-isef.ru/" TargetMode="External"/><Relationship Id="rId5" Type="http://schemas.openxmlformats.org/officeDocument/2006/relationships/hyperlink" Target="https://ub.festivalnauki.ru/" TargetMode="External"/><Relationship Id="rId6" Type="http://schemas.openxmlformats.org/officeDocument/2006/relationships/hyperlink" Target="http://integraciya.org/konkursy/menya-otsenyat-v-xxi-veke/" TargetMode="External"/><Relationship Id="rId7" Type="http://schemas.openxmlformats.org/officeDocument/2006/relationships/hyperlink" Target="mailto:olimpsozvezdie@mail.ru" TargetMode="External"/><Relationship Id="rId8" Type="http://schemas.openxmlformats.org/officeDocument/2006/relationships/hyperlink" Target="http://www.olimpsozvezdie.ru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hyperlink" Target="http://www.lensky-kray.ru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5" Type="http://schemas.openxmlformats.org/officeDocument/2006/relationships/image" Target="../media/image41.png"/><Relationship Id="rId6" Type="http://schemas.openxmlformats.org/officeDocument/2006/relationships/hyperlink" Target="http://www.lensky-kray.ru/" TargetMode="External"/><Relationship Id="rId7" Type="http://schemas.openxmlformats.org/officeDocument/2006/relationships/hyperlink" Target="mailto:man-svb@mail.ru" TargetMode="External"/><Relationship Id="rId8" Type="http://schemas.openxmlformats.org/officeDocument/2006/relationships/hyperlink" Target="mailto:man-svb@mail.ru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jp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Relationship Id="rId8" Type="http://schemas.openxmlformats.org/officeDocument/2006/relationships/image" Target="../media/image7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jp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jpg"/><Relationship Id="rId4" Type="http://schemas.openxmlformats.org/officeDocument/2006/relationships/image" Target="../media/image59.png"/><Relationship Id="rId5" Type="http://schemas.openxmlformats.org/officeDocument/2006/relationships/image" Target="../media/image63.jpg"/><Relationship Id="rId6" Type="http://schemas.openxmlformats.org/officeDocument/2006/relationships/image" Target="../media/image6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jpg"/><Relationship Id="rId4" Type="http://schemas.openxmlformats.org/officeDocument/2006/relationships/image" Target="../media/image59.png"/><Relationship Id="rId5" Type="http://schemas.openxmlformats.org/officeDocument/2006/relationships/image" Target="../media/image63.jpg"/><Relationship Id="rId6" Type="http://schemas.openxmlformats.org/officeDocument/2006/relationships/image" Target="../media/image6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jpg"/><Relationship Id="rId4" Type="http://schemas.openxmlformats.org/officeDocument/2006/relationships/image" Target="../media/image59.png"/><Relationship Id="rId5" Type="http://schemas.openxmlformats.org/officeDocument/2006/relationships/image" Target="../media/image63.jpg"/><Relationship Id="rId6" Type="http://schemas.openxmlformats.org/officeDocument/2006/relationships/image" Target="../media/image6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pn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pn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6.pn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7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83.png"/><Relationship Id="rId6" Type="http://schemas.openxmlformats.org/officeDocument/2006/relationships/image" Target="../media/image8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76.png"/><Relationship Id="rId6" Type="http://schemas.openxmlformats.org/officeDocument/2006/relationships/hyperlink" Target="mailto:popovalove94@gmail.com" TargetMode="External"/><Relationship Id="rId7" Type="http://schemas.openxmlformats.org/officeDocument/2006/relationships/hyperlink" Target="mailto:alik@outlook.kr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5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524" y="250336"/>
            <a:ext cx="855784" cy="8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"/>
          <p:cNvSpPr txBox="1"/>
          <p:nvPr/>
        </p:nvSpPr>
        <p:spPr>
          <a:xfrm>
            <a:off x="952775" y="3858000"/>
            <a:ext cx="952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b="1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сентября 2020 г. /1</a:t>
            </a:r>
            <a:r>
              <a:rPr b="1"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.00 – 1</a:t>
            </a:r>
            <a:r>
              <a:rPr b="1"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1"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1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ч.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-RU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Участники: руководители Региональных отделений МАН РС(Я), специалисты РУО, ответственные за организацию и проведение конференций, конкурсов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Модераторы: </a:t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-RU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Яковлева А.В., к.п.н., проректор по научно-методической работе 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Лаптева Я. А., начальник </a:t>
            </a:r>
            <a:r>
              <a:rPr b="1" lang="ru-RU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научно-методического отдела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"/>
          <p:cNvSpPr txBox="1"/>
          <p:nvPr>
            <p:ph type="ctrTitle"/>
          </p:nvPr>
        </p:nvSpPr>
        <p:spPr>
          <a:xfrm>
            <a:off x="874200" y="700500"/>
            <a:ext cx="8879700" cy="29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4000">
                <a:solidFill>
                  <a:schemeClr val="lt1"/>
                </a:solidFill>
              </a:rPr>
              <a:t>Программы и проекты 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4000">
                <a:solidFill>
                  <a:schemeClr val="lt1"/>
                </a:solidFill>
              </a:rPr>
              <a:t>Малой академии наук РС(Я) 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4000">
                <a:solidFill>
                  <a:schemeClr val="lt1"/>
                </a:solidFill>
              </a:rPr>
              <a:t>в I полугодии 2020-2021 учебного года 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g97bd564fa7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97bd564fa7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97bd564fa7_0_237"/>
          <p:cNvSpPr txBox="1"/>
          <p:nvPr>
            <p:ph type="title"/>
          </p:nvPr>
        </p:nvSpPr>
        <p:spPr>
          <a:xfrm>
            <a:off x="997625" y="151475"/>
            <a:ext cx="11114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ПРОФИЛЬНЫЕ ОБРАЗОВАТЕЛЬНЫЕ ПРОГРАММЫ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g97bd564fa7_0_237"/>
          <p:cNvSpPr txBox="1"/>
          <p:nvPr/>
        </p:nvSpPr>
        <p:spPr>
          <a:xfrm>
            <a:off x="465950" y="1138950"/>
            <a:ext cx="6030600" cy="3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Наука</a:t>
            </a:r>
            <a:endParaRPr b="1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Конкурс НТП “Большие вызовы” (региональный трек)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Профильная смена по математике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Профильная смена по физике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Профильная смена по информатике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Профильная смена по химии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Профильная смена по биологии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Профильная смена для арктических и северных улусов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Проектная ИТ смена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97bd564fa7_0_237"/>
          <p:cNvSpPr txBox="1"/>
          <p:nvPr/>
        </p:nvSpPr>
        <p:spPr>
          <a:xfrm>
            <a:off x="7218450" y="1556775"/>
            <a:ext cx="35601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Спорт</a:t>
            </a:r>
            <a:endParaRPr b="1" i="0" sz="18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Шахматная смена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97bd564fa7_0_237"/>
          <p:cNvSpPr txBox="1"/>
          <p:nvPr/>
        </p:nvSpPr>
        <p:spPr>
          <a:xfrm>
            <a:off x="7218375" y="2936613"/>
            <a:ext cx="41037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Искусство </a:t>
            </a:r>
            <a:endParaRPr b="1" i="0" sz="18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Литературное творчество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97bd564fa7_0_237"/>
          <p:cNvSpPr txBox="1"/>
          <p:nvPr/>
        </p:nvSpPr>
        <p:spPr>
          <a:xfrm>
            <a:off x="873825" y="4841125"/>
            <a:ext cx="100449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С января 2018 года всего обучение прошли 732 обучающихся из разных улусов РС(Я)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97bd564fa7_0_237"/>
          <p:cNvSpPr/>
          <p:nvPr/>
        </p:nvSpPr>
        <p:spPr>
          <a:xfrm>
            <a:off x="997625" y="5424025"/>
            <a:ext cx="4521300" cy="582900"/>
          </a:xfrm>
          <a:prstGeom prst="roundRect">
            <a:avLst>
              <a:gd fmla="val 10000" name="adj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627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97bd564fa7_0_237"/>
          <p:cNvSpPr/>
          <p:nvPr/>
        </p:nvSpPr>
        <p:spPr>
          <a:xfrm>
            <a:off x="6144863" y="5458450"/>
            <a:ext cx="2116200" cy="582900"/>
          </a:xfrm>
          <a:prstGeom prst="roundRect">
            <a:avLst>
              <a:gd fmla="val 10000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97bd564fa7_0_237"/>
          <p:cNvSpPr/>
          <p:nvPr/>
        </p:nvSpPr>
        <p:spPr>
          <a:xfrm>
            <a:off x="9303750" y="5424025"/>
            <a:ext cx="1474800" cy="582900"/>
          </a:xfrm>
          <a:prstGeom prst="roundRect">
            <a:avLst>
              <a:gd fmla="val 10000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g97bd564fa7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944" y="1138944"/>
            <a:ext cx="487976" cy="4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97bd564fa7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5912" y="1676313"/>
            <a:ext cx="363174" cy="36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97bd564fa7_0_2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96550" y="2829975"/>
            <a:ext cx="684325" cy="6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80b2cc4cc_2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980b2cc4cc_2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00FF"/>
                </a:solidFill>
              </a:rPr>
              <a:t>1.</a:t>
            </a:r>
            <a:r>
              <a:rPr lang="ru-RU" sz="1400"/>
              <a:t>	</a:t>
            </a:r>
            <a:r>
              <a:rPr lang="ru-RU" sz="1400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b="1" sz="14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8" name="Google Shape;538;g980b2cc4cc_2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980b2cc4cc_2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980b2cc4cc_2_20"/>
          <p:cNvSpPr txBox="1"/>
          <p:nvPr>
            <p:ph type="title"/>
          </p:nvPr>
        </p:nvSpPr>
        <p:spPr>
          <a:xfrm>
            <a:off x="997625" y="151475"/>
            <a:ext cx="11114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ПРОФИЛЬНЫЕ ОБРАЗОВАТЕЛЬНЫЕ ПРОГРАММЫ 1 полугодие 2020-2021 учебного года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541" name="Google Shape;541;g980b2cc4cc_2_20"/>
          <p:cNvGraphicFramePr/>
          <p:nvPr/>
        </p:nvGraphicFramePr>
        <p:xfrm>
          <a:off x="352950" y="88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5305100"/>
                <a:gridCol w="2282000"/>
                <a:gridCol w="1560025"/>
                <a:gridCol w="2519525"/>
              </a:tblGrid>
              <a:tr h="35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/>
                        <a:t>М</a:t>
                      </a:r>
                      <a:r>
                        <a:rPr b="1" lang="ru-RU" sz="1000"/>
                        <a:t>ероприятие</a:t>
                      </a:r>
                      <a:endParaRPr b="1" sz="1000"/>
                    </a:p>
                  </a:txBody>
                  <a:tcPr marT="91425" marB="91425" marR="68575" marL="68575"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/>
                        <a:t>С</a:t>
                      </a:r>
                      <a:r>
                        <a:rPr b="1" lang="ru-RU" sz="1000"/>
                        <a:t>роки</a:t>
                      </a:r>
                      <a:endParaRPr b="1" sz="1000"/>
                    </a:p>
                  </a:txBody>
                  <a:tcPr marT="91425" marB="91425" marR="68575" marL="68575"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/>
                        <a:t>У</a:t>
                      </a:r>
                      <a:r>
                        <a:rPr b="1" lang="ru-RU" sz="1000"/>
                        <a:t>ровень обучения</a:t>
                      </a:r>
                      <a:endParaRPr b="1" sz="1000"/>
                    </a:p>
                  </a:txBody>
                  <a:tcPr marT="91425" marB="91425" marR="68575" marL="68575"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/>
                        <a:t>Ф</a:t>
                      </a:r>
                      <a:r>
                        <a:rPr b="1" lang="ru-RU" sz="1000"/>
                        <a:t>орма обучения</a:t>
                      </a:r>
                      <a:endParaRPr b="1" sz="1000"/>
                    </a:p>
                  </a:txBody>
                  <a:tcPr marT="91425" marB="91425" marR="68575" marL="68575"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3175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биологии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8-12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9 класс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3431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13-17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 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дистанционно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75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литературе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8-12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10 класс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3431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13-17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 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дистанционно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75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математике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14-18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8 класс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3431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19-23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 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дистанционно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75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физике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14-18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8 класс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3431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19-23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 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дистанционно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175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химии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20-24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10 класс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34317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25-29 октября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 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дистанционно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направлению "Спорт" (шахматы)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26 ноября -5 декабря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по списку Федерации шахмат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405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направлению "Искусство" (живопись)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26 ноября -5 декабря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по списку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направлению "Спорт" (шахматы)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22 ноября -5 декабря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по списку Федерации шахмат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AF6"/>
                    </a:solidFill>
                  </a:tcPr>
                </a:tc>
              </a:tr>
              <a:tr h="571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/>
                        <a:t>Профильная смена по направлению "Искусство" (музыкально-исполнительское искусство)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22 ноября -5 декабря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по списку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очно</a:t>
                      </a:r>
                      <a:endParaRPr sz="1100"/>
                    </a:p>
                  </a:txBody>
                  <a:tcPr marT="91425" marB="91425" marR="68575" marL="68575">
                    <a:lnL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CC2E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g97bd564fa7_0_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97bd564fa7_0_2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97bd564fa7_0_263"/>
          <p:cNvSpPr txBox="1"/>
          <p:nvPr>
            <p:ph type="title"/>
          </p:nvPr>
        </p:nvSpPr>
        <p:spPr>
          <a:xfrm>
            <a:off x="997625" y="151475"/>
            <a:ext cx="11114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ДИСТАНЦИОННОЕ ОБУЧЕНИЕ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g97bd564fa7_0_263"/>
          <p:cNvSpPr txBox="1"/>
          <p:nvPr/>
        </p:nvSpPr>
        <p:spPr>
          <a:xfrm>
            <a:off x="465950" y="1032100"/>
            <a:ext cx="6030600" cy="31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Наука</a:t>
            </a:r>
            <a:endParaRPr b="1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Физика: цепи постоянного тока (14)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Введение в программирование на языке Python (48)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Лингвистика: фонетика и грамматика (8)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комбинаторики 7 класс (2)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геометрии 7 класс (6)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геометрии 8 класс (2)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геометрии 9 класс (1)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В стране головоломок (25)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Экспресс-курс “Подготовка к ЕГЭ”(40)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Олимпиадная математика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97bd564fa7_0_263"/>
          <p:cNvSpPr txBox="1"/>
          <p:nvPr/>
        </p:nvSpPr>
        <p:spPr>
          <a:xfrm>
            <a:off x="7218450" y="1032100"/>
            <a:ext cx="35601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Спорт</a:t>
            </a:r>
            <a:endParaRPr b="1" i="0" sz="18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Спортивная смена по шашкам (16) 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97bd564fa7_0_263"/>
          <p:cNvSpPr txBox="1"/>
          <p:nvPr/>
        </p:nvSpPr>
        <p:spPr>
          <a:xfrm>
            <a:off x="7218450" y="2279975"/>
            <a:ext cx="41037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 Искусство </a:t>
            </a:r>
            <a:endParaRPr b="1" i="0" sz="18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Арт мастерская “Время рисовать!”</a:t>
            </a:r>
            <a:r>
              <a:rPr b="0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(32)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97bd564fa7_0_263"/>
          <p:cNvSpPr txBox="1"/>
          <p:nvPr/>
        </p:nvSpPr>
        <p:spPr>
          <a:xfrm>
            <a:off x="733650" y="4661250"/>
            <a:ext cx="100449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Всего дистанционное обучение прошли 209 обучающихся из разных улусов РС(Я)</a:t>
            </a:r>
            <a:endParaRPr b="1" i="0" sz="18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97bd564fa7_0_263"/>
          <p:cNvSpPr/>
          <p:nvPr/>
        </p:nvSpPr>
        <p:spPr>
          <a:xfrm>
            <a:off x="997625" y="5244150"/>
            <a:ext cx="4521300" cy="582900"/>
          </a:xfrm>
          <a:prstGeom prst="roundRect">
            <a:avLst>
              <a:gd fmla="val 10000" name="adj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161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97bd564fa7_0_263"/>
          <p:cNvSpPr/>
          <p:nvPr/>
        </p:nvSpPr>
        <p:spPr>
          <a:xfrm>
            <a:off x="6416650" y="5244150"/>
            <a:ext cx="1474800" cy="582900"/>
          </a:xfrm>
          <a:prstGeom prst="roundRect">
            <a:avLst>
              <a:gd fmla="val 10000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97bd564fa7_0_263"/>
          <p:cNvSpPr/>
          <p:nvPr/>
        </p:nvSpPr>
        <p:spPr>
          <a:xfrm>
            <a:off x="8536150" y="5244150"/>
            <a:ext cx="2117400" cy="582900"/>
          </a:xfrm>
          <a:prstGeom prst="roundRect">
            <a:avLst>
              <a:gd fmla="val 10000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g97bd564fa7_0_2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2350" y="-1"/>
            <a:ext cx="1208025" cy="9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97bd564fa7_0_2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944" y="990044"/>
            <a:ext cx="487976" cy="4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97bd564fa7_0_2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55287" y="1052450"/>
            <a:ext cx="363174" cy="36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97bd564fa7_0_2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4700" y="2090925"/>
            <a:ext cx="684325" cy="6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97bd564fa7_0_253"/>
          <p:cNvPicPr preferRelativeResize="0"/>
          <p:nvPr/>
        </p:nvPicPr>
        <p:blipFill rotWithShape="1">
          <a:blip r:embed="rId3">
            <a:alphaModFix/>
          </a:blip>
          <a:srcRect b="9258" l="4110" r="3935" t="-6714"/>
          <a:stretch/>
        </p:blipFill>
        <p:spPr>
          <a:xfrm>
            <a:off x="9303975" y="3100475"/>
            <a:ext cx="2705700" cy="36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97bd564fa7_0_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97bd564fa7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97bd564fa7_0_253"/>
          <p:cNvSpPr txBox="1"/>
          <p:nvPr>
            <p:ph type="title"/>
          </p:nvPr>
        </p:nvSpPr>
        <p:spPr>
          <a:xfrm>
            <a:off x="997625" y="151475"/>
            <a:ext cx="11114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ОТКРЫТАЯ ОНЛАЙН-ШКОЛА РАЗВИТИЯ ТАЛАНТА 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g97bd564fa7_0_253"/>
          <p:cNvSpPr txBox="1"/>
          <p:nvPr/>
        </p:nvSpPr>
        <p:spPr>
          <a:xfrm>
            <a:off x="465950" y="1944200"/>
            <a:ext cx="4636200" cy="3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1155CC"/>
              </a:solidFill>
              <a:highlight>
                <a:srgbClr val="FCFC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1155CC"/>
                </a:solidFill>
                <a:highlight>
                  <a:srgbClr val="FCFCF9"/>
                </a:highlight>
                <a:latin typeface="Arial"/>
                <a:ea typeface="Arial"/>
                <a:cs typeface="Arial"/>
                <a:sym typeface="Arial"/>
              </a:rPr>
              <a:t>Онлайн-курсы Образовательного центра</a:t>
            </a:r>
            <a:r>
              <a:rPr b="0" i="0" lang="ru-RU" sz="3600" u="none" cap="none" strike="noStrike">
                <a:solidFill>
                  <a:schemeClr val="dk1"/>
                </a:solidFill>
                <a:highlight>
                  <a:srgbClr val="FCFCF9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ru-RU" sz="3600" u="none" cap="none" strike="noStrike">
                <a:solidFill>
                  <a:srgbClr val="2F80ED"/>
                </a:solidFill>
                <a:highlight>
                  <a:srgbClr val="FCFCF9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Сириус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ru-RU" sz="2300" u="none" cap="none" strike="noStrike">
                <a:solidFill>
                  <a:srgbClr val="4472C4"/>
                </a:solidFill>
                <a:highlight>
                  <a:srgbClr val="FCFCF9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ru-RU" sz="1600" u="none" cap="none" strike="noStrike">
                <a:solidFill>
                  <a:srgbClr val="4472C4"/>
                </a:solidFill>
                <a:highlight>
                  <a:srgbClr val="FCFCF9"/>
                </a:highlight>
                <a:latin typeface="Arial"/>
                <a:ea typeface="Arial"/>
                <a:cs typeface="Arial"/>
                <a:sym typeface="Arial"/>
              </a:rPr>
              <a:t>обучение бесплатное</a:t>
            </a:r>
            <a:r>
              <a:rPr b="0" i="0" lang="ru-RU" sz="2300" u="none" cap="none" strike="noStrike">
                <a:solidFill>
                  <a:srgbClr val="4472C4"/>
                </a:solidFill>
                <a:highlight>
                  <a:srgbClr val="FCFCF9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300" u="none" cap="none" strike="noStrike">
              <a:solidFill>
                <a:srgbClr val="4472C4"/>
              </a:solidFill>
              <a:highlight>
                <a:srgbClr val="FCFC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4472C4"/>
              </a:solidFill>
              <a:highlight>
                <a:srgbClr val="FCFC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ru-RU" sz="2300" u="sng" cap="none" strike="noStrike">
                <a:solidFill>
                  <a:schemeClr val="hlink"/>
                </a:solidFill>
                <a:highlight>
                  <a:srgbClr val="FCFCF9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https://edu.sirius.online/#/</a:t>
            </a:r>
            <a:endParaRPr b="0" i="0" sz="2300" u="none" cap="none" strike="noStrike">
              <a:solidFill>
                <a:srgbClr val="4472C4"/>
              </a:solidFill>
              <a:highlight>
                <a:srgbClr val="FCFCF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97bd564fa7_0_253"/>
          <p:cNvSpPr txBox="1"/>
          <p:nvPr/>
        </p:nvSpPr>
        <p:spPr>
          <a:xfrm>
            <a:off x="5526350" y="1032100"/>
            <a:ext cx="5252100" cy="48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rPr>
              <a:t>Лингвистика: морфология (12 модулей, 38 видеолекций, 457 задач);</a:t>
            </a:r>
            <a:endParaRPr b="1" i="0" sz="1800" u="none" cap="none" strike="noStrike">
              <a:solidFill>
                <a:srgbClr val="CC412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геометрии. 7 класс. v2.2 (24 модуля, 69 видеолекций, 378 задач);</a:t>
            </a:r>
            <a:endParaRPr b="1" i="0" sz="18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геометрии.8 класс. v1.3 (19 модулей, 50 видеолекций, 290 задач);</a:t>
            </a:r>
            <a:endParaRPr b="1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8520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800"/>
              <a:buFont typeface="Arial"/>
              <a:buChar char="●"/>
            </a:pPr>
            <a:r>
              <a:rPr b="1" i="0" lang="ru-RU" sz="1800" u="none" cap="none" strike="noStrike">
                <a:solidFill>
                  <a:srgbClr val="85200C"/>
                </a:solidFill>
                <a:latin typeface="Arial"/>
                <a:ea typeface="Arial"/>
                <a:cs typeface="Arial"/>
                <a:sym typeface="Arial"/>
              </a:rPr>
              <a:t>Дополнительные главы геометрии.9 класс. v1.3 (25 модулей, 72 видеолекции, 475 задач);</a:t>
            </a:r>
            <a:endParaRPr b="1" i="0" sz="1800" u="none" cap="none" strike="noStrike">
              <a:solidFill>
                <a:srgbClr val="85200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800"/>
              <a:buChar char="●"/>
            </a:pPr>
            <a:r>
              <a:t/>
            </a:r>
            <a:endParaRPr b="1" sz="1800">
              <a:solidFill>
                <a:srgbClr val="85200C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Наборы открыты до 2 ноября</a:t>
            </a:r>
            <a:endParaRPr b="1" i="0" sz="18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97bd564fa7_0_2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95525" y="885825"/>
            <a:ext cx="2255000" cy="185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97bd564fa7_0_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39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97bd564fa7_0_2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684334" cy="68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97bd564fa7_0_2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75" y="1149675"/>
            <a:ext cx="4201550" cy="43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97bd564fa7_0_284"/>
          <p:cNvPicPr preferRelativeResize="0"/>
          <p:nvPr/>
        </p:nvPicPr>
        <p:blipFill rotWithShape="1">
          <a:blip r:embed="rId6">
            <a:alphaModFix/>
          </a:blip>
          <a:srcRect b="0" l="21987" r="24292" t="24477"/>
          <a:stretch/>
        </p:blipFill>
        <p:spPr>
          <a:xfrm>
            <a:off x="334700" y="5579200"/>
            <a:ext cx="1099950" cy="10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97bd564fa7_0_284"/>
          <p:cNvSpPr txBox="1"/>
          <p:nvPr/>
        </p:nvSpPr>
        <p:spPr>
          <a:xfrm>
            <a:off x="1348150" y="5789313"/>
            <a:ext cx="2515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регистрация до </a:t>
            </a:r>
            <a:r>
              <a:rPr b="1" lang="ru-RU">
                <a:latin typeface="Calibri"/>
                <a:ea typeface="Calibri"/>
                <a:cs typeface="Calibri"/>
                <a:sym typeface="Calibri"/>
              </a:rPr>
              <a:t>30 сентября 2020 года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97bd564fa7_0_284"/>
          <p:cNvSpPr txBox="1"/>
          <p:nvPr/>
        </p:nvSpPr>
        <p:spPr>
          <a:xfrm>
            <a:off x="3793375" y="204775"/>
            <a:ext cx="58407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700">
                <a:solidFill>
                  <a:srgbClr val="FFFFFF"/>
                </a:solidFill>
              </a:rPr>
              <a:t>НАПРАВЛЕНИЕ «НАУКА»</a:t>
            </a:r>
            <a:endParaRPr sz="100">
              <a:solidFill>
                <a:srgbClr val="FFFFFF"/>
              </a:solidFill>
            </a:endParaRPr>
          </a:p>
        </p:txBody>
      </p:sp>
      <p:graphicFrame>
        <p:nvGraphicFramePr>
          <p:cNvPr id="581" name="Google Shape;581;g97bd564fa7_0_284"/>
          <p:cNvGraphicFramePr/>
          <p:nvPr/>
        </p:nvGraphicFramePr>
        <p:xfrm>
          <a:off x="4313825" y="1036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1019600"/>
                <a:gridCol w="2674450"/>
                <a:gridCol w="1294100"/>
              </a:tblGrid>
              <a:tr h="492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Порядок приоритета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Название олимпиады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Рейтинг 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Открытая олимпиада школьников по программированию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Победители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Открытая олимпиада школьников по программированию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Призеры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9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Московская олимпиада школьников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Победители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Межрегиональная олимпиада школьников «Высшая проба»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Победители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Олимпиада школьников «Ломоносов»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Победители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9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Московская олимпиада школьников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Призеры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2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Межрегиональная олимпиада школьников «Высшая проба»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Призеры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9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b="1" sz="12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Олимпиада школьников «Ломоносов»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Призеры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82" name="Google Shape;582;g97bd564fa7_0_284"/>
          <p:cNvSpPr txBox="1"/>
          <p:nvPr/>
        </p:nvSpPr>
        <p:spPr>
          <a:xfrm>
            <a:off x="9416950" y="1500875"/>
            <a:ext cx="28299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200">
                <a:solidFill>
                  <a:schemeClr val="dk1"/>
                </a:solidFill>
                <a:highlight>
                  <a:srgbClr val="D0E0E3"/>
                </a:highlight>
              </a:rPr>
              <a:t>Конкурсный отбор с дополнительными испытаниями</a:t>
            </a:r>
            <a:r>
              <a:rPr lang="ru-RU" sz="1200">
                <a:solidFill>
                  <a:srgbClr val="231F20"/>
                </a:solidFill>
                <a:highlight>
                  <a:srgbClr val="D0E0E3"/>
                </a:highlight>
              </a:rPr>
              <a:t> осуществляется на основании результатов трех этапов:</a:t>
            </a:r>
            <a:endParaRPr sz="1200">
              <a:solidFill>
                <a:srgbClr val="231F20"/>
              </a:solidFill>
              <a:highlight>
                <a:srgbClr val="D0E0E3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rgbClr val="231F20"/>
                </a:solidFill>
                <a:highlight>
                  <a:srgbClr val="D0E0E3"/>
                </a:highlight>
              </a:rPr>
              <a:t>1 этап – прохождение онлайн-курса и получение результата “зачет”.</a:t>
            </a:r>
            <a:endParaRPr sz="1200">
              <a:solidFill>
                <a:srgbClr val="231F20"/>
              </a:solidFill>
              <a:highlight>
                <a:srgbClr val="D0E0E3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rgbClr val="231F20"/>
                </a:solidFill>
                <a:highlight>
                  <a:srgbClr val="D0E0E3"/>
                </a:highlight>
              </a:rPr>
              <a:t>2 этап – прохождение заочного тура, по результатам решения задач в соревновании на платформе Яндекс.Контест.</a:t>
            </a:r>
            <a:endParaRPr sz="1200">
              <a:solidFill>
                <a:srgbClr val="231F20"/>
              </a:solidFill>
              <a:highlight>
                <a:srgbClr val="D0E0E3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rgbClr val="231F20"/>
                </a:solidFill>
                <a:highlight>
                  <a:srgbClr val="D0E0E3"/>
                </a:highlight>
              </a:rPr>
              <a:t>3 этап – прохождение очного тура в регионах.</a:t>
            </a:r>
            <a:endParaRPr sz="1200">
              <a:solidFill>
                <a:srgbClr val="231F20"/>
              </a:solidFill>
              <a:highlight>
                <a:srgbClr val="D0E0E3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rgbClr val="231F20"/>
                </a:solidFill>
                <a:highlight>
                  <a:srgbClr val="D0E0E3"/>
                </a:highlight>
              </a:rPr>
              <a:t>Участник не может участвовать в последующем этапе, если не прошёл предыдущий.  </a:t>
            </a:r>
            <a:endParaRPr sz="1200">
              <a:solidFill>
                <a:srgbClr val="231F20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0E0E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97bd564fa7_0_284"/>
          <p:cNvSpPr txBox="1"/>
          <p:nvPr/>
        </p:nvSpPr>
        <p:spPr>
          <a:xfrm>
            <a:off x="4136925" y="5789325"/>
            <a:ext cx="63204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231F20"/>
                </a:solidFill>
              </a:rPr>
              <a:t>В рамках конкурсного отбора </a:t>
            </a:r>
            <a:r>
              <a:rPr b="1" lang="ru-RU" sz="1100">
                <a:solidFill>
                  <a:schemeClr val="dk1"/>
                </a:solidFill>
              </a:rPr>
              <a:t>без дополнительных испытаний</a:t>
            </a:r>
            <a:r>
              <a:rPr lang="ru-RU" sz="1100">
                <a:solidFill>
                  <a:srgbClr val="231F20"/>
                </a:solidFill>
              </a:rPr>
              <a:t> на программу приглашаются победители и призеры заключительных этапов олимпиад 2019-2020 учебного года за 8-10 классы.</a:t>
            </a:r>
            <a:endParaRPr sz="1100">
              <a:solidFill>
                <a:srgbClr val="231F2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g99c406d721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39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99c406d721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g99c406d721_1_0"/>
          <p:cNvSpPr txBox="1"/>
          <p:nvPr/>
        </p:nvSpPr>
        <p:spPr>
          <a:xfrm>
            <a:off x="698075" y="219925"/>
            <a:ext cx="104427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99c406d721_1_0"/>
          <p:cNvSpPr txBox="1"/>
          <p:nvPr/>
        </p:nvSpPr>
        <p:spPr>
          <a:xfrm>
            <a:off x="2205625" y="75250"/>
            <a:ext cx="91842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700">
                <a:solidFill>
                  <a:srgbClr val="FFFFFF"/>
                </a:solidFill>
              </a:rPr>
              <a:t>ЛИТЕРАТУРНОЕ ТВОРЧЕСТВО</a:t>
            </a:r>
            <a:endParaRPr b="1" sz="2700">
              <a:solidFill>
                <a:srgbClr val="90A0C4"/>
              </a:solidFill>
            </a:endParaRPr>
          </a:p>
        </p:txBody>
      </p:sp>
      <p:pic>
        <p:nvPicPr>
          <p:cNvPr id="592" name="Google Shape;592;g99c406d721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8875" y="3891752"/>
            <a:ext cx="7209999" cy="278299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99c406d721_1_0"/>
          <p:cNvSpPr txBox="1"/>
          <p:nvPr/>
        </p:nvSpPr>
        <p:spPr>
          <a:xfrm>
            <a:off x="801600" y="3797275"/>
            <a:ext cx="2861100" cy="27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4D008C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4D008C"/>
                </a:solidFill>
                <a:highlight>
                  <a:srgbClr val="FFFFFF"/>
                </a:highlight>
              </a:rPr>
              <a:t>Учащиеся 8-11 классов</a:t>
            </a:r>
            <a:endParaRPr b="1" sz="1200">
              <a:solidFill>
                <a:srgbClr val="4D008C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4D008C"/>
                </a:solidFill>
                <a:highlight>
                  <a:srgbClr val="FFFFFF"/>
                </a:highlight>
              </a:rPr>
              <a:t>6-24 декабря 2020</a:t>
            </a:r>
            <a:endParaRPr sz="120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231F20"/>
                </a:solidFill>
                <a:highlight>
                  <a:srgbClr val="FFFFFF"/>
                </a:highlight>
              </a:rPr>
              <a:t>Заявки на участие в конкурсном отборе принимаются до </a:t>
            </a:r>
            <a:r>
              <a:rPr b="1" lang="ru-RU" sz="1200">
                <a:solidFill>
                  <a:srgbClr val="231F20"/>
                </a:solidFill>
                <a:highlight>
                  <a:srgbClr val="FFFFFF"/>
                </a:highlight>
              </a:rPr>
              <a:t>5 октября 2020 года</a:t>
            </a:r>
            <a:r>
              <a:rPr lang="ru-RU" sz="1200">
                <a:solidFill>
                  <a:srgbClr val="231F20"/>
                </a:solidFill>
                <a:highlight>
                  <a:srgbClr val="FFFFFF"/>
                </a:highlight>
              </a:rPr>
              <a:t> на</a:t>
            </a:r>
            <a:r>
              <a:rPr lang="ru-RU" sz="1200" u="sng">
                <a:solidFill>
                  <a:srgbClr val="90A0C4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сайте Образовательного центра «Сириус».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rgbClr val="231F20"/>
                </a:solidFill>
                <a:highlight>
                  <a:srgbClr val="FFFFFF"/>
                </a:highlight>
              </a:rPr>
              <a:t>Период регистрации: </a:t>
            </a:r>
            <a:r>
              <a:rPr b="1" lang="ru-RU" sz="1200">
                <a:solidFill>
                  <a:schemeClr val="dk1"/>
                </a:solidFill>
                <a:highlight>
                  <a:srgbClr val="FFFFFF"/>
                </a:highlight>
              </a:rPr>
              <a:t>5 сентября — 5 октября 2020 года. </a:t>
            </a:r>
            <a:r>
              <a:rPr lang="ru-RU" sz="1200">
                <a:solidFill>
                  <a:srgbClr val="231F20"/>
                </a:solidFill>
                <a:highlight>
                  <a:srgbClr val="FFFFFF"/>
                </a:highlight>
              </a:rPr>
              <a:t>Итоги набора будут опубликованы</a:t>
            </a:r>
            <a:r>
              <a:rPr b="1" lang="ru-RU" sz="1200">
                <a:solidFill>
                  <a:schemeClr val="dk1"/>
                </a:solidFill>
                <a:highlight>
                  <a:srgbClr val="FFFFFF"/>
                </a:highlight>
              </a:rPr>
              <a:t> 25 октября 2020 года.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4" name="Google Shape;594;g99c406d721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0350" y="997577"/>
            <a:ext cx="5289350" cy="299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99c406d721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050" y="904214"/>
            <a:ext cx="5289350" cy="29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g99c406d721_1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39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99c406d721_1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99c406d721_1_48"/>
          <p:cNvSpPr txBox="1"/>
          <p:nvPr/>
        </p:nvSpPr>
        <p:spPr>
          <a:xfrm>
            <a:off x="698075" y="219925"/>
            <a:ext cx="104427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g99c406d721_1_48"/>
          <p:cNvSpPr txBox="1"/>
          <p:nvPr/>
        </p:nvSpPr>
        <p:spPr>
          <a:xfrm>
            <a:off x="164575" y="1020450"/>
            <a:ext cx="3000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604" name="Google Shape;604;g99c406d721_1_48"/>
          <p:cNvSpPr txBox="1"/>
          <p:nvPr/>
        </p:nvSpPr>
        <p:spPr>
          <a:xfrm>
            <a:off x="2205625" y="75250"/>
            <a:ext cx="91842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700">
                <a:solidFill>
                  <a:srgbClr val="FFFFFF"/>
                </a:solidFill>
              </a:rPr>
              <a:t>НАПРАВЛЕНИЕ «ИСКУССТВО»</a:t>
            </a:r>
            <a:endParaRPr b="1" sz="2700">
              <a:solidFill>
                <a:srgbClr val="FFFFFF"/>
              </a:solidFill>
            </a:endParaRPr>
          </a:p>
        </p:txBody>
      </p:sp>
      <p:sp>
        <p:nvSpPr>
          <p:cNvPr id="605" name="Google Shape;605;g99c406d721_1_48"/>
          <p:cNvSpPr txBox="1"/>
          <p:nvPr/>
        </p:nvSpPr>
        <p:spPr>
          <a:xfrm>
            <a:off x="8657525" y="1020450"/>
            <a:ext cx="3000000" cy="12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90A0C4"/>
              </a:solidFill>
            </a:endParaRPr>
          </a:p>
        </p:txBody>
      </p:sp>
      <p:pic>
        <p:nvPicPr>
          <p:cNvPr id="606" name="Google Shape;606;g99c406d721_1_48"/>
          <p:cNvPicPr preferRelativeResize="0"/>
          <p:nvPr/>
        </p:nvPicPr>
        <p:blipFill rotWithShape="1">
          <a:blip r:embed="rId5">
            <a:alphaModFix/>
          </a:blip>
          <a:srcRect b="0" l="7795" r="6544" t="17559"/>
          <a:stretch/>
        </p:blipFill>
        <p:spPr>
          <a:xfrm>
            <a:off x="274438" y="2234038"/>
            <a:ext cx="8317374" cy="35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99c406d721_1_48"/>
          <p:cNvSpPr txBox="1"/>
          <p:nvPr/>
        </p:nvSpPr>
        <p:spPr>
          <a:xfrm>
            <a:off x="274450" y="5482925"/>
            <a:ext cx="24294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4D008C"/>
                </a:solidFill>
              </a:rPr>
              <a:t> </a:t>
            </a:r>
            <a:r>
              <a:rPr b="1" lang="ru-RU" sz="1100">
                <a:solidFill>
                  <a:srgbClr val="4D008C"/>
                </a:solidFill>
              </a:rPr>
              <a:t>от 12 до 17 лет</a:t>
            </a:r>
            <a:r>
              <a:rPr lang="ru-RU" sz="1100">
                <a:solidFill>
                  <a:srgbClr val="4D008C"/>
                </a:solidFill>
              </a:rPr>
              <a:t>.</a:t>
            </a:r>
            <a:endParaRPr sz="1100">
              <a:solidFill>
                <a:srgbClr val="4D008C"/>
              </a:solidFill>
            </a:endParaRPr>
          </a:p>
        </p:txBody>
      </p:sp>
      <p:sp>
        <p:nvSpPr>
          <p:cNvPr id="608" name="Google Shape;608;g99c406d721_1_48"/>
          <p:cNvSpPr txBox="1"/>
          <p:nvPr/>
        </p:nvSpPr>
        <p:spPr>
          <a:xfrm>
            <a:off x="3010938" y="5428025"/>
            <a:ext cx="300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4D008C"/>
                </a:solidFill>
              </a:rPr>
              <a:t>от 14 до 17 лет</a:t>
            </a:r>
            <a:r>
              <a:rPr lang="ru-RU" sz="1200">
                <a:solidFill>
                  <a:srgbClr val="4D008C"/>
                </a:solidFill>
              </a:rPr>
              <a:t>.</a:t>
            </a:r>
            <a:endParaRPr sz="1200">
              <a:solidFill>
                <a:srgbClr val="4D008C"/>
              </a:solidFill>
            </a:endParaRPr>
          </a:p>
        </p:txBody>
      </p:sp>
      <p:sp>
        <p:nvSpPr>
          <p:cNvPr id="609" name="Google Shape;609;g99c406d721_1_48"/>
          <p:cNvSpPr txBox="1"/>
          <p:nvPr/>
        </p:nvSpPr>
        <p:spPr>
          <a:xfrm>
            <a:off x="5593963" y="5428025"/>
            <a:ext cx="30000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4D008C"/>
                </a:solidFill>
              </a:rPr>
              <a:t>от 14 до 17 лет</a:t>
            </a:r>
            <a:r>
              <a:rPr lang="ru-RU" sz="1200">
                <a:solidFill>
                  <a:srgbClr val="4D008C"/>
                </a:solidFill>
              </a:rPr>
              <a:t>.</a:t>
            </a:r>
            <a:endParaRPr sz="1200">
              <a:solidFill>
                <a:srgbClr val="4D008C"/>
              </a:solidFill>
            </a:endParaRPr>
          </a:p>
        </p:txBody>
      </p:sp>
      <p:sp>
        <p:nvSpPr>
          <p:cNvPr id="610" name="Google Shape;610;g99c406d721_1_48"/>
          <p:cNvSpPr txBox="1"/>
          <p:nvPr/>
        </p:nvSpPr>
        <p:spPr>
          <a:xfrm>
            <a:off x="8460125" y="759550"/>
            <a:ext cx="3732000" cy="54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rgbClr val="4D008C"/>
                </a:solidFill>
              </a:rPr>
              <a:t>“Основы многослойной акварельной живописи”</a:t>
            </a:r>
            <a:endParaRPr b="1" sz="1200">
              <a:solidFill>
                <a:srgbClr val="4D008C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-RU" sz="1200">
                <a:solidFill>
                  <a:schemeClr val="dk1"/>
                </a:solidFill>
              </a:rPr>
              <a:t>Справка о прохождении обучения</a:t>
            </a:r>
            <a:r>
              <a:rPr lang="ru-RU" sz="1200">
                <a:solidFill>
                  <a:srgbClr val="231F20"/>
                </a:solidFill>
              </a:rPr>
              <a:t> в образовательном учреждении художественной направленности (в свободной форме, заверенная печатью организации и подписью руководителя); в заявке указывается название, номер телефона и адрес электронной почты данного учреждения, ФИО и контактные данные преподавателя.</a:t>
            </a:r>
            <a:endParaRPr sz="1200">
              <a:solidFill>
                <a:srgbClr val="231F2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2.</a:t>
            </a:r>
            <a:r>
              <a:rPr b="1" i="1" lang="ru-RU" sz="1200">
                <a:solidFill>
                  <a:schemeClr val="dk1"/>
                </a:solidFill>
              </a:rPr>
              <a:t>Информация о достижениях претендента</a:t>
            </a:r>
            <a:r>
              <a:rPr lang="ru-RU" sz="1200">
                <a:solidFill>
                  <a:srgbClr val="231F20"/>
                </a:solidFill>
              </a:rPr>
              <a:t>: участие в олимпиадах, конкурсах, выставках, фестивалях по изобразительному искусству; достижения подтверждаются скан-копиями или фотографиями дипломов, сертификатов, грамот; максимально указывается 10 достижений.</a:t>
            </a:r>
            <a:endParaRPr sz="1200">
              <a:solidFill>
                <a:srgbClr val="231F2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3.</a:t>
            </a:r>
            <a:r>
              <a:rPr b="1" i="1" lang="ru-RU" sz="1200">
                <a:solidFill>
                  <a:schemeClr val="dk1"/>
                </a:solidFill>
              </a:rPr>
              <a:t>Фотографии 5-15 творческих работ</a:t>
            </a:r>
            <a:r>
              <a:rPr lang="ru-RU" sz="1200">
                <a:solidFill>
                  <a:srgbClr val="231F20"/>
                </a:solidFill>
              </a:rPr>
              <a:t>:</a:t>
            </a:r>
            <a:endParaRPr sz="1200">
              <a:solidFill>
                <a:srgbClr val="231F2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•</a:t>
            </a:r>
            <a:r>
              <a:rPr lang="ru-RU" sz="1200">
                <a:solidFill>
                  <a:srgbClr val="231F20"/>
                </a:solidFill>
              </a:rPr>
              <a:t>учебные и самостоятельные работы по живописи, рисунку и композиции, выполненные в жанрах натюрморт, портрет и пейзаж;</a:t>
            </a:r>
            <a:endParaRPr sz="1200">
              <a:solidFill>
                <a:srgbClr val="231F2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•</a:t>
            </a:r>
            <a:r>
              <a:rPr lang="ru-RU" sz="1200">
                <a:solidFill>
                  <a:srgbClr val="231F20"/>
                </a:solidFill>
              </a:rPr>
              <a:t>творческие работы могут быть представлены в разнообразных техниках (акварель, пастель, гуашь, масло, темпера, карандаш);</a:t>
            </a:r>
            <a:endParaRPr sz="1200">
              <a:solidFill>
                <a:srgbClr val="231F2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231F20"/>
                </a:solidFill>
              </a:rPr>
              <a:t>в пояснении к каждой работе обязательно указание названия, года создания, техники исполнения и размера изделия.</a:t>
            </a:r>
            <a:endParaRPr sz="1200"/>
          </a:p>
        </p:txBody>
      </p:sp>
      <p:sp>
        <p:nvSpPr>
          <p:cNvPr id="611" name="Google Shape;611;g99c406d721_1_48"/>
          <p:cNvSpPr txBox="1"/>
          <p:nvPr/>
        </p:nvSpPr>
        <p:spPr>
          <a:xfrm>
            <a:off x="428938" y="879600"/>
            <a:ext cx="8251800" cy="11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231F20"/>
                </a:solidFill>
              </a:rPr>
              <a:t>Прием заявок для участия в конкурсном отборе на программу открыт</a:t>
            </a:r>
            <a:endParaRPr sz="1050">
              <a:solidFill>
                <a:srgbClr val="231F2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50">
                <a:solidFill>
                  <a:schemeClr val="dk1"/>
                </a:solidFill>
              </a:rPr>
              <a:t>с 18 сентября по 18 октября 2020 года (включительно)</a:t>
            </a:r>
            <a:endParaRPr b="1" sz="1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231F20"/>
                </a:solidFill>
              </a:rPr>
              <a:t>К участию в образовательной программе допускаются только зарегистрировавшиеся школьники</a:t>
            </a:r>
            <a:endParaRPr sz="1050">
              <a:solidFill>
                <a:srgbClr val="231F2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231F20"/>
                </a:solidFill>
              </a:rPr>
              <a:t>По вопросам участия в образовательной программе просим обращаться</a:t>
            </a:r>
            <a:endParaRPr sz="1050">
              <a:solidFill>
                <a:srgbClr val="231F2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231F20"/>
                </a:solidFill>
              </a:rPr>
              <a:t>по адресу </a:t>
            </a:r>
            <a:r>
              <a:rPr lang="ru-RU" sz="1050" u="sng">
                <a:solidFill>
                  <a:srgbClr val="90A0C4"/>
                </a:solidFill>
              </a:rPr>
              <a:t>art@sochisirius.ru</a:t>
            </a:r>
            <a:endParaRPr sz="1050" u="sng">
              <a:solidFill>
                <a:srgbClr val="90A0C4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231F20"/>
                </a:solidFill>
              </a:rPr>
              <a:t>Сроки проведения образовательной программы являются предварительными и могут измениться.</a:t>
            </a:r>
            <a:endParaRPr sz="1050">
              <a:solidFill>
                <a:srgbClr val="231F20"/>
              </a:solidFill>
            </a:endParaRPr>
          </a:p>
        </p:txBody>
      </p:sp>
      <p:sp>
        <p:nvSpPr>
          <p:cNvPr id="612" name="Google Shape;612;g99c406d721_1_48"/>
          <p:cNvSpPr txBox="1"/>
          <p:nvPr/>
        </p:nvSpPr>
        <p:spPr>
          <a:xfrm>
            <a:off x="164575" y="6009975"/>
            <a:ext cx="25020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https://sochisirius.ru/obuchenie/iskusctvo/smena735/3556</a:t>
            </a:r>
            <a:endParaRPr sz="105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g99c406d721_1_48"/>
          <p:cNvSpPr txBox="1"/>
          <p:nvPr/>
        </p:nvSpPr>
        <p:spPr>
          <a:xfrm>
            <a:off x="3218425" y="6127200"/>
            <a:ext cx="24294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https://sochisirius.ru/obuchenie/iskusctvo/smena734/3552</a:t>
            </a:r>
            <a:endParaRPr sz="105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g99c406d721_1_48"/>
          <p:cNvSpPr txBox="1"/>
          <p:nvPr/>
        </p:nvSpPr>
        <p:spPr>
          <a:xfrm>
            <a:off x="5974200" y="6127200"/>
            <a:ext cx="24294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https://sochisirius.ru/obuchenie/iskusctvo/smena674/3267</a:t>
            </a:r>
            <a:endParaRPr sz="10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g99c406d721_1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39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99c406d721_1_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99c406d721_1_61"/>
          <p:cNvSpPr txBox="1"/>
          <p:nvPr/>
        </p:nvSpPr>
        <p:spPr>
          <a:xfrm>
            <a:off x="698075" y="219925"/>
            <a:ext cx="104427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99c406d721_1_61"/>
          <p:cNvSpPr txBox="1"/>
          <p:nvPr/>
        </p:nvSpPr>
        <p:spPr>
          <a:xfrm>
            <a:off x="2205625" y="75250"/>
            <a:ext cx="91842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700">
                <a:solidFill>
                  <a:srgbClr val="FFFFFF"/>
                </a:solidFill>
              </a:rPr>
              <a:t>НАПРАВЛЕНИЕ «СПОРТ»</a:t>
            </a:r>
            <a:endParaRPr b="1" sz="2700">
              <a:solidFill>
                <a:srgbClr val="FFFFFF"/>
              </a:solidFill>
            </a:endParaRPr>
          </a:p>
        </p:txBody>
      </p:sp>
      <p:sp>
        <p:nvSpPr>
          <p:cNvPr id="623" name="Google Shape;623;g99c406d721_1_61"/>
          <p:cNvSpPr txBox="1"/>
          <p:nvPr/>
        </p:nvSpPr>
        <p:spPr>
          <a:xfrm>
            <a:off x="8657525" y="1020450"/>
            <a:ext cx="3000000" cy="12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90A0C4"/>
              </a:solidFill>
            </a:endParaRPr>
          </a:p>
        </p:txBody>
      </p:sp>
      <p:pic>
        <p:nvPicPr>
          <p:cNvPr id="624" name="Google Shape;624;g99c406d721_1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225" y="1242950"/>
            <a:ext cx="105156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99c406d721_1_61"/>
          <p:cNvSpPr txBox="1"/>
          <p:nvPr/>
        </p:nvSpPr>
        <p:spPr>
          <a:xfrm>
            <a:off x="1030225" y="3544925"/>
            <a:ext cx="44346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rgbClr val="231F20"/>
                </a:solidFill>
              </a:rPr>
              <a:t>Интенсивные спортивные программы Центра разработаны ведущими экспертными организациями с целью выявления, развития и дальнейшей профессиональной поддержки одаренных юных хоккеистов, фигуристов и шахматистов.</a:t>
            </a:r>
            <a:endParaRPr>
              <a:solidFill>
                <a:srgbClr val="231F2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rgbClr val="231F20"/>
                </a:solidFill>
              </a:rPr>
              <a:t>Интенсивная спортивная программа подразумевает применение более эффективных и качественно совершенных технических средств, инфраструктуры и методов спортивной подготовки в сравнении с «домашними» условиями участников.</a:t>
            </a:r>
            <a:endParaRPr>
              <a:solidFill>
                <a:srgbClr val="231F2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g99c406d721_1_61"/>
          <p:cNvSpPr txBox="1"/>
          <p:nvPr/>
        </p:nvSpPr>
        <p:spPr>
          <a:xfrm>
            <a:off x="6726425" y="3753375"/>
            <a:ext cx="43671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rgbClr val="231F20"/>
                </a:solidFill>
              </a:rPr>
              <a:t>Участники программ – победители и призёры всероссийских юношеских спортивных соревнований и турниров, члены региональных юношеских сборных, одарённые воспитанники детско-юношеских спортивных школ, рекомендованные спортивными федерациями.</a:t>
            </a:r>
            <a:endParaRPr>
              <a:solidFill>
                <a:srgbClr val="231F2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g97e1f84ee3_4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73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g97e1f84ee3_4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855" y="25004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97e1f84ee3_4_5"/>
          <p:cNvSpPr txBox="1"/>
          <p:nvPr/>
        </p:nvSpPr>
        <p:spPr>
          <a:xfrm>
            <a:off x="344469" y="6177480"/>
            <a:ext cx="2326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5" name="Google Shape;635;g97e1f84ee3_4_5"/>
          <p:cNvPicPr preferRelativeResize="0"/>
          <p:nvPr/>
        </p:nvPicPr>
        <p:blipFill rotWithShape="1">
          <a:blip r:embed="rId5">
            <a:alphaModFix/>
          </a:blip>
          <a:srcRect b="6807" l="17302" r="9597" t="-3500"/>
          <a:stretch/>
        </p:blipFill>
        <p:spPr>
          <a:xfrm>
            <a:off x="2018725" y="567850"/>
            <a:ext cx="8046600" cy="5988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97e1f84ee3_4_5"/>
          <p:cNvSpPr txBox="1"/>
          <p:nvPr/>
        </p:nvSpPr>
        <p:spPr>
          <a:xfrm>
            <a:off x="594325" y="179250"/>
            <a:ext cx="10895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КУРСЫ ПОВЫШЕНИЯ КВАЛИФИКАЦИИ ДЛЯ ПЕДАГОГОВ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97e1f84ee3_4_5"/>
          <p:cNvSpPr txBox="1"/>
          <p:nvPr/>
        </p:nvSpPr>
        <p:spPr>
          <a:xfrm>
            <a:off x="2984825" y="6227225"/>
            <a:ext cx="8913000" cy="4413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Образовательные программы для педагогов ОЦ “Сириус”: </a:t>
            </a:r>
            <a:r>
              <a:rPr b="1" i="1" lang="ru-RU" sz="16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https://sochisirius.ru/edu/pedagogam</a:t>
            </a:r>
            <a:endParaRPr b="1" i="1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8" name="Google Shape;638;g97e1f84ee3_4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025" y="6163700"/>
            <a:ext cx="2238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97e1f84ee3_4_16"/>
          <p:cNvSpPr txBox="1"/>
          <p:nvPr/>
        </p:nvSpPr>
        <p:spPr>
          <a:xfrm>
            <a:off x="467025" y="1004625"/>
            <a:ext cx="5316600" cy="4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С 24 по 29 августа 2020 г. на базе Образовательного центра “Сириус” (г.Сочи) прошла программа повышения квалификации "Организация научно-технической, исследовательской и проектной деятельности школьников в области космонавтики"</a:t>
            </a:r>
            <a:endParaRPr b="1" i="0" sz="16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Цель: </a:t>
            </a:r>
            <a:r>
              <a:rPr b="0" i="0" lang="ru-R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Совершенствование инфраструктуры РЦ для развития и поддержки научно-технического творчества школьников в области космических исследований и разработок, реализация всероссийских проектно-ориентированных программ по направлению «Космические системы», расширение сети партнерских взаимодействий РЦ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Программа  состояла из </a:t>
            </a:r>
            <a:r>
              <a:rPr b="1" i="0" lang="ru-RU" sz="16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7 учебных модулей</a:t>
            </a:r>
            <a:r>
              <a:rPr b="0" i="0" lang="ru-R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“Ракетостроение”, “Спутникостроение”, “Наземные станции”, “ДЗЗ”, “Прикладн</a:t>
            </a:r>
            <a:r>
              <a:rPr lang="ru-R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ые</a:t>
            </a:r>
            <a:r>
              <a:rPr b="0" i="0" lang="ru-R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космические станции”, “Робототехника”, “Испытания”.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g97e1f84ee3_4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39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97e1f84ee3_4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97e1f84ee3_4_16"/>
          <p:cNvSpPr txBox="1"/>
          <p:nvPr/>
        </p:nvSpPr>
        <p:spPr>
          <a:xfrm>
            <a:off x="56600" y="219925"/>
            <a:ext cx="114048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Курсы повышения квалификации для педагогов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97e1f84ee3_4_16"/>
          <p:cNvSpPr txBox="1"/>
          <p:nvPr/>
        </p:nvSpPr>
        <p:spPr>
          <a:xfrm>
            <a:off x="393900" y="5822900"/>
            <a:ext cx="69930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Более подробно о ППК: </a:t>
            </a:r>
            <a:r>
              <a:rPr b="0" i="1" lang="ru-RU" sz="16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http://lensky-kray.ru/index.php?r=news/view&amp;id=2223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8" name="Google Shape;648;g97e1f84ee3_4_16"/>
          <p:cNvSpPr txBox="1"/>
          <p:nvPr/>
        </p:nvSpPr>
        <p:spPr>
          <a:xfrm>
            <a:off x="2984825" y="6227225"/>
            <a:ext cx="8913000" cy="4413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Образовательные программы для педагогов ОЦ “Сириус”: </a:t>
            </a:r>
            <a:r>
              <a:rPr b="1" i="1" lang="ru-RU" sz="16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https://sochisirius.ru/edu/pedagogam</a:t>
            </a:r>
            <a:endParaRPr b="1" i="1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9" name="Google Shape;649;g97e1f84ee3_4_16"/>
          <p:cNvSpPr txBox="1"/>
          <p:nvPr/>
        </p:nvSpPr>
        <p:spPr>
          <a:xfrm>
            <a:off x="6303275" y="1004625"/>
            <a:ext cx="5316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Слушатели:</a:t>
            </a:r>
            <a:endParaRPr b="1" i="0" sz="14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AutoNum type="arabicPeriod"/>
            </a:pPr>
            <a:r>
              <a:rPr b="0" i="1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Деминов Сергей Иванович,</a:t>
            </a:r>
            <a:r>
              <a:rPr b="0" i="0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руководитель ресурсного центра робототехники, учитель технологии МОУ "Информационно-технологический лицей №24 г.Нерюнгри имени Е.А.Варшавского";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AutoNum type="arabicPeriod"/>
            </a:pPr>
            <a:r>
              <a:rPr b="0" i="1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Капитонов Роман Степанович,</a:t>
            </a:r>
            <a:r>
              <a:rPr b="0" i="0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учитель информатики МБОУ "Бердигестяхская СОШ с УИОП имени Афанасия Осипова";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AutoNum type="arabicPeriod"/>
            </a:pPr>
            <a:r>
              <a:rPr b="0" i="1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Карманова Ньургуйаана Алексеевна,</a:t>
            </a:r>
            <a:r>
              <a:rPr b="0" i="0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методист по международным проектам ГАУ ДО РС (Я) "Малая академия наук РС (Я)";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AutoNum type="arabicPeriod"/>
            </a:pPr>
            <a:r>
              <a:rPr b="0" i="1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Тимофеева Галина Саргылановна,</a:t>
            </a:r>
            <a:r>
              <a:rPr b="0" i="0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методист учебной части ГАУ ДО РС (Я) "Малая академия наук РС (Я)".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g97e1f84ee3_4_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025" y="6163700"/>
            <a:ext cx="22383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97e1f84ee3_4_16"/>
          <p:cNvPicPr preferRelativeResize="0"/>
          <p:nvPr/>
        </p:nvPicPr>
        <p:blipFill rotWithShape="1">
          <a:blip r:embed="rId8">
            <a:alphaModFix/>
          </a:blip>
          <a:srcRect b="5330" l="0" r="0" t="5836"/>
          <a:stretch/>
        </p:blipFill>
        <p:spPr>
          <a:xfrm>
            <a:off x="5950300" y="4231450"/>
            <a:ext cx="1966151" cy="15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97e1f84ee3_4_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90123" y="4231455"/>
            <a:ext cx="1966150" cy="131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97e1f84ee3_4_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20213" y="4460539"/>
            <a:ext cx="1966149" cy="131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966b522f52_6_0"/>
          <p:cNvSpPr txBox="1"/>
          <p:nvPr>
            <p:ph type="ctrTitle"/>
          </p:nvPr>
        </p:nvSpPr>
        <p:spPr>
          <a:xfrm>
            <a:off x="652925" y="1518751"/>
            <a:ext cx="10071300" cy="29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4000">
                <a:solidFill>
                  <a:schemeClr val="lt1"/>
                </a:solidFill>
              </a:rPr>
              <a:t>Малая академия наук РС(Я) как Региональный центр выявления и поддержки одаренных детей РС(Я)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966b522f52_6_0"/>
          <p:cNvSpPr txBox="1"/>
          <p:nvPr/>
        </p:nvSpPr>
        <p:spPr>
          <a:xfrm>
            <a:off x="1541308" y="163381"/>
            <a:ext cx="9183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Малая академия наук Республики Саха (Якутия)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g966b522f52_6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524" y="250336"/>
            <a:ext cx="855784" cy="8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966b522f52_6_0"/>
          <p:cNvSpPr txBox="1"/>
          <p:nvPr/>
        </p:nvSpPr>
        <p:spPr>
          <a:xfrm>
            <a:off x="823636" y="5684334"/>
            <a:ext cx="599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Яковлева А.В.</a:t>
            </a: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к.п.н., </a:t>
            </a:r>
            <a:r>
              <a:rPr i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проректор по</a:t>
            </a: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научно-методическо</a:t>
            </a:r>
            <a:r>
              <a:rPr i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й работе</a:t>
            </a: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ГАУ ДО РС (Я)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«Малая академия наук Республики Саха (Якутия)»</a:t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966b522f52_6_0"/>
          <p:cNvSpPr txBox="1"/>
          <p:nvPr/>
        </p:nvSpPr>
        <p:spPr>
          <a:xfrm>
            <a:off x="10029750" y="4585150"/>
            <a:ext cx="50067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g966b522f52_6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1085" y="3485225"/>
            <a:ext cx="2248515" cy="337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g9666183420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73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9666183420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855" y="25004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9666183420_1_0"/>
          <p:cNvSpPr txBox="1"/>
          <p:nvPr/>
        </p:nvSpPr>
        <p:spPr>
          <a:xfrm>
            <a:off x="344469" y="6177480"/>
            <a:ext cx="2326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2" name="Google Shape;662;g9666183420_1_0"/>
          <p:cNvPicPr preferRelativeResize="0"/>
          <p:nvPr/>
        </p:nvPicPr>
        <p:blipFill rotWithShape="1">
          <a:blip r:embed="rId5">
            <a:alphaModFix/>
          </a:blip>
          <a:srcRect b="57688" l="0" r="0" t="0"/>
          <a:stretch/>
        </p:blipFill>
        <p:spPr>
          <a:xfrm>
            <a:off x="0" y="734350"/>
            <a:ext cx="10272849" cy="614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9666183420_1_0"/>
          <p:cNvPicPr preferRelativeResize="0"/>
          <p:nvPr/>
        </p:nvPicPr>
        <p:blipFill rotWithShape="1">
          <a:blip r:embed="rId5">
            <a:alphaModFix/>
          </a:blip>
          <a:srcRect b="27137" l="23163" r="7545" t="47509"/>
          <a:stretch/>
        </p:blipFill>
        <p:spPr>
          <a:xfrm>
            <a:off x="7961700" y="2492550"/>
            <a:ext cx="4283027" cy="2216823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9666183420_1_0"/>
          <p:cNvSpPr txBox="1"/>
          <p:nvPr/>
        </p:nvSpPr>
        <p:spPr>
          <a:xfrm>
            <a:off x="4754375" y="141500"/>
            <a:ext cx="7112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ru-RU" sz="2200" u="sng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https://sochisirius.ru/obuchenie/distant/smena714/3455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92a9370ab7_12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87"/>
            <a:ext cx="12192002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92a9370ab7_12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821" y="8572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g92a9370ab7_12_9"/>
          <p:cNvSpPr txBox="1"/>
          <p:nvPr>
            <p:ph type="title"/>
          </p:nvPr>
        </p:nvSpPr>
        <p:spPr>
          <a:xfrm>
            <a:off x="1517275" y="140436"/>
            <a:ext cx="10515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МАЛАЯ АКАДЕМИЯ НАУК РС(Я)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g92a9370ab7_12_9"/>
          <p:cNvSpPr txBox="1"/>
          <p:nvPr/>
        </p:nvSpPr>
        <p:spPr>
          <a:xfrm>
            <a:off x="3353525" y="2594925"/>
            <a:ext cx="6296100" cy="98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ru-RU" sz="35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b="1" i="0" sz="35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97e1f84ee3_0_50"/>
          <p:cNvSpPr txBox="1"/>
          <p:nvPr>
            <p:ph type="ctrTitle"/>
          </p:nvPr>
        </p:nvSpPr>
        <p:spPr>
          <a:xfrm>
            <a:off x="466542" y="1617394"/>
            <a:ext cx="10071300" cy="23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br>
              <a:rPr b="1" lang="ru-RU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4000">
                <a:solidFill>
                  <a:schemeClr val="lt1"/>
                </a:solidFill>
              </a:rPr>
              <a:t>“Сириус.Лето: начни свой проект”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4000">
                <a:solidFill>
                  <a:schemeClr val="lt1"/>
                </a:solidFill>
              </a:rPr>
              <a:t>“КосмоМАНиЯ”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678" name="Google Shape;678;g97e1f84ee3_0_50"/>
          <p:cNvSpPr txBox="1"/>
          <p:nvPr/>
        </p:nvSpPr>
        <p:spPr>
          <a:xfrm>
            <a:off x="1541308" y="163381"/>
            <a:ext cx="9183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Малая академия наук Республики Саха (Якутия)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g97e1f84ee3_0_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524" y="250336"/>
            <a:ext cx="855784" cy="8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97e1f84ee3_0_50"/>
          <p:cNvSpPr txBox="1"/>
          <p:nvPr/>
        </p:nvSpPr>
        <p:spPr>
          <a:xfrm>
            <a:off x="823636" y="4388934"/>
            <a:ext cx="599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Карманова Ньургуйаана Алексеевна, методист </a:t>
            </a: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ГАУ ДО РС (Я) «Малая академия наук Республики Саха (Якутия)»</a:t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1" name="Google Shape;681;g97e1f84ee3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0825" y="2165500"/>
            <a:ext cx="2237151" cy="35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g97e1f84ee3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97e1f84ee3_0_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97e1f84ee3_0_58"/>
          <p:cNvSpPr txBox="1"/>
          <p:nvPr/>
        </p:nvSpPr>
        <p:spPr>
          <a:xfrm>
            <a:off x="1150274" y="-21994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Всероссийская программа “Сириус. Лето: начни свой проект”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9" name="Google Shape;689;g97e1f84ee3_0_58"/>
          <p:cNvSpPr txBox="1"/>
          <p:nvPr/>
        </p:nvSpPr>
        <p:spPr>
          <a:xfrm>
            <a:off x="6679550" y="1183800"/>
            <a:ext cx="5134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Базовые ВУЗы: </a:t>
            </a:r>
            <a:r>
              <a:rPr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СВФУ и АГАТУ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Всего проектов: 25</a:t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Количество студентов-наставников: 31 </a:t>
            </a:r>
            <a:r>
              <a:rPr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(СВФУ, МПТИ (ф) СВФУ, АГАТУ, МГУ, НИ МГСУ)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Количество участников: 115 </a:t>
            </a:r>
            <a:endParaRPr b="1" sz="1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0" name="Google Shape;690;g97e1f84ee3_0_58"/>
          <p:cNvSpPr txBox="1"/>
          <p:nvPr/>
        </p:nvSpPr>
        <p:spPr>
          <a:xfrm>
            <a:off x="304800" y="1283825"/>
            <a:ext cx="6116700" cy="24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 вовлечение талантливой молодежи в работу над актуальными задачами российской науки и приоритетными для развития регионов технологиями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Организатор: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 Образовательный Фонд “Талант и успех” при поддержке Министерства науки и высшего образования РФ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Организатор в регионе: 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ГАУ ДО РС (Я) «Малая академия наук РС(Я)»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Участники: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 учащиеся 7-11 клас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сов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Наставники - тьюторы: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 студенты старших курсов, магистранты, аспиранты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 проведения: 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дистанционно-очная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Этапы программы:</a:t>
            </a:r>
            <a:endParaRPr b="1" sz="130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3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 этап – подготовительный</a:t>
            </a: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(с 1 сентября по 31 октября 2020 г.): формирование команд, ознакомление с проектной задачей, сбор и изучение информации, пошаговое планирование работ;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3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 этап – основной </a:t>
            </a:r>
            <a:r>
              <a:rPr lang="ru-RU" sz="13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(с 1 ноября 2020 г. по 28 февраля 2021 г.): выполнение запланированных технологических операций, сбор и изучение материала, написание проектной работы;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этап – заключительный </a:t>
            </a:r>
            <a:r>
              <a:rPr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 1 марта по 31 мая 2021 г.): оформление итоговых результатов работы, подготовка презентационных материалов, защита проекта.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1" name="Google Shape;691;g97e1f84ee3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1738" y="1105750"/>
            <a:ext cx="4890425" cy="330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g97ee17dbe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97ee17dbe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97ee17dbe7_0_0"/>
          <p:cNvSpPr txBox="1"/>
          <p:nvPr/>
        </p:nvSpPr>
        <p:spPr>
          <a:xfrm>
            <a:off x="1150274" y="-21994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Всероссийская программа “Сириус. Лето: начни свой проект”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9" name="Google Shape;699;g97ee17dbe7_0_0"/>
          <p:cNvSpPr txBox="1"/>
          <p:nvPr/>
        </p:nvSpPr>
        <p:spPr>
          <a:xfrm>
            <a:off x="587850" y="2911500"/>
            <a:ext cx="5436000" cy="21987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Якутский научный центр СО РАН</a:t>
            </a:r>
            <a:endParaRPr b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Акустико-эмиссионный контроль развивающихся несплошностей в изделиях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(лаборатория инновационных технологий Арктики и Субарктики)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Искусственный интеллект и ГИС технологии в обработке аэрокосмических и с БПЛА данных для задач био- и агроресурсоведения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(ИБПК СО РАН)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сследование параметров космической погоды воздействующих на сердечно-сосудистую систему человека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(ИКФИА)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Исследование атмосферных волн по наблюдениям серебристых облаков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(ИКФИА)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Разработка тест-системы для выявления скрытых инфекций сельскохозяйственных растений с применением генетических методов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(ЯНИИСХ)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g97ee17dbe7_0_0"/>
          <p:cNvSpPr txBox="1"/>
          <p:nvPr/>
        </p:nvSpPr>
        <p:spPr>
          <a:xfrm>
            <a:off x="596500" y="1082300"/>
            <a:ext cx="5436000" cy="17076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 «АЛРОСА» (ПАО)</a:t>
            </a:r>
            <a:endParaRPr b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и сравнительная характеристика современных методов поисков месторождений полезных ископаемых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Исследование изменения содержания тяжелых металлов в растительности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объектов размещения отходов горнодобывающего производства по сравнению с фоновыми участками окружающей среды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Разделение материала по плотности и крупности в восходящих потоках воды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первая научная статья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g97ee17dbe7_0_0"/>
          <p:cNvSpPr txBox="1"/>
          <p:nvPr/>
        </p:nvSpPr>
        <p:spPr>
          <a:xfrm>
            <a:off x="6228375" y="1082300"/>
            <a:ext cx="5437500" cy="35994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Северо-Восточный федеральный университет имени М. К. Аммосова</a:t>
            </a:r>
            <a:endParaRPr b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Арктическая Якутия: сохранение этнокультурного и языкового многообразия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Исследование и разработка эффективных строительных материалов для эксплуатации в суровых климатических условиях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Разработка веб-сайта для студенческого бизнес-инкубатора OREH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Экология через искусство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Языковые процессы в условиях промышленного освоения территорий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Утилизация автотранспортного отхода путем приролизной технологии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Проектирование и реализация установки "Гаус"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(Мирнинский политехнический институт-филиал)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Проектирование и реализация установки "Осциллятор на трении"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(Мирнинский политехнический институт-филиал)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Проектирование и моделирование системы электропривода технологической установки горного производства </a:t>
            </a:r>
            <a:r>
              <a:rPr i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(Мирнинский политехнический институт-филиал)</a:t>
            </a:r>
            <a:endParaRPr i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Вариативная модель дополнительное образование детей с ограниченными возможностями здоровья в рамках инклюзивной практики </a:t>
            </a: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(Нерюнгринский технический институт –филиал)</a:t>
            </a:r>
            <a:endParaRPr i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69999" marR="401547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Личный бюджет северянина </a:t>
            </a:r>
            <a:r>
              <a:rPr i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(Чукотский филиал)</a:t>
            </a:r>
            <a:endParaRPr i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2" name="Google Shape;702;g97ee17dbe7_0_0"/>
          <p:cNvSpPr txBox="1"/>
          <p:nvPr/>
        </p:nvSpPr>
        <p:spPr>
          <a:xfrm>
            <a:off x="587850" y="5231850"/>
            <a:ext cx="5436000" cy="1063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445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Арктический государственный агротехнологический университет</a:t>
            </a:r>
            <a:endParaRPr b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Методика гидропонного растениеводства на севере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Разработка и исследование электромагнитногоомагничивателя воды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630000" marR="1253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ru-RU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Разработка системы автоматизации управления микроклиматом тепличного комплекса</a:t>
            </a:r>
            <a:endParaRPr/>
          </a:p>
        </p:txBody>
      </p:sp>
      <p:sp>
        <p:nvSpPr>
          <p:cNvPr id="703" name="Google Shape;703;g97ee17dbe7_0_0"/>
          <p:cNvSpPr txBox="1"/>
          <p:nvPr/>
        </p:nvSpPr>
        <p:spPr>
          <a:xfrm>
            <a:off x="6229125" y="4879375"/>
            <a:ext cx="5436000" cy="5781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Академия наук РС(Я)</a:t>
            </a:r>
            <a:endParaRPr b="1"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45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Социальные риски арктических регионов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4" name="Google Shape;704;g97ee17dbe7_0_0"/>
          <p:cNvSpPr txBox="1"/>
          <p:nvPr/>
        </p:nvSpPr>
        <p:spPr>
          <a:xfrm>
            <a:off x="6229125" y="5655150"/>
            <a:ext cx="5436000" cy="6168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АКБ «Алмазэргиэнбанк» АО</a:t>
            </a:r>
            <a:endParaRPr b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4500" lvl="0" marL="0" marR="39030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альтернативных источников энергетики в труднодоступных районах Крайнего Севера и Дальнего Востока</a:t>
            </a:r>
            <a:endParaRPr/>
          </a:p>
        </p:txBody>
      </p:sp>
      <p:pic>
        <p:nvPicPr>
          <p:cNvPr id="705" name="Google Shape;705;g97ee17dbe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1836" y="1082652"/>
            <a:ext cx="857816" cy="83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97ee17dbe7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21835" y="1971149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97ee17dbe7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21835" y="2860374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97ee17dbe7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926" y="5425733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97ee17dbe7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21835" y="5655143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97ee17dbe7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1926" y="1082293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97ee17dbe7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1926" y="1951279"/>
            <a:ext cx="857816" cy="83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97ee17dbe7_0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1926" y="4556748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g97ee17dbe7_0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1926" y="2819531"/>
            <a:ext cx="857818" cy="83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97ee17dbe7_0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1926" y="3688516"/>
            <a:ext cx="857808" cy="83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97ee17dbe7_0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221839" y="4731726"/>
            <a:ext cx="857810" cy="8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97ee17dbe7_0_0"/>
          <p:cNvPicPr preferRelativeResize="0"/>
          <p:nvPr/>
        </p:nvPicPr>
        <p:blipFill rotWithShape="1">
          <a:blip r:embed="rId16">
            <a:alphaModFix/>
          </a:blip>
          <a:srcRect b="0" l="24615" r="21836" t="0"/>
          <a:stretch/>
        </p:blipFill>
        <p:spPr>
          <a:xfrm>
            <a:off x="11221830" y="3749599"/>
            <a:ext cx="857829" cy="93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g97ee17dbe7_0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g97ee17dbe7_0_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97ee17dbe7_0_67"/>
          <p:cNvSpPr txBox="1"/>
          <p:nvPr/>
        </p:nvSpPr>
        <p:spPr>
          <a:xfrm>
            <a:off x="1150274" y="-21994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Всероссийская программа “Сириус. Лето: начни свой проект”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4" name="Google Shape;724;g97ee17dbe7_0_67"/>
          <p:cNvSpPr txBox="1"/>
          <p:nvPr/>
        </p:nvSpPr>
        <p:spPr>
          <a:xfrm>
            <a:off x="4850738" y="6403350"/>
            <a:ext cx="6269700" cy="333600"/>
          </a:xfrm>
          <a:prstGeom prst="rect">
            <a:avLst/>
          </a:prstGeom>
          <a:solidFill>
            <a:srgbClr val="DBD4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Times New Roman"/>
                <a:ea typeface="Times New Roman"/>
                <a:cs typeface="Times New Roman"/>
                <a:sym typeface="Times New Roman"/>
              </a:rPr>
              <a:t>О программе на сайте Сириус: </a:t>
            </a:r>
            <a:r>
              <a:rPr i="1" lang="ru-RU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https://sochisirius.ru/obuchenie/distant/smena669/3241</a:t>
            </a:r>
            <a:endParaRPr i="1" sz="12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5" name="Google Shape;725;g97ee17dbe7_0_67"/>
          <p:cNvSpPr txBox="1"/>
          <p:nvPr/>
        </p:nvSpPr>
        <p:spPr>
          <a:xfrm>
            <a:off x="1207613" y="6403350"/>
            <a:ext cx="2456400" cy="333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Times New Roman"/>
                <a:ea typeface="Times New Roman"/>
                <a:cs typeface="Times New Roman"/>
                <a:sym typeface="Times New Roman"/>
              </a:rPr>
              <a:t>Сайт МАН:</a:t>
            </a:r>
            <a:r>
              <a:rPr i="1" lang="ru-RU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ru-RU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http://lensky-kray.ru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6" name="Google Shape;726;g97ee17dbe7_0_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7013" y="1162409"/>
            <a:ext cx="7577965" cy="5077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g97e1f84ee3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97e1f84ee3_0_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97e1f84ee3_0_71"/>
          <p:cNvSpPr txBox="1"/>
          <p:nvPr>
            <p:ph type="title"/>
          </p:nvPr>
        </p:nvSpPr>
        <p:spPr>
          <a:xfrm>
            <a:off x="997625" y="151475"/>
            <a:ext cx="11114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Региональная космическая программа “КосмоМАНиЯ”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g97e1f84ee3_0_71"/>
          <p:cNvSpPr txBox="1"/>
          <p:nvPr/>
        </p:nvSpPr>
        <p:spPr>
          <a:xfrm>
            <a:off x="2124375" y="1834500"/>
            <a:ext cx="66954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g97e1f84ee3_0_71"/>
          <p:cNvSpPr txBox="1"/>
          <p:nvPr/>
        </p:nvSpPr>
        <p:spPr>
          <a:xfrm>
            <a:off x="3389100" y="5927550"/>
            <a:ext cx="5413800" cy="4317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http://lensky-kray.ru/index.php?r=news/view&amp;id=2207</a:t>
            </a:r>
            <a:endParaRPr b="1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6" name="Google Shape;736;g97e1f84ee3_0_71"/>
          <p:cNvSpPr txBox="1"/>
          <p:nvPr/>
        </p:nvSpPr>
        <p:spPr>
          <a:xfrm>
            <a:off x="724175" y="1135538"/>
            <a:ext cx="68751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Этапы Конкурса на проведение “Космической программы Сириус-2021”:</a:t>
            </a:r>
            <a:endParaRPr b="1" sz="11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 этап - отборочный (1 июня – 15 июля 2020 года)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 этап – подготовительный (16 июля – 1 октября 2020 года)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 этап – конкурсный (1 октября – 1 декабря 2020 года) 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 sz="11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11 региональных центров:</a:t>
            </a:r>
            <a:endParaRPr b="1" sz="11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выявления, поддержки и развития способностей и талантов у детей и молодежи «Аврора» (Республика Башкортостан),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Образовательный центр «Персей» (Иркутская область), 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выявления и поддержки одаренных детей «Успех» (Курская область),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выявления, поддержки и развития способностей и талантов у детей и молодежи «Альтаир» (Новосибирская область),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выявления, поддержки и развития способностей и талантов у детей и молодежи «Созвездие Орла» (Орловская область),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b="1"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выявления и поддержки одаренных детей Республики Саха (Якутия),</a:t>
            </a:r>
            <a:endParaRPr b="1"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Фонд поддержки талантливых детей и молодежи «Золотое сечение» (Свердловская область),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Ассоциация по выявлению, развитию и профессиональной ориентации мотивированных детей и молодежи «Смоленский Олимп» (Смоленская область),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Казанский открытый университет талантов 2.0 (Республика Татарстан), 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«Месторождение талантов» (Ханты-Мансийский АО),</a:t>
            </a:r>
            <a:endParaRPr sz="11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Times New Roman"/>
              <a:buAutoNum type="arabicPeriod"/>
            </a:pPr>
            <a:r>
              <a:rPr lang="ru-RU" sz="11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Региональный центр выявления и поддержки одаренных детей в области искусства, спорта, образования и науки «Антарес» (Кабардино-Балкарская Республика).  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7" name="Google Shape;737;g97e1f84ee3_0_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5000" y="3635763"/>
            <a:ext cx="3084298" cy="205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97e1f84ee3_0_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3438" y="1162850"/>
            <a:ext cx="3067423" cy="204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g97e1f84ee3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g97e1f84ee3_0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44" y="10074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97e1f84ee3_0_81"/>
          <p:cNvSpPr txBox="1"/>
          <p:nvPr>
            <p:ph type="title"/>
          </p:nvPr>
        </p:nvSpPr>
        <p:spPr>
          <a:xfrm>
            <a:off x="997625" y="151475"/>
            <a:ext cx="11114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Региональная космическая программа “КосмоМАНиЯ”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6" name="Google Shape;746;g97e1f84ee3_0_81"/>
          <p:cNvSpPr txBox="1"/>
          <p:nvPr/>
        </p:nvSpPr>
        <p:spPr>
          <a:xfrm>
            <a:off x="2124375" y="1834500"/>
            <a:ext cx="66954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g97e1f84ee3_0_81"/>
          <p:cNvSpPr txBox="1"/>
          <p:nvPr/>
        </p:nvSpPr>
        <p:spPr>
          <a:xfrm>
            <a:off x="3389100" y="6185275"/>
            <a:ext cx="5413800" cy="4317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latin typeface="Times New Roman"/>
                <a:ea typeface="Times New Roman"/>
                <a:cs typeface="Times New Roman"/>
                <a:sym typeface="Times New Roman"/>
              </a:rPr>
              <a:t>Регистрация с 15 сентября по 24 октября 2020 г. на </a:t>
            </a:r>
            <a:r>
              <a:rPr b="1" lang="ru-RU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LK14.RU</a:t>
            </a:r>
            <a:endParaRPr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8" name="Google Shape;748;g97e1f84ee3_0_81"/>
          <p:cNvSpPr txBox="1"/>
          <p:nvPr/>
        </p:nvSpPr>
        <p:spPr>
          <a:xfrm>
            <a:off x="997625" y="1200700"/>
            <a:ext cx="68751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программы: </a:t>
            </a: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Популяризация космических исследований и разработок среди школьников, организация проектой деятельности школьников в сфере космических технологий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Срок реализации: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8-20 ноября 2020 г.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63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в часах: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72 часа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63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Контингент обучающихся: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8-10 классы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Направления:</a:t>
            </a:r>
            <a:endParaRPr b="1"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Дистанционное зондирование Земли </a:t>
            </a:r>
            <a:r>
              <a:rPr i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(Черосов М.М., Захаров М.И.)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Космическая робототехника </a:t>
            </a:r>
            <a:r>
              <a:rPr i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(Деминов С.И., Максимов В.В.)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Ракетостроение </a:t>
            </a:r>
            <a:r>
              <a:rPr i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(Капитонов Р.С.)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Спутникостроение </a:t>
            </a:r>
            <a:r>
              <a:rPr i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(Романов Ю.Н.)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Партнеры: </a:t>
            </a: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Малая компьютерная академия СВФУ, Дом научной коллаборации Н.Г. Соломонова СВФУ, Детский технопарк “Кванториум” г. Якутска, </a:t>
            </a:r>
            <a:b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РРЦ “Юные Якутяне”   </a:t>
            </a:r>
            <a:endParaRPr i="1"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включает:</a:t>
            </a:r>
            <a:endParaRPr b="1"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командную работу над проектами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мастер-классы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лекции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семинары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9" name="Google Shape;749;g97e1f84ee3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9775" y="1312075"/>
            <a:ext cx="2799551" cy="446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87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821" y="8572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3"/>
          <p:cNvSpPr txBox="1"/>
          <p:nvPr>
            <p:ph type="title"/>
          </p:nvPr>
        </p:nvSpPr>
        <p:spPr>
          <a:xfrm>
            <a:off x="1517275" y="140436"/>
            <a:ext cx="10515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МАЛАЯ АКАДЕМИЯ НАУК РС(Я)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7" name="Google Shape;757;p13"/>
          <p:cNvSpPr txBox="1"/>
          <p:nvPr/>
        </p:nvSpPr>
        <p:spPr>
          <a:xfrm>
            <a:off x="3353525" y="2594925"/>
            <a:ext cx="6296100" cy="98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ru-RU" sz="35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b="1" i="0" sz="35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97e1f84ee3_5_6"/>
          <p:cNvSpPr txBox="1"/>
          <p:nvPr>
            <p:ph type="ctrTitle"/>
          </p:nvPr>
        </p:nvSpPr>
        <p:spPr>
          <a:xfrm>
            <a:off x="466542" y="2912794"/>
            <a:ext cx="10071300" cy="23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br>
              <a:rPr b="1" lang="ru-RU" sz="3600">
                <a:solidFill>
                  <a:srgbClr val="FFFFFF"/>
                </a:solidFill>
              </a:rPr>
            </a:br>
            <a:r>
              <a:rPr b="1" lang="ru-RU" sz="3600">
                <a:solidFill>
                  <a:srgbClr val="FFFFFF"/>
                </a:solidFill>
              </a:rPr>
              <a:t>Республиканская научная конференция – конкурс молодых исследователей имени академика Владимира Петровича Ларионова «Инникигэхардыы – Professor V.P. Larionov «A StepintotheFuture» ScienceFair»: итоги, планы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763" name="Google Shape;763;g97e1f84ee3_5_6"/>
          <p:cNvSpPr txBox="1"/>
          <p:nvPr/>
        </p:nvSpPr>
        <p:spPr>
          <a:xfrm>
            <a:off x="1541308" y="163381"/>
            <a:ext cx="9183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Малая академия наук Республики Саха (Якутия)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g97e1f84ee3_5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524" y="250336"/>
            <a:ext cx="855784" cy="8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g97e1f84ee3_5_6"/>
          <p:cNvSpPr txBox="1"/>
          <p:nvPr/>
        </p:nvSpPr>
        <p:spPr>
          <a:xfrm>
            <a:off x="823636" y="5379534"/>
            <a:ext cx="599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ru-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Протодьяконова Анна Николаевна</a:t>
            </a:r>
            <a:r>
              <a:rPr b="0" i="1" lang="ru-RU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ru-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методист НМО </a:t>
            </a:r>
            <a:r>
              <a:rPr b="0" i="1" lang="ru-RU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ГАУ ДО РС (Я) «Малая академия наук Республики Саха (Якутия)»</a:t>
            </a:r>
            <a:endParaRPr b="0" i="1" sz="2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g97e1f84ee3_5_6"/>
          <p:cNvPicPr preferRelativeResize="0"/>
          <p:nvPr/>
        </p:nvPicPr>
        <p:blipFill rotWithShape="1">
          <a:blip r:embed="rId5">
            <a:alphaModFix/>
          </a:blip>
          <a:srcRect b="2950" l="0" r="0" t="0"/>
          <a:stretch/>
        </p:blipFill>
        <p:spPr>
          <a:xfrm>
            <a:off x="9684425" y="4162450"/>
            <a:ext cx="1881175" cy="213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97e1f84ee3_2_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97e1f84ee3_2_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g97e1f84ee3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75" y="51544"/>
            <a:ext cx="11900499" cy="669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g97e1f84ee3_7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g97e1f84ee3_7_75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773" name="Google Shape;773;g97e1f84ee3_7_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g97e1f84ee3_7_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g97e1f84ee3_7_75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6" name="Google Shape;776;g97e1f84ee3_7_75"/>
          <p:cNvSpPr/>
          <p:nvPr/>
        </p:nvSpPr>
        <p:spPr>
          <a:xfrm>
            <a:off x="380960" y="3155106"/>
            <a:ext cx="11239578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1" lang="ru-RU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Сроки проведения: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школьный этап - 10 октября – 10 ноября 2019 г.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муниципальный - 12 – 25 ноября 2019 г.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региональный этапы – 26.11. – 23.12.2019 г.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республиканский этап - 8.01.-11.01.2020г.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g97e1f84ee3_7_75"/>
          <p:cNvSpPr/>
          <p:nvPr/>
        </p:nvSpPr>
        <p:spPr>
          <a:xfrm>
            <a:off x="380960" y="1071546"/>
            <a:ext cx="1133482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Цель конференции</a:t>
            </a:r>
            <a:r>
              <a:rPr b="1"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выявление и поддержка творческой инициативы школьников, проявляющих интерес к исследовательской и проектной деятельности</a:t>
            </a: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sp>
        <p:nvSpPr>
          <p:cNvPr id="778" name="Google Shape;778;g97e1f84ee3_7_75"/>
          <p:cNvSpPr/>
          <p:nvPr/>
        </p:nvSpPr>
        <p:spPr>
          <a:xfrm>
            <a:off x="380960" y="1962685"/>
            <a:ext cx="114300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Приказ МО и Н РС(Я) №01-10/1249 от 18.09.2019 г. </a:t>
            </a:r>
            <a:r>
              <a:rPr lang="ru-RU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«О проведении XXIV республиканской научной конференции-конкурса молодых исследователей имени академика В.П. Ларионова «Инникигэ хардыы – Professor V.P. Larionov «A Step into the Future» Science Fair»    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s-vfu.ru/upload/iblock/99a/99a96d219080374f045dc657af9a9824.JPG" id="779" name="Google Shape;779;g97e1f84ee3_7_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0561" y="4786322"/>
            <a:ext cx="2738652" cy="1825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s-vfu.ru/upload/iblock/582/582d881fb6f845b3bc67a4efd88eed16.JPG" id="780" name="Google Shape;780;g97e1f84ee3_7_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10612" y="4791754"/>
            <a:ext cx="2571769" cy="1713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s-vfu.ru/upload/iblock/90e/90e9493ad751e00e4680e7f863e98b6b.jpg" id="781" name="Google Shape;781;g97e1f84ee3_7_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65979" y="4743533"/>
            <a:ext cx="2751327" cy="18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6" name="Google Shape;786;g97e1f84ee3_7_90"/>
          <p:cNvGraphicFramePr/>
          <p:nvPr/>
        </p:nvGraphicFramePr>
        <p:xfrm>
          <a:off x="952464" y="11879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404950"/>
                <a:gridCol w="1657325"/>
                <a:gridCol w="1193950"/>
                <a:gridCol w="1411025"/>
              </a:tblGrid>
              <a:tr h="1701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Район/Улус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участников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Абыйский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Алданский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Аллаиховский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Амгинский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Анабарский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Булунский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Верхневилюский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Верхнеколымский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Верхоянский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Вилюйский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Горный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Жиганский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Кобяйский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Ленский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3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Мегино-Кангаласский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Мирнинский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Момский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Намский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87" name="Google Shape;787;g97e1f84ee3_7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g97e1f84ee3_7_90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789" name="Google Shape;789;g97e1f84ee3_7_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0" name="Google Shape;790;g97e1f84ee3_7_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1" name="Google Shape;791;g97e1f84ee3_7_90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2" name="Google Shape;792;g97e1f84ee3_7_90"/>
          <p:cNvSpPr txBox="1"/>
          <p:nvPr/>
        </p:nvSpPr>
        <p:spPr>
          <a:xfrm>
            <a:off x="952464" y="1066000"/>
            <a:ext cx="4713599" cy="291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Свод количества участников по улусам 2020 год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s-vfu.ru/upload/iblock/502/50220eecc6ad1ac24d5e99d684b4eec3.jpg" id="793" name="Google Shape;793;g97e1f84ee3_7_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2499" y="4900825"/>
            <a:ext cx="2615333" cy="174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s-vfu.ru/upload/iblock/40e/40ec32bff8d89332c9193625132c2304.jpg" id="794" name="Google Shape;794;g97e1f84ee3_7_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9651" y="4876401"/>
            <a:ext cx="2615282" cy="1742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95" name="Google Shape;795;g97e1f84ee3_7_90"/>
          <p:cNvGraphicFramePr/>
          <p:nvPr/>
        </p:nvGraphicFramePr>
        <p:xfrm>
          <a:off x="6381752" y="12858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404950"/>
                <a:gridCol w="1657325"/>
                <a:gridCol w="1193950"/>
                <a:gridCol w="1411025"/>
              </a:tblGrid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Район/Улус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участников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Нерюнгринский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Нюрбинский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Оймяконский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Олекминский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Оленекский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Среднеколымский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Сунтарский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Таттинский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Томпонский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Усть-Алданский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Усть-Майский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Усть-Янский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Хангаласский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Чурапчинский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Эвено-Бытантайский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Якутск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Жатай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8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ВСЕГО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1264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1475" marL="5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ttps://www.s-vfu.ru/upload/iblock/e83/e83c4af5191eaf3fda330b4afc8921a4.JPG" id="796" name="Google Shape;796;g97e1f84ee3_7_9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10576" y="4898880"/>
            <a:ext cx="2615275" cy="174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g97e1f84ee3_7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2" name="Google Shape;802;g97e1f84ee3_7_104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803" name="Google Shape;803;g97e1f84ee3_7_10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g97e1f84ee3_7_10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g97e1f84ee3_7_104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806" name="Google Shape;806;g97e1f84ee3_7_104"/>
          <p:cNvGraphicFramePr/>
          <p:nvPr/>
        </p:nvGraphicFramePr>
        <p:xfrm>
          <a:off x="285709" y="1714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244125"/>
                <a:gridCol w="2994400"/>
                <a:gridCol w="504850"/>
                <a:gridCol w="732400"/>
                <a:gridCol w="1144000"/>
              </a:tblGrid>
              <a:tr h="321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Секции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участников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работ, прошедших на 2й тур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Ботанические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36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Геоинформационные технологии и дистанционное зондирование Земли, применение беспилотных технологий в геоматике (ГИС секция)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1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Горная инженерия и энергетика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1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Зоологические науки и общая биология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Иностранные языки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Информационные ресурсы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Исторические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Культурология и искусствоведение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Математические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Медицинские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Методика преподавания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Мода и дизайн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Музееведение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Наследие А.Е. Кулаковского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 о Земле (география и геология)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Научно-техническая выставка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Общественные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07" name="Google Shape;807;g97e1f84ee3_7_104"/>
          <p:cNvSpPr/>
          <p:nvPr/>
        </p:nvSpPr>
        <p:spPr>
          <a:xfrm>
            <a:off x="285709" y="1214422"/>
            <a:ext cx="56197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Свод количества участников по секциям</a:t>
            </a:r>
            <a:r>
              <a:rPr b="1" i="0" lang="ru-RU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2020 г.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08" name="Google Shape;808;g97e1f84ee3_7_104"/>
          <p:cNvGraphicFramePr/>
          <p:nvPr/>
        </p:nvGraphicFramePr>
        <p:xfrm>
          <a:off x="6000749" y="11429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256525"/>
                <a:gridCol w="3078550"/>
                <a:gridCol w="598600"/>
                <a:gridCol w="769625"/>
                <a:gridCol w="1202150"/>
              </a:tblGrid>
              <a:tr h="1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Секции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участников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работ, прошедших на 2й тур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Прикладной дизайн и декоративно-прикладное искусство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Программирование и алгоритмы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Робототехника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Русская филология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Североведение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Сельскохозяйственные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Спортивная наука и ЗОЖ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2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Сравнительно-сопоставительное изучение языков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Техносферная безопасность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8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Физические науки и астрономия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Химические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Экологические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Экономические науки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Этнология и археология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Якутская филология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</a:t>
                      </a: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ВСЕГО:</a:t>
                      </a:r>
                      <a:endParaRPr b="1"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1105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1264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701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525" marL="11525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ttps://www.s-vfu.ru/upload/iblock/75e/75e4a6065060ae40a0dce0c81585d8f4.JPG" id="809" name="Google Shape;809;g97e1f84ee3_7_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95534" y="5000636"/>
            <a:ext cx="2461693" cy="1640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s-vfu.ru/upload/iblock/20d/20d089bba1e049c30f320bdd870ca8db.JPG" id="810" name="Google Shape;810;g97e1f84ee3_7_1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43648" y="4929198"/>
            <a:ext cx="2571769" cy="171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g97e1f84ee3_7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6" name="Google Shape;816;g97e1f84ee3_7_117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817" name="Google Shape;817;g97e1f84ee3_7_1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g97e1f84ee3_7_1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9" name="Google Shape;819;g97e1f84ee3_7_117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0" name="Google Shape;820;g97e1f84ee3_7_117"/>
          <p:cNvSpPr/>
          <p:nvPr/>
        </p:nvSpPr>
        <p:spPr>
          <a:xfrm>
            <a:off x="190459" y="1142984"/>
            <a:ext cx="4667283" cy="4431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b="0" i="0" lang="ru-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Из 1264 участников победителями и призерами стали 436 юных исследователя, в т.ч.: 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Лауреаты – 34 участника;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Дипломанты 1 степени – 96 участников;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Дипломанты 2 степени – 132 участника;</a:t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b="0" i="0" lang="ru-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Дипломанты 3 степени – 174 участников.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конкурсе английского языка: 15 лауреатов и 26 дипломантов.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Именные премии Национального фонда Республики Саха (Якутия) «Баргарыы (Возрождение)» – 8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Победители командного зачет: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СУНЦ СВФУ;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ЦТР и ГОШ Олекминского района;</a:t>
            </a:r>
            <a:endParaRPr/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Чурапчинский, Ленский, Абыйский районы.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62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Конкурс «Общественный выбор»: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родители - 326, учителя - 296, научные руководители - 244, педагоги дополнительного образования - 49, студенты, гости, сопровождающие руководители  - 91, школьники - 947.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21" name="Google Shape;821;g97e1f84ee3_7_117"/>
          <p:cNvGraphicFramePr/>
          <p:nvPr/>
        </p:nvGraphicFramePr>
        <p:xfrm>
          <a:off x="5048243" y="12920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328300"/>
                <a:gridCol w="2449825"/>
                <a:gridCol w="614300"/>
                <a:gridCol w="598225"/>
                <a:gridCol w="824400"/>
                <a:gridCol w="741225"/>
                <a:gridCol w="793750"/>
                <a:gridCol w="793750"/>
              </a:tblGrid>
              <a:tr h="28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Район/Улус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работ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Лауреат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 1 степени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 2 степени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 3 степени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% качества участия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Абыйский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Алданский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Аллаиховский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Амгинский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52,3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Анабарский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Булунский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Верхневилюский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35,9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Верхнеколымский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Верхоянский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Вилюйский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Горный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18,4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Жиганский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Кобяйский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28,6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Ленский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57,1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Мегино-Кангаласский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41,1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Мирнинский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46,2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Момский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Намский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Нерюнгринский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57,9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Нюрбинский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31,4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Оймяконский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44,4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Олекминский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Оленекский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Среднеколымский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Сунтарский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44,4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Таттинский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33,9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Томпонский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28,6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Усть-Алданский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23,1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Усть-Майский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33,3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Усть-Янский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33,3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Хангаласский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35,2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Чурапчинский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Эвено-Бытантайский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Якутск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ГБОУ РС(Я) “ЯКШИ”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33,3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СУНЦ СВФУ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37,5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ГБНОУ РС(Я) “РЛИ”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4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ГБОУ РС(Я) “ВВРЛИ М.А.Алексеева”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23,1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Жатай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25,0</a:t>
                      </a:r>
                      <a:endParaRPr sz="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2675" marL="22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22" name="Google Shape;822;g97e1f84ee3_7_117"/>
          <p:cNvSpPr/>
          <p:nvPr/>
        </p:nvSpPr>
        <p:spPr>
          <a:xfrm>
            <a:off x="5143493" y="1017614"/>
            <a:ext cx="6572253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b="1" i="0" lang="ru-RU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Процент качества участия команд в Республиканской конференции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www.s-vfu.ru/upload/iblock/6d3/6d3059f21ebece04b4b809789af104e7.JPG" id="823" name="Google Shape;823;g97e1f84ee3_7_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6745" y="5156337"/>
            <a:ext cx="1891109" cy="1260247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www.s-vfu.ru/upload/iblock/65e/65ed78610e676726bbdc5010038712f5.JPG" id="824" name="Google Shape;824;g97e1f84ee3_7_117"/>
          <p:cNvSpPr/>
          <p:nvPr/>
        </p:nvSpPr>
        <p:spPr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s-vfu.ru/upload/iblock/65e/65ed78610e676726bbdc5010038712f5.JPG" id="825" name="Google Shape;825;g97e1f84ee3_7_1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80507" y="5110349"/>
            <a:ext cx="2143977" cy="142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g97e1f84ee3_7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97e1f84ee3_7_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939569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97e1f84ee3_7_131"/>
          <p:cNvSpPr txBox="1"/>
          <p:nvPr>
            <p:ph type="title"/>
          </p:nvPr>
        </p:nvSpPr>
        <p:spPr>
          <a:xfrm>
            <a:off x="1078231" y="151484"/>
            <a:ext cx="10515600" cy="582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ru-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Анализ и мониторинг участия школьников Республики Саха (Якутия) во всероссийских конференциях и конкурсах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3" name="Google Shape;833;g97e1f84ee3_7_131"/>
          <p:cNvSpPr txBox="1"/>
          <p:nvPr/>
        </p:nvSpPr>
        <p:spPr>
          <a:xfrm>
            <a:off x="95208" y="906645"/>
            <a:ext cx="70485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Свод количества участников и достижений по муниципалитетам</a:t>
            </a:r>
            <a:endParaRPr/>
          </a:p>
        </p:txBody>
      </p:sp>
      <p:sp>
        <p:nvSpPr>
          <p:cNvPr id="834" name="Google Shape;834;g97e1f84ee3_7_131"/>
          <p:cNvSpPr txBox="1"/>
          <p:nvPr/>
        </p:nvSpPr>
        <p:spPr>
          <a:xfrm>
            <a:off x="5404121" y="2236887"/>
            <a:ext cx="4904031" cy="263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35" name="Google Shape;835;g97e1f84ee3_7_131"/>
          <p:cNvGraphicFramePr/>
          <p:nvPr/>
        </p:nvGraphicFramePr>
        <p:xfrm>
          <a:off x="220331" y="12891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272250"/>
                <a:gridCol w="2092225"/>
                <a:gridCol w="816825"/>
                <a:gridCol w="630525"/>
                <a:gridCol w="802500"/>
                <a:gridCol w="759500"/>
                <a:gridCol w="788150"/>
                <a:gridCol w="666050"/>
              </a:tblGrid>
              <a:tr h="490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Улусы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участников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Лауреат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 1 степени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 2 степени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 3 степени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спец. приз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Алданский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Амгинский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Анабарский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Верхневилюйский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Вилюйский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Горный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Жиганский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Кобяйский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Ленский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Мегино-Кангаласский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Мирнинский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Намский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Нерюнгринский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Нюрбинский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Олекминский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Оленекский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Среднеколымский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Сунтарский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Таттинский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Томпонский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Усть-Алданский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Хангаласский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Чурапчинский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Эвено-Бытантайский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Якутск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СУНЦ СВФУ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ГБНОУ РС (Я) «РЛИ»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итого: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109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ru-RU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</a:t>
                      </a:r>
                      <a:endParaRPr sz="800" u="none" cap="none" strike="noStrike"/>
                    </a:p>
                  </a:txBody>
                  <a:tcPr marT="25950" marB="25950" marR="25925" marL="259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36" name="Google Shape;836;g97e1f84ee3_7_131"/>
          <p:cNvSpPr/>
          <p:nvPr/>
        </p:nvSpPr>
        <p:spPr>
          <a:xfrm>
            <a:off x="0" y="0"/>
            <a:ext cx="3317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lensky-kray.ru/uploads/nmo/%D0%9D%D0%B0%D0%B3%D1%80%D0%B0%D0%B6%D0%B4%D0%B5%D0%BD%D0%B8%D0%B5.jpg" id="837" name="Google Shape;837;g97e1f84ee3_7_131"/>
          <p:cNvPicPr preferRelativeResize="0"/>
          <p:nvPr/>
        </p:nvPicPr>
        <p:blipFill rotWithShape="1">
          <a:blip r:embed="rId5">
            <a:alphaModFix/>
          </a:blip>
          <a:srcRect b="28341" l="18632" r="32708" t="25236"/>
          <a:stretch/>
        </p:blipFill>
        <p:spPr>
          <a:xfrm>
            <a:off x="9048725" y="2986075"/>
            <a:ext cx="2932125" cy="1686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lensky-kray.ru/uploads/%20%D1%84%D0%BE%D1%82%D0%BE%20%D1%83%D1%87%D0%B0%D1%81%D1%82%D0%BD%D0%B8%D0%BA%D0%BE%D0%B2%20%281%29.jpeg" id="838" name="Google Shape;838;g97e1f84ee3_7_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29499" y="4767399"/>
            <a:ext cx="2501760" cy="1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97e1f84ee3_7_131"/>
          <p:cNvSpPr/>
          <p:nvPr/>
        </p:nvSpPr>
        <p:spPr>
          <a:xfrm>
            <a:off x="7192775" y="1246050"/>
            <a:ext cx="46647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Рекомендаций на всероссийские конференции – 331, в том числе: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конференции ISEF – 42;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конференции перечня Министерства просвещения РФ –  208;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прочие конференции – 81.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g97e1f84ee3_7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45" name="Google Shape;845;g97e1f84ee3_7_144"/>
          <p:cNvGraphicFramePr/>
          <p:nvPr/>
        </p:nvGraphicFramePr>
        <p:xfrm>
          <a:off x="476211" y="1625538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{C245CD63-1593-41F2-BB7F-B6BB096C771D}</a:tableStyleId>
              </a:tblPr>
              <a:tblGrid>
                <a:gridCol w="528150"/>
                <a:gridCol w="2395050"/>
                <a:gridCol w="1077300"/>
                <a:gridCol w="532025"/>
                <a:gridCol w="517100"/>
                <a:gridCol w="665400"/>
              </a:tblGrid>
              <a:tr h="701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Всероссийские конференции-2020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Место проведения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работ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достижение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Качество,%</a:t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XVI Балтийский научно-инженерный конкурс (3-6 февраля)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Санкт-Петербург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XXVIII Конкурс-конференция одаренных школьников "Авангард« (с 23-25 февраля)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Москва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IV Всероссийской конференции «ТРОПОЙ ОТКРЫТИЙ В.И. ВЕРНАДСКОГО» (5-7 классы)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XXVII Всероссийских юношеских чтений имени В.И. ВЕРНАДСКОГО (8-11 классы)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Всероссийский форум научной молодежи "Шаг в будущее"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заочно 11 классы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Всероссийский фестиваль творческих открытий и инициатив «Леонардо»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XXIII Российская научная конференция школьников «Открытие»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Всероссийская научная конференция учащихся им. Н.И. Лобачевского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1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74%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8025" marB="0" marR="8025" marL="8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46" name="Google Shape;846;g97e1f84ee3_7_144"/>
          <p:cNvSpPr/>
          <p:nvPr/>
        </p:nvSpPr>
        <p:spPr>
          <a:xfrm>
            <a:off x="952464" y="1071546"/>
            <a:ext cx="97155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Качество участия школьников РС (Я) во всероссийских конференциях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7" name="Google Shape;847;g97e1f84ee3_7_144"/>
          <p:cNvGraphicFramePr/>
          <p:nvPr/>
        </p:nvGraphicFramePr>
        <p:xfrm>
          <a:off x="6921563" y="1571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1841450"/>
                <a:gridCol w="1428750"/>
                <a:gridCol w="1428750"/>
              </a:tblGrid>
              <a:tr h="54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конференций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Лауреаты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участника (2 работы)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Дипломанты 1 степени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 участника (23 работы)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Дипломанты 2 степени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 участника (18 работ)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Дипломанты 3 степени –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 участника (23 работы)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2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Специальных призов (номинации -10, рекомендации на участие в международных мероприятиях - 37) -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 участника (47 работ)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84675" marL="84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48" name="Google Shape;848;g97e1f84ee3_7_144"/>
          <p:cNvSpPr txBox="1"/>
          <p:nvPr>
            <p:ph type="title"/>
          </p:nvPr>
        </p:nvSpPr>
        <p:spPr>
          <a:xfrm>
            <a:off x="1078231" y="151484"/>
            <a:ext cx="10515600" cy="582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ru-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Анализ и мониторинг участия школьников Республики Саха (Якутия) во всероссийских конференциях и конкурсах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9" name="Google Shape;849;g97e1f84ee3_7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97" y="75237"/>
            <a:ext cx="939569" cy="684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g97e1f84ee3_7_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5" name="Google Shape;855;g97e1f84ee3_7_153"/>
          <p:cNvGraphicFramePr/>
          <p:nvPr/>
        </p:nvGraphicFramePr>
        <p:xfrm>
          <a:off x="158332" y="12721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3274150"/>
                <a:gridCol w="903200"/>
                <a:gridCol w="1336825"/>
                <a:gridCol w="962825"/>
                <a:gridCol w="1164500"/>
                <a:gridCol w="1116275"/>
                <a:gridCol w="1254575"/>
                <a:gridCol w="732475"/>
                <a:gridCol w="1042025"/>
              </a:tblGrid>
              <a:tr h="424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Название конкурса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Сроки регистрации для участия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Город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Сроки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 участия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Сайт конференции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Кол-во участников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Сроки подготовки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24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Всероссийский форум научной молодежи "Шаг в будущее"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8-11 кл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 17.01.2020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Москва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12 октября-13 ноября 2020 г.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http://www.step-into-the-future.ru/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14.09.2020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86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XVIII Российское  Соревнование юных исследователей "Шаг в будущее, Юниор"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2-7 кл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 15 февраля 2020 г.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Реутов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sng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lyceum-reutov.schoolmsk.ru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70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Международный конкурс научно-исследовательских и инженерно-технических проектных работ «Ученые будущего» г. Москва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9-11 кл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 u="none" cap="none" strike="noStrike">
                          <a:solidFill>
                            <a:srgbClr val="2525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 15 сентября 2020 г.</a:t>
                      </a:r>
                      <a:r>
                        <a:rPr lang="ru-RU" sz="1100" u="none" cap="none" strike="noStrike">
                          <a:solidFill>
                            <a:srgbClr val="2525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– регистрация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 u="none" cap="none" strike="noStrike">
                          <a:solidFill>
                            <a:srgbClr val="2525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сентября 2020 г.</a:t>
                      </a:r>
                      <a:r>
                        <a:rPr lang="ru-RU" sz="1100" u="none" cap="none" strike="noStrike">
                          <a:solidFill>
                            <a:srgbClr val="2525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– результаты на очный этап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Москва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 u="none" cap="none" strike="noStrike">
                          <a:solidFill>
                            <a:srgbClr val="2525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9-11 октября 2020 г. </a:t>
                      </a:r>
                      <a:r>
                        <a:rPr lang="ru-RU" sz="1100" u="none" cap="none" strike="noStrike">
                          <a:solidFill>
                            <a:srgbClr val="2525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– очный тур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Очное и 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https://ub.festivalnauki.ru/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14.09.2020-07.10.2020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2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Всероссийский конкурс</a:t>
                      </a:r>
                      <a:b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научно-исследовательских и творческих работ молодежи</a:t>
                      </a:r>
                      <a:b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«Меня оценят в ХХI веке»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14-25 лет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01.09.2020 – 11.10.2020 - заочный тур</a:t>
                      </a:r>
                      <a:b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Москва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28.10.2020 – 30.10.2020 - очный тур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Очное и 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http://integraciya.org/konkursy/menya-otsenyat-v-xxi-veke/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Дистанционное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14.10.2020 – 25.10.2020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5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 Всероссийская олимпиада научно-исследовательских и учебно-исследовательских проектов детей и молодежи по проблемам защиты окружающей среды «Человек-Земля-Космос» (олимпиада "Созвездие")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возрастная категория - 10-13 лет</a:t>
                      </a:r>
                      <a:b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olimpsozvezdie@mail.ru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Прием работ продлен до 30 мая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Королёв Московской области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02-07 ноября 2020 года.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Очное и 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http://www.olimpsozvezdie.ru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2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Молодежный конкурс научно-технических  проектов «РОСТ»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9-11 кл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25 августа по 8 ноября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Иннополис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18-24 января 2021 г.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Очное и дистанционное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http://rost-isef.ru/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Январь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25" marL="31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56" name="Google Shape;856;g97e1f84ee3_7_153"/>
          <p:cNvSpPr txBox="1"/>
          <p:nvPr/>
        </p:nvSpPr>
        <p:spPr>
          <a:xfrm>
            <a:off x="1714469" y="202148"/>
            <a:ext cx="91124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Регламент участия команд РС (Я) во всероссийских конференциях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g97e1f84ee3_7_1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3897" y="75237"/>
            <a:ext cx="939569" cy="684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g97e1f84ee3_7_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3" name="Google Shape;863;g97e1f84ee3_7_160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864" name="Google Shape;864;g97e1f84ee3_7_1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5" name="Google Shape;865;g97e1f84ee3_7_1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6" name="Google Shape;866;g97e1f84ee3_7_160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Fair», 2021 г.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7" name="Google Shape;867;g97e1f84ee3_7_160"/>
          <p:cNvSpPr/>
          <p:nvPr/>
        </p:nvSpPr>
        <p:spPr>
          <a:xfrm>
            <a:off x="380960" y="1518242"/>
            <a:ext cx="11525331" cy="4339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b="1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Организаторы: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Министерство образования и науки Республики Саха (Якутия) в лице государственного автономного учреждения дополнительного образования Республики Саха (Якутия) «Малая академия наук Республики Саха (Якутия)» </a:t>
            </a:r>
            <a:endParaRPr/>
          </a:p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при поддержке: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Академии наук Республики Саха (Якутия),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Федерального государственного автономного образовательного учреждения высшего образования «Северо-Восточный федеральный университет имени М.К. Аммосова»,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Некоммерческой организации «Целевой фонд будущих поколений Республики Саха (Якутия),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Некоммерческой организации «Научно-образовательный фонд поддержки молодых ученых Республики Саха(Якутия)»,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Федерального исследовательского центра «Якутский научный центр Сибирского отделения Российской академии наук»,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⮚"/>
            </a:pPr>
            <a:r>
              <a:rPr b="0" i="0" lang="ru-RU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Совета молодых ученых Республики Саха (Якутия) и других учреждений науки.</a:t>
            </a:r>
            <a:endParaRPr b="0" i="0" sz="16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g97e1f84ee3_7_160"/>
          <p:cNvSpPr/>
          <p:nvPr/>
        </p:nvSpPr>
        <p:spPr>
          <a:xfrm>
            <a:off x="380960" y="1285860"/>
            <a:ext cx="11144328" cy="642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Цель конференции</a:t>
            </a:r>
            <a:r>
              <a:rPr lang="ru-RU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выявление и поддержка творческой инициативы школьников, проявляющих интерес к исследовательской и проектной деятельности.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g97e1f84ee3_7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4" name="Google Shape;874;g97e1f84ee3_7_170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875" name="Google Shape;875;g97e1f84ee3_7_1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6" name="Google Shape;876;g97e1f84ee3_7_1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7" name="Google Shape;877;g97e1f84ee3_7_170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878" name="Google Shape;878;g97e1f84ee3_7_170"/>
          <p:cNvGraphicFramePr/>
          <p:nvPr/>
        </p:nvGraphicFramePr>
        <p:xfrm>
          <a:off x="285709" y="14287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410025"/>
                <a:gridCol w="5019225"/>
              </a:tblGrid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Секции/Подсекции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Математика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Математические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Физика и астрономия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Физические науки и астрономия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Информатика и компьютерные науки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Программирование и алгоритмы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Информационные ресурсы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Химия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Химические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Техника и технологии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Технические науки 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Горная инженерия и энергетика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5.3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Робототехника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5.4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Научно-техническая выставка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2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 о Земле и окружающей среде, краеведение, экология и безопасность жизнедеятельности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Науки о Земле (география и геология)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Экологические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6.3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Техносферная безопасность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6.4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Североведение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6.5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Наследие А.Е. Кулаковского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58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6.6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Геоинформационные технологии и дистанционное зондирование Земли, применение беспилотных технологий в геоматике (ГИС секция)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879" name="Google Shape;879;g97e1f84ee3_7_170"/>
          <p:cNvGraphicFramePr/>
          <p:nvPr/>
        </p:nvGraphicFramePr>
        <p:xfrm>
          <a:off x="5905498" y="142873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541250"/>
                <a:gridCol w="5459525"/>
              </a:tblGrid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Биология и медицина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Ботанические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Зоологические науки и общая биология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7.3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Медицинские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7.4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Спортивная наука и ЗОЖ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7.5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Сельскохозяйственные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Исторические науки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Исторические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Этнология и археология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Культура и искусство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Культурология и искусствоведение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Мода и дизайн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9.3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Прикладной дизайн и декоративно-прикладное искусство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9.4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Музееведение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Общественные науки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Общественные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Экономические науки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Филология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Русская филология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Якутская филология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11.3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Иностранные языки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11.4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Сравнительно-сопоставительное изучение языков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2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Педагогические и психологические науки</a:t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12.1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Педагогика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12.2</a:t>
                      </a:r>
                      <a:endParaRPr/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Психология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575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12.3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cap="none" strike="noStrike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Методика преподавания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200" marL="41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80" name="Google Shape;880;g97e1f84ee3_7_170"/>
          <p:cNvSpPr txBox="1"/>
          <p:nvPr>
            <p:ph type="title"/>
          </p:nvPr>
        </p:nvSpPr>
        <p:spPr>
          <a:xfrm>
            <a:off x="571461" y="928670"/>
            <a:ext cx="10972800" cy="571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imes New Roman"/>
              <a:buNone/>
            </a:pPr>
            <a:r>
              <a:rPr b="1" lang="ru-RU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Секции/Подсекции</a:t>
            </a:r>
            <a:endParaRPr b="1"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g97e1f84ee3_7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1071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6" name="Google Shape;886;g97e1f84ee3_7_181"/>
          <p:cNvGrpSpPr/>
          <p:nvPr/>
        </p:nvGrpSpPr>
        <p:grpSpPr>
          <a:xfrm>
            <a:off x="256980" y="0"/>
            <a:ext cx="11744562" cy="928670"/>
            <a:chOff x="192735" y="0"/>
            <a:chExt cx="8808421" cy="928670"/>
          </a:xfrm>
        </p:grpSpPr>
        <p:pic>
          <p:nvPicPr>
            <p:cNvPr descr="Z:\☺Arkan☻\ШВБ logo 2019.png" id="887" name="Google Shape;887;g97e1f84ee3_7_1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01024" y="142852"/>
              <a:ext cx="1000132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Google Shape;888;g97e1f84ee3_7_18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2735" y="75236"/>
              <a:ext cx="878803" cy="85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g97e1f84ee3_7_181"/>
            <p:cNvSpPr/>
            <p:nvPr/>
          </p:nvSpPr>
          <p:spPr>
            <a:xfrm>
              <a:off x="714348" y="0"/>
              <a:ext cx="771530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Республиканская конференция-конкурс  молодых исследователей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имени академика В.П. Ларионова «Инникигэ хардыы» −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Professor V.P. Larionov «A step into the Future» Science Fair»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890" name="Google Shape;890;g97e1f84ee3_7_181"/>
          <p:cNvGraphicFramePr/>
          <p:nvPr/>
        </p:nvGraphicFramePr>
        <p:xfrm>
          <a:off x="190459" y="15483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{B48D0285-C9D0-4986-928D-72EC66183F20}</a:tableStyleId>
              </a:tblPr>
              <a:tblGrid>
                <a:gridCol w="1905000"/>
                <a:gridCol w="2164350"/>
                <a:gridCol w="2026650"/>
                <a:gridCol w="5715025"/>
              </a:tblGrid>
              <a:tr h="463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Этап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Рекомендуемые сроки проведения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2159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Рекомендуемый формат проведения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2159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Примечание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Школьный 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октября – 10 ноября 2020 г.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дистанционный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Ответственный от образовательного учреждения формирует состав участников для участия в муниципальном этапе, направляет итоговый протокол ответственному Регионального координационного центра программы «Шаг в будущее» в муниципальном районе.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 rowSpan="2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Муниципальный 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15 - 25 ноября 2020г.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дистанционный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Самостоятельная регистрация участников на сайте LK14.ru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04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 ноября – 16 декабря 2020 г. 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дистанционный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Проведение муниципального этапа конференции.</a:t>
                      </a:r>
                      <a:endParaRPr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Ответственный от Регионального координационного центра программы «Шаг в будущее» в муниципальном районе вводит общую статистику муниципального этапа, направляет итоговый протокол Организатору. Формирует команду муниципального района для участия в республиканском этапе конференции.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 rowSpan="3"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Республиканский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 – 20 декабря 2020г.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дистанционный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Утверждение списка участников Организатором. 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5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 – 29 декабря 2020г.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дистанционный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дистанционная экспертиза проектов участников (отборочный этап). Допуск к онлайн защите.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43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 – 11 января 2021г.</a:t>
                      </a:r>
                      <a:endParaRPr/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дистанционный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онлайн защита проектов, консультации, мастер-классы и другие образовательные мероприятия.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Программа, методические рекомендации для участия см. на сайте Организатора: </a:t>
                      </a:r>
                      <a:r>
                        <a:rPr lang="ru-RU" sz="13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www.lensky-kray.ru</a:t>
                      </a:r>
                      <a:endParaRPr sz="1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91425" marL="914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97e1f84ee3_2_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97e1f84ee3_2_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g97e1f84ee3_2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50" y="94875"/>
            <a:ext cx="12023350" cy="66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g97e1f84ee3_5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87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97e1f84ee3_5_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821" y="8572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g97e1f84ee3_5_16"/>
          <p:cNvSpPr txBox="1"/>
          <p:nvPr>
            <p:ph type="title"/>
          </p:nvPr>
        </p:nvSpPr>
        <p:spPr>
          <a:xfrm>
            <a:off x="1517275" y="140436"/>
            <a:ext cx="10515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МАЛАЯ АКАДЕМИЯ НАУК РС(Я)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8" name="Google Shape;898;g97e1f84ee3_5_16"/>
          <p:cNvSpPr txBox="1"/>
          <p:nvPr/>
        </p:nvSpPr>
        <p:spPr>
          <a:xfrm>
            <a:off x="3353525" y="2594925"/>
            <a:ext cx="6296100" cy="98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ru-RU" sz="35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b="1" i="0" sz="35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g97e1f84ee3_5_16"/>
          <p:cNvSpPr/>
          <p:nvPr/>
        </p:nvSpPr>
        <p:spPr>
          <a:xfrm>
            <a:off x="1162027" y="5053018"/>
            <a:ext cx="8572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450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Официальный сайт конференции и Организатора: </a:t>
            </a:r>
            <a:r>
              <a:rPr b="1" i="0" lang="ru-RU" sz="16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www.lensky-kray.ru</a:t>
            </a:r>
            <a:r>
              <a:rPr b="1" lang="ru-RU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0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b="1" lang="ru-RU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e-mail: </a:t>
            </a:r>
            <a:r>
              <a:rPr b="1" lang="ru-RU" sz="1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</a:t>
            </a:r>
            <a:r>
              <a:rPr b="1" i="0" lang="ru-RU" sz="16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an-svb@mail.ru</a:t>
            </a:r>
            <a:r>
              <a:rPr b="1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450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b="1" lang="ru-RU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</a:t>
            </a:r>
            <a:r>
              <a:rPr b="1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онт. тел.: 89142362592 Анна Николаевна Протодьяконова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D2EF"/>
            </a:gs>
            <a:gs pos="100000">
              <a:srgbClr val="05578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7e1f84ee3_13_130"/>
          <p:cNvSpPr/>
          <p:nvPr/>
        </p:nvSpPr>
        <p:spPr>
          <a:xfrm>
            <a:off x="-3175" y="0"/>
            <a:ext cx="12192000" cy="6858000"/>
          </a:xfrm>
          <a:prstGeom prst="rect">
            <a:avLst/>
          </a:prstGeom>
          <a:gradFill>
            <a:gsLst>
              <a:gs pos="0">
                <a:srgbClr val="62D2EF"/>
              </a:gs>
              <a:gs pos="100000">
                <a:srgbClr val="05578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6" name="Google Shape;906;g97e1f84ee3_13_130"/>
          <p:cNvPicPr preferRelativeResize="0"/>
          <p:nvPr/>
        </p:nvPicPr>
        <p:blipFill rotWithShape="1">
          <a:blip r:embed="rId3">
            <a:alphaModFix amt="40000"/>
          </a:blip>
          <a:srcRect b="6313" l="0" r="0" t="9418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97e1f84ee3_13_130"/>
          <p:cNvSpPr txBox="1"/>
          <p:nvPr/>
        </p:nvSpPr>
        <p:spPr>
          <a:xfrm>
            <a:off x="723214" y="654780"/>
            <a:ext cx="10329777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Century Gothic"/>
              <a:buNone/>
            </a:pPr>
            <a:r>
              <a:rPr b="0" i="0" lang="ru-RU" sz="4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ПЛАТФОРМА ДИСТАНЦИОННОЙ ПОДДЕРЖКИ И СОПРОВОЖДЕНИЯ ОДАРЁННЫХ ДЕТЕЙ РС(Я)</a:t>
            </a:r>
            <a:endParaRPr b="0" i="0" sz="4400" u="none" cap="none" strike="noStrik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8" name="Google Shape;908;g97e1f84ee3_13_130"/>
          <p:cNvSpPr txBox="1"/>
          <p:nvPr>
            <p:ph type="ctrTitle"/>
          </p:nvPr>
        </p:nvSpPr>
        <p:spPr>
          <a:xfrm>
            <a:off x="684211" y="685799"/>
            <a:ext cx="10329777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ru-RU" sz="4400"/>
              <a:t>ПЛАТФОРМА ДИСТАНЦИОННОЙ ПОДДЕРЖКИ И СОПРОВОЖДЕНИЯ ОДАРЁННЫХ ДЕТЕЙ РС(Я)</a:t>
            </a:r>
            <a:endParaRPr sz="4400"/>
          </a:p>
        </p:txBody>
      </p:sp>
      <p:pic>
        <p:nvPicPr>
          <p:cNvPr id="909" name="Google Shape;909;g97e1f84ee3_13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10" name="Google Shape;910;g97e1f84ee3_13_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g97e1f84ee3_13_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g97e1f84ee3_13_1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g97e1f84ee3_13_130"/>
          <p:cNvPicPr preferRelativeResize="0"/>
          <p:nvPr/>
        </p:nvPicPr>
        <p:blipFill rotWithShape="1">
          <a:blip r:embed="rId8">
            <a:alphaModFix/>
          </a:blip>
          <a:srcRect b="30910" l="7045" r="0" t="0"/>
          <a:stretch/>
        </p:blipFill>
        <p:spPr>
          <a:xfrm>
            <a:off x="9396875" y="3133100"/>
            <a:ext cx="2134276" cy="23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g97e1f84ee3_13_130"/>
          <p:cNvSpPr txBox="1"/>
          <p:nvPr/>
        </p:nvSpPr>
        <p:spPr>
          <a:xfrm>
            <a:off x="3113850" y="4394475"/>
            <a:ext cx="6199800" cy="11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Иванов Игорь Олегович 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гл. специалист по IT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ГАУ ДО РС(Я) «Малая академия наук РС(Я)» </a:t>
            </a:r>
            <a:r>
              <a:rPr lang="ru-RU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D2EF"/>
            </a:gs>
            <a:gs pos="100000">
              <a:srgbClr val="05578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97e1f84ee3_13_144"/>
          <p:cNvSpPr/>
          <p:nvPr/>
        </p:nvSpPr>
        <p:spPr>
          <a:xfrm>
            <a:off x="-3175" y="0"/>
            <a:ext cx="12192000" cy="6858000"/>
          </a:xfrm>
          <a:prstGeom prst="rect">
            <a:avLst/>
          </a:prstGeom>
          <a:gradFill>
            <a:gsLst>
              <a:gs pos="0">
                <a:srgbClr val="62D2EF"/>
              </a:gs>
              <a:gs pos="100000">
                <a:srgbClr val="05578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1" name="Google Shape;921;g97e1f84ee3_13_144"/>
          <p:cNvPicPr preferRelativeResize="0"/>
          <p:nvPr/>
        </p:nvPicPr>
        <p:blipFill rotWithShape="1">
          <a:blip r:embed="rId3">
            <a:alphaModFix amt="35000"/>
          </a:blip>
          <a:srcRect b="6313" l="0" r="0" t="9418"/>
          <a:stretch/>
        </p:blipFill>
        <p:spPr>
          <a:xfrm>
            <a:off x="3174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g97e1f84ee3_13_144"/>
          <p:cNvSpPr txBox="1"/>
          <p:nvPr>
            <p:ph idx="1" type="body"/>
          </p:nvPr>
        </p:nvSpPr>
        <p:spPr>
          <a:xfrm>
            <a:off x="684211" y="685800"/>
            <a:ext cx="10239161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ru-RU">
                <a:solidFill>
                  <a:schemeClr val="lt1"/>
                </a:solidFill>
              </a:rPr>
              <a:t>Во исполнение  поручения Главы Республики Саха (Якутия) № ПР-103-А1 от 24 мая 2019 года </a:t>
            </a:r>
            <a:r>
              <a:rPr b="1" lang="ru-RU">
                <a:solidFill>
                  <a:schemeClr val="lt1"/>
                </a:solidFill>
              </a:rPr>
              <a:t>«О создании и внедрению онлайн платформы дистанционной поддержки и сопровождения одаренных детей»</a:t>
            </a:r>
            <a:r>
              <a:rPr lang="ru-RU">
                <a:solidFill>
                  <a:schemeClr val="lt1"/>
                </a:solidFill>
              </a:rPr>
              <a:t> и Распоряжения Главы Республики Саха (Якутия) № 502-РГ от 05 июля 2019 года </a:t>
            </a:r>
            <a:r>
              <a:rPr b="1" lang="ru-RU">
                <a:solidFill>
                  <a:schemeClr val="lt1"/>
                </a:solidFill>
              </a:rPr>
              <a:t>«О создании и функционировании центра выявления и поддержки одаренных детей Республики Саха (Якутия) в рамках федерального проекта «Успех каждого ребенка» национального проекта «Образование» </a:t>
            </a:r>
            <a:r>
              <a:rPr lang="ru-RU">
                <a:solidFill>
                  <a:schemeClr val="lt1"/>
                </a:solidFill>
              </a:rPr>
              <a:t>была разработана и введена в эксплуатацию онлайн-платформа дистанционной поддержки и сопровождения одаренных детей Республики Саха (Якутия).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23" name="Google Shape;923;g97e1f84ee3_13_14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ОСНОВАНИЕ ДЛЯ РАЗРАБОТКИ</a:t>
            </a:r>
            <a:endParaRPr/>
          </a:p>
        </p:txBody>
      </p:sp>
      <p:pic>
        <p:nvPicPr>
          <p:cNvPr id="924" name="Google Shape;924;g97e1f84ee3_13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25" name="Google Shape;925;g97e1f84ee3_13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g97e1f84ee3_13_1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g97e1f84ee3_13_1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97e1f84ee3_13_156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АКТУАЛЬНЫЕ ДАННЫЕ</a:t>
            </a:r>
            <a:endParaRPr/>
          </a:p>
        </p:txBody>
      </p:sp>
      <p:sp>
        <p:nvSpPr>
          <p:cNvPr id="933" name="Google Shape;933;g97e1f84ee3_13_156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Платформа запущена 01.12.2019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3711 учащихся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1099 учащихся из г. Якутска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40 мероприятий (14 открытых, 26 закрытых)</a:t>
            </a:r>
            <a:endParaRPr/>
          </a:p>
          <a:p>
            <a:pPr indent="-184150" lvl="0" marL="2857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934" name="Google Shape;934;g97e1f84ee3_13_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35" name="Google Shape;935;g97e1f84ee3_13_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g97e1f84ee3_13_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g97e1f84ee3_13_1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7e1f84ee3_13_165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РЕАЛИЗОВАННЫЕ ФУНКЦИИ</a:t>
            </a:r>
            <a:endParaRPr/>
          </a:p>
        </p:txBody>
      </p:sp>
      <p:sp>
        <p:nvSpPr>
          <p:cNvPr id="943" name="Google Shape;943;g97e1f84ee3_13_165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Заполнение профиля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Запись на мероприятия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Загрузка проектов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Прохождение тестов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Информация о кружках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Информация о рынке труда</a:t>
            </a:r>
            <a:endParaRPr/>
          </a:p>
          <a:p>
            <a:pPr indent="-184150" lvl="0" marL="2857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944" name="Google Shape;944;g97e1f84ee3_13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45" name="Google Shape;945;g97e1f84ee3_13_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g97e1f84ee3_13_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g97e1f84ee3_13_1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97e1f84ee3_13_17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РЕАЛИЗУЕМЫЕ ФУНКЦИИ В 2020</a:t>
            </a:r>
            <a:endParaRPr/>
          </a:p>
        </p:txBody>
      </p:sp>
      <p:sp>
        <p:nvSpPr>
          <p:cNvPr id="953" name="Google Shape;953;g97e1f84ee3_13_174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Система дистанционного образования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Система наставничества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Лекторий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Система рейтинга и рекомендаций</a:t>
            </a:r>
            <a:endParaRPr/>
          </a:p>
          <a:p>
            <a:pPr indent="-184150" lvl="0" marL="2857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954" name="Google Shape;954;g97e1f84ee3_13_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55" name="Google Shape;955;g97e1f84ee3_13_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g97e1f84ee3_13_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g97e1f84ee3_13_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97e1f84ee3_13_18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ИНТЕРФЕЙС </a:t>
            </a:r>
            <a:r>
              <a:rPr b="1" lang="ru-RU"/>
              <a:t>LK14</a:t>
            </a:r>
            <a:r>
              <a:rPr lang="ru-RU"/>
              <a:t>. </a:t>
            </a:r>
            <a:r>
              <a:rPr lang="ru-RU">
                <a:solidFill>
                  <a:srgbClr val="0C0C0C"/>
                </a:solidFill>
              </a:rPr>
              <a:t>ПРОФИЛЬ</a:t>
            </a:r>
            <a:endParaRPr>
              <a:solidFill>
                <a:srgbClr val="0C0C0C"/>
              </a:solidFill>
            </a:endParaRPr>
          </a:p>
        </p:txBody>
      </p:sp>
      <p:pic>
        <p:nvPicPr>
          <p:cNvPr id="963" name="Google Shape;963;g97e1f84ee3_13_1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37" y="476250"/>
            <a:ext cx="7581705" cy="433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g97e1f84ee3_13_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65" name="Google Shape;965;g97e1f84ee3_13_1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g97e1f84ee3_13_1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g97e1f84ee3_13_1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g97e1f84ee3_13_183"/>
          <p:cNvSpPr/>
          <p:nvPr/>
        </p:nvSpPr>
        <p:spPr>
          <a:xfrm>
            <a:off x="3288052" y="4159948"/>
            <a:ext cx="553793" cy="64033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9" name="Google Shape;969;g97e1f84ee3_13_183"/>
          <p:cNvSpPr/>
          <p:nvPr/>
        </p:nvSpPr>
        <p:spPr>
          <a:xfrm>
            <a:off x="3288051" y="4534195"/>
            <a:ext cx="553793" cy="64033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97e1f84ee3_13_19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ИНТЕРФЕЙС </a:t>
            </a:r>
            <a:r>
              <a:rPr b="1" lang="ru-RU"/>
              <a:t>LK14</a:t>
            </a:r>
            <a:r>
              <a:rPr lang="ru-RU"/>
              <a:t>. </a:t>
            </a:r>
            <a:r>
              <a:rPr lang="ru-RU">
                <a:solidFill>
                  <a:srgbClr val="0C0C0C"/>
                </a:solidFill>
              </a:rPr>
              <a:t>МЕРОПРИЯТИЯ</a:t>
            </a:r>
            <a:endParaRPr>
              <a:solidFill>
                <a:srgbClr val="0C0C0C"/>
              </a:solidFill>
            </a:endParaRPr>
          </a:p>
        </p:txBody>
      </p:sp>
      <p:pic>
        <p:nvPicPr>
          <p:cNvPr id="975" name="Google Shape;975;g97e1f84ee3_13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37" y="476249"/>
            <a:ext cx="7581705" cy="427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97e1f84ee3_13_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77" name="Google Shape;977;g97e1f84ee3_13_1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g97e1f84ee3_13_1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g97e1f84ee3_13_1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97e1f84ee3_13_20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ИНТЕРФЕЙС </a:t>
            </a:r>
            <a:r>
              <a:rPr b="1" lang="ru-RU"/>
              <a:t>1С</a:t>
            </a:r>
            <a:r>
              <a:rPr lang="ru-RU"/>
              <a:t>. </a:t>
            </a:r>
            <a:r>
              <a:rPr lang="ru-RU">
                <a:solidFill>
                  <a:srgbClr val="0C0C0C"/>
                </a:solidFill>
              </a:rPr>
              <a:t>МЕРОПРИЯТИЯ</a:t>
            </a:r>
            <a:endParaRPr>
              <a:solidFill>
                <a:srgbClr val="0C0C0C"/>
              </a:solidFill>
            </a:endParaRPr>
          </a:p>
        </p:txBody>
      </p:sp>
      <p:pic>
        <p:nvPicPr>
          <p:cNvPr id="985" name="Google Shape;985;g97e1f84ee3_13_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36" y="476249"/>
            <a:ext cx="8027235" cy="427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g97e1f84ee3_13_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987" name="Google Shape;987;g97e1f84ee3_13_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g97e1f84ee3_13_2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g97e1f84ee3_13_2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97e1f84ee3_13_212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ИНТЕРФЕЙС </a:t>
            </a:r>
            <a:r>
              <a:rPr b="1" lang="ru-RU"/>
              <a:t>1С</a:t>
            </a:r>
            <a:r>
              <a:rPr lang="ru-RU"/>
              <a:t>. </a:t>
            </a:r>
            <a:r>
              <a:rPr lang="ru-RU">
                <a:solidFill>
                  <a:srgbClr val="0C0C0C"/>
                </a:solidFill>
              </a:rPr>
              <a:t>УЧЕНИК</a:t>
            </a:r>
            <a:endParaRPr>
              <a:solidFill>
                <a:srgbClr val="0C0C0C"/>
              </a:solidFill>
            </a:endParaRPr>
          </a:p>
        </p:txBody>
      </p:sp>
      <p:pic>
        <p:nvPicPr>
          <p:cNvPr id="995" name="Google Shape;995;g97e1f84ee3_13_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36" y="476249"/>
            <a:ext cx="7402514" cy="4277785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g97e1f84ee3_13_212"/>
          <p:cNvSpPr/>
          <p:nvPr/>
        </p:nvSpPr>
        <p:spPr>
          <a:xfrm>
            <a:off x="3939363" y="2711302"/>
            <a:ext cx="446567" cy="63796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7" name="Google Shape;997;g97e1f84ee3_13_212"/>
          <p:cNvSpPr/>
          <p:nvPr/>
        </p:nvSpPr>
        <p:spPr>
          <a:xfrm>
            <a:off x="3629247" y="2890284"/>
            <a:ext cx="446567" cy="63796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8" name="Google Shape;998;g97e1f84ee3_13_212"/>
          <p:cNvSpPr/>
          <p:nvPr/>
        </p:nvSpPr>
        <p:spPr>
          <a:xfrm>
            <a:off x="3629247" y="3069266"/>
            <a:ext cx="591880" cy="58478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9" name="Google Shape;999;g97e1f84ee3_13_212"/>
          <p:cNvSpPr/>
          <p:nvPr/>
        </p:nvSpPr>
        <p:spPr>
          <a:xfrm>
            <a:off x="3629246" y="2535865"/>
            <a:ext cx="446567" cy="63796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0" name="Google Shape;1000;g97e1f84ee3_13_212"/>
          <p:cNvSpPr/>
          <p:nvPr/>
        </p:nvSpPr>
        <p:spPr>
          <a:xfrm>
            <a:off x="3629246" y="3749060"/>
            <a:ext cx="591880" cy="58478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1" name="Google Shape;1001;g97e1f84ee3_13_212"/>
          <p:cNvSpPr/>
          <p:nvPr/>
        </p:nvSpPr>
        <p:spPr>
          <a:xfrm>
            <a:off x="3629246" y="3906630"/>
            <a:ext cx="108098" cy="52619"/>
          </a:xfrm>
          <a:prstGeom prst="rect">
            <a:avLst/>
          </a:prstGeom>
          <a:solidFill>
            <a:schemeClr val="accent6"/>
          </a:solidFill>
          <a:ln cap="rnd" cmpd="sng" w="15875">
            <a:solidFill>
              <a:srgbClr val="9018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2" name="Google Shape;1002;g97e1f84ee3_13_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6778" y="6158882"/>
            <a:ext cx="1555034" cy="437518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chemeClr val="dk1"/>
            </a:outerShdw>
          </a:effectLst>
        </p:spPr>
      </p:pic>
      <p:pic>
        <p:nvPicPr>
          <p:cNvPr id="1003" name="Google Shape;1003;g97e1f84ee3_13_2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0668" y="5941587"/>
            <a:ext cx="639097" cy="68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g97e1f84ee3_13_2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8990" y="5964456"/>
            <a:ext cx="645825" cy="6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g97e1f84ee3_13_2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828" y="5941587"/>
            <a:ext cx="1951827" cy="6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97e1f84ee3_2_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97e1f84ee3_2_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9" name="Google Shape;479;g97e1f84ee3_2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25" y="168650"/>
            <a:ext cx="11767250" cy="653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97e1f84ee3_13_227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ВОЗМОЖНОСТИ ПЛАТФОРМЫ ДЛЯ МУНИЦИПАЛИТЕТОВ</a:t>
            </a:r>
            <a:endParaRPr/>
          </a:p>
        </p:txBody>
      </p:sp>
      <p:sp>
        <p:nvSpPr>
          <p:cNvPr id="1011" name="Google Shape;1011;g97e1f84ee3_13_227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Сбор заявок на особо значимые мероприятия муниципального уровня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База данных учащихся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Минимум бумажной работы</a:t>
            </a:r>
            <a:endParaRPr/>
          </a:p>
          <a:p>
            <a:pPr indent="-285750" lvl="0" marL="285750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ru-RU"/>
              <a:t>Возможность работы удалённо</a:t>
            </a:r>
            <a:endParaRPr/>
          </a:p>
          <a:p>
            <a:pPr indent="-184150" lvl="0" marL="2857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980b2cc4cc_1_6"/>
          <p:cNvSpPr txBox="1"/>
          <p:nvPr>
            <p:ph type="ctrTitle"/>
          </p:nvPr>
        </p:nvSpPr>
        <p:spPr>
          <a:xfrm>
            <a:off x="1097142" y="2073381"/>
            <a:ext cx="10071300" cy="23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i="1" lang="ru-RU" sz="3600">
                <a:solidFill>
                  <a:srgbClr val="FFFFFF"/>
                </a:solidFill>
              </a:rPr>
              <a:t>Информационное сопровождение: </a:t>
            </a:r>
            <a:endParaRPr b="1" i="1" sz="3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i="1" lang="ru-RU" sz="3600">
                <a:solidFill>
                  <a:srgbClr val="FFFFFF"/>
                </a:solidFill>
              </a:rPr>
              <a:t>опыт, проблемы, планы. 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017" name="Google Shape;1017;g980b2cc4cc_1_6"/>
          <p:cNvSpPr txBox="1"/>
          <p:nvPr/>
        </p:nvSpPr>
        <p:spPr>
          <a:xfrm>
            <a:off x="2450208" y="367531"/>
            <a:ext cx="9183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Малая академия наук Республики Саха (Якутия)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g980b2cc4cc_1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975" y="266846"/>
            <a:ext cx="1137800" cy="11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g980b2cc4cc_1_6"/>
          <p:cNvSpPr txBox="1"/>
          <p:nvPr/>
        </p:nvSpPr>
        <p:spPr>
          <a:xfrm>
            <a:off x="1459786" y="5379434"/>
            <a:ext cx="599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Попова Любовь Максимовна</a:t>
            </a: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методист НМО </a:t>
            </a: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ГАУ ДО РС (Я) «Малая академия наук Республики Саха (Якутия)»</a:t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g980b2cc4cc_1_6"/>
          <p:cNvPicPr preferRelativeResize="0"/>
          <p:nvPr/>
        </p:nvPicPr>
        <p:blipFill rotWithShape="1">
          <a:blip r:embed="rId5">
            <a:alphaModFix/>
          </a:blip>
          <a:srcRect b="33888" l="0" r="0" t="0"/>
          <a:stretch/>
        </p:blipFill>
        <p:spPr>
          <a:xfrm>
            <a:off x="9443775" y="4588525"/>
            <a:ext cx="2080653" cy="20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980b2cc4cc_1_29"/>
          <p:cNvSpPr txBox="1"/>
          <p:nvPr>
            <p:ph type="ctrTitle"/>
          </p:nvPr>
        </p:nvSpPr>
        <p:spPr>
          <a:xfrm>
            <a:off x="1802150" y="1202138"/>
            <a:ext cx="10071300" cy="103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1" sz="1200">
              <a:solidFill>
                <a:srgbClr val="000000"/>
              </a:solidFill>
              <a:highlight>
                <a:srgbClr val="45818E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3600">
              <a:solidFill>
                <a:srgbClr val="000000"/>
              </a:solidFill>
              <a:highlight>
                <a:srgbClr val="45818E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3800">
                <a:solidFill>
                  <a:srgbClr val="FFFFFF"/>
                </a:solidFill>
                <a:highlight>
                  <a:srgbClr val="45818E"/>
                </a:highlight>
              </a:rPr>
              <a:t>Официальный сайт </a:t>
            </a:r>
            <a:r>
              <a:rPr b="1" lang="ru-RU" sz="3800">
                <a:solidFill>
                  <a:srgbClr val="FFFFFF"/>
                </a:solidFill>
                <a:highlight>
                  <a:srgbClr val="45818E"/>
                </a:highlight>
              </a:rPr>
              <a:t>http://lensky-kray.ru/</a:t>
            </a:r>
            <a:endParaRPr b="1" sz="3800">
              <a:solidFill>
                <a:srgbClr val="FFFFFF"/>
              </a:solidFill>
              <a:highlight>
                <a:srgbClr val="45818E"/>
              </a:highlight>
            </a:endParaRPr>
          </a:p>
        </p:txBody>
      </p:sp>
      <p:sp>
        <p:nvSpPr>
          <p:cNvPr id="1026" name="Google Shape;1026;g980b2cc4cc_1_29"/>
          <p:cNvSpPr txBox="1"/>
          <p:nvPr/>
        </p:nvSpPr>
        <p:spPr>
          <a:xfrm>
            <a:off x="2246308" y="354031"/>
            <a:ext cx="9183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Малая академия наук Республики Саха (Якутия)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Google Shape;1027;g980b2cc4cc_1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975" y="266846"/>
            <a:ext cx="1137800" cy="11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g980b2cc4cc_1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725" y="2350851"/>
            <a:ext cx="5673599" cy="4237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29" name="Google Shape;1029;g980b2cc4cc_1_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0329" y="2350851"/>
            <a:ext cx="5673599" cy="4273199"/>
          </a:xfrm>
          <a:prstGeom prst="rect">
            <a:avLst/>
          </a:prstGeom>
          <a:noFill/>
          <a:ln>
            <a:noFill/>
          </a:ln>
          <a:effectLst>
            <a:outerShdw rotWithShape="0" algn="bl" dir="6900000" dist="19050">
              <a:srgbClr val="B7B7B7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980b2cc4cc_1_64"/>
          <p:cNvSpPr txBox="1"/>
          <p:nvPr>
            <p:ph type="ctrTitle"/>
          </p:nvPr>
        </p:nvSpPr>
        <p:spPr>
          <a:xfrm>
            <a:off x="1030575" y="1154854"/>
            <a:ext cx="5508900" cy="1332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i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3600">
              <a:solidFill>
                <a:srgbClr val="FFFFFF"/>
              </a:solidFill>
              <a:highlight>
                <a:srgbClr val="E69138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3900">
                <a:solidFill>
                  <a:srgbClr val="000000"/>
                </a:solidFill>
                <a:highlight>
                  <a:srgbClr val="CCCCCC"/>
                </a:highlight>
              </a:rPr>
              <a:t>F</a:t>
            </a:r>
            <a:r>
              <a:rPr b="1" lang="ru-RU" sz="2300">
                <a:solidFill>
                  <a:srgbClr val="000000"/>
                </a:solidFill>
                <a:highlight>
                  <a:srgbClr val="CCCCCC"/>
                </a:highlight>
              </a:rPr>
              <a:t>acebook: @lenskykray Малая академия наук Республики Саха (Якутия) </a:t>
            </a:r>
            <a:endParaRPr b="1" sz="2300">
              <a:solidFill>
                <a:srgbClr val="000000"/>
              </a:solidFill>
              <a:highlight>
                <a:srgbClr val="CCCCCC"/>
              </a:highlight>
            </a:endParaRPr>
          </a:p>
        </p:txBody>
      </p:sp>
      <p:sp>
        <p:nvSpPr>
          <p:cNvPr id="1035" name="Google Shape;1035;g980b2cc4cc_1_64"/>
          <p:cNvSpPr txBox="1"/>
          <p:nvPr/>
        </p:nvSpPr>
        <p:spPr>
          <a:xfrm rot="-523">
            <a:off x="6521184" y="1007701"/>
            <a:ext cx="5914800" cy="13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3800">
                <a:highlight>
                  <a:srgbClr val="B7B7B7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Instagram @lenskykray</a:t>
            </a:r>
            <a:endParaRPr i="0" sz="3800" u="none" cap="none" strike="noStrike">
              <a:solidFill>
                <a:srgbClr val="000000"/>
              </a:solidFill>
              <a:highlight>
                <a:srgbClr val="B7B7B7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6" name="Google Shape;1036;g980b2cc4cc_1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">
            <a:off x="2117376" y="2430726"/>
            <a:ext cx="3335301" cy="426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980b2cc4cc_1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">
            <a:off x="8000486" y="2248968"/>
            <a:ext cx="2956224" cy="444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g980b2cc4cc_1_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1975" y="266846"/>
            <a:ext cx="1137800" cy="11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g980b2cc4cc_1_64"/>
          <p:cNvSpPr txBox="1"/>
          <p:nvPr/>
        </p:nvSpPr>
        <p:spPr>
          <a:xfrm rot="-523">
            <a:off x="3450700" y="267300"/>
            <a:ext cx="59148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1" lang="ru-RU" sz="4100">
                <a:solidFill>
                  <a:srgbClr val="434343"/>
                </a:solidFill>
                <a:highlight>
                  <a:srgbClr val="F4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Социальные сети </a:t>
            </a:r>
            <a:endParaRPr b="1" i="1" sz="4100" u="none" cap="none" strike="noStrike">
              <a:solidFill>
                <a:srgbClr val="434343"/>
              </a:solidFill>
              <a:highlight>
                <a:srgbClr val="F4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980b2cc4cc_1_73"/>
          <p:cNvSpPr txBox="1"/>
          <p:nvPr>
            <p:ph type="ctrTitle"/>
          </p:nvPr>
        </p:nvSpPr>
        <p:spPr>
          <a:xfrm>
            <a:off x="78700" y="1538100"/>
            <a:ext cx="6693000" cy="11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ru-RU" sz="2300">
                <a:solidFill>
                  <a:srgbClr val="0000FF"/>
                </a:solidFill>
                <a:highlight>
                  <a:srgbClr val="F3F3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Центр образования Олекминск</a:t>
            </a:r>
            <a:endParaRPr sz="2300">
              <a:solidFill>
                <a:srgbClr val="0000FF"/>
              </a:solidFill>
              <a:highlight>
                <a:srgbClr val="F3F3F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ru-RU" sz="2300">
                <a:solidFill>
                  <a:srgbClr val="0000FF"/>
                </a:solidFill>
                <a:highlight>
                  <a:srgbClr val="F3F3F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instagram: @ctr_i_gosh</a:t>
            </a:r>
            <a:endParaRPr sz="2300">
              <a:solidFill>
                <a:srgbClr val="0000FF"/>
              </a:solidFill>
              <a:highlight>
                <a:srgbClr val="F3F3F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3600">
              <a:solidFill>
                <a:srgbClr val="FFFFFF"/>
              </a:solidFill>
              <a:highlight>
                <a:srgbClr val="E69138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t/>
            </a:r>
            <a:endParaRPr b="1" sz="2300">
              <a:solidFill>
                <a:srgbClr val="000000"/>
              </a:solidFill>
              <a:highlight>
                <a:srgbClr val="CCCCCC"/>
              </a:highlight>
            </a:endParaRPr>
          </a:p>
        </p:txBody>
      </p:sp>
      <p:pic>
        <p:nvPicPr>
          <p:cNvPr id="1045" name="Google Shape;1045;g980b2cc4cc_1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250" y="185471"/>
            <a:ext cx="1137800" cy="11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980b2cc4cc_1_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1270" y="1801250"/>
            <a:ext cx="3587854" cy="490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g980b2cc4cc_1_73"/>
          <p:cNvSpPr txBox="1"/>
          <p:nvPr/>
        </p:nvSpPr>
        <p:spPr>
          <a:xfrm rot="-335">
            <a:off x="5635125" y="1801550"/>
            <a:ext cx="6160200" cy="51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ru-RU" sz="2400">
                <a:solidFill>
                  <a:srgbClr val="20124D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Ответственные</a:t>
            </a:r>
            <a:r>
              <a:rPr b="1" lang="ru-RU" sz="2400">
                <a:solidFill>
                  <a:srgbClr val="20124D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за информационное сопровождение </a:t>
            </a:r>
            <a:endParaRPr b="1" sz="2400">
              <a:solidFill>
                <a:srgbClr val="20124D"/>
              </a:solidFill>
              <a:highlight>
                <a:srgbClr val="EFEFE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Попова Любовь Максимовна 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к.н. 8-924-368-47-99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e-mail: </a:t>
            </a:r>
            <a:r>
              <a:rPr lang="ru-RU" sz="2400" u="sng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popovalove94@gmail.com</a:t>
            </a: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Никаноров Альберт Иванович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к.н. 8-914-288-88-38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20124D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e-mail: </a:t>
            </a:r>
            <a:r>
              <a:rPr lang="ru-RU" sz="2400" u="sng">
                <a:solidFill>
                  <a:schemeClr val="hlink"/>
                </a:solidFill>
                <a:highlight>
                  <a:srgbClr val="CCCCCC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alik@outlook.kr</a:t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ru-RU" sz="2400">
                <a:solidFill>
                  <a:srgbClr val="F3F3F3"/>
                </a:solidFill>
                <a:highlight>
                  <a:srgbClr val="43434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Шаблон: </a:t>
            </a:r>
            <a:endParaRPr b="1" sz="2400">
              <a:solidFill>
                <a:srgbClr val="F3F3F3"/>
              </a:solidFill>
              <a:highlight>
                <a:srgbClr val="43434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F3F3F3"/>
                </a:solidFill>
                <a:highlight>
                  <a:srgbClr val="43434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Тема: на публикацию ОТ РО МАН</a:t>
            </a:r>
            <a:endParaRPr sz="2400">
              <a:solidFill>
                <a:srgbClr val="F3F3F3"/>
              </a:solidFill>
              <a:highlight>
                <a:srgbClr val="43434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F3F3F3"/>
                </a:solidFill>
                <a:highlight>
                  <a:srgbClr val="43434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Текст </a:t>
            </a:r>
            <a:endParaRPr sz="2400">
              <a:solidFill>
                <a:srgbClr val="F3F3F3"/>
              </a:solidFill>
              <a:highlight>
                <a:srgbClr val="43434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F3F3F3"/>
                </a:solidFill>
                <a:highlight>
                  <a:srgbClr val="43434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Контактные данные и ссылки </a:t>
            </a:r>
            <a:endParaRPr sz="2400">
              <a:solidFill>
                <a:srgbClr val="F3F3F3"/>
              </a:solidFill>
              <a:highlight>
                <a:srgbClr val="43434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400">
                <a:solidFill>
                  <a:srgbClr val="F3F3F3"/>
                </a:solidFill>
                <a:highlight>
                  <a:srgbClr val="43434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Указать: изображение в прикрепленных файлах</a:t>
            </a:r>
            <a:endParaRPr sz="2400">
              <a:solidFill>
                <a:srgbClr val="F3F3F3"/>
              </a:solidFill>
              <a:highlight>
                <a:srgbClr val="43434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sz="2400">
              <a:solidFill>
                <a:srgbClr val="20124D"/>
              </a:solidFill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b="1" i="1" sz="4100">
              <a:highlight>
                <a:srgbClr val="CCCC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97e1f84ee3_11_4"/>
          <p:cNvSpPr txBox="1"/>
          <p:nvPr>
            <p:ph type="title"/>
          </p:nvPr>
        </p:nvSpPr>
        <p:spPr>
          <a:xfrm>
            <a:off x="684212" y="4487332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ru-RU"/>
              <a:t>БЛАГОДАРИМ ЗА ВНИМАНИЕ</a:t>
            </a:r>
            <a:endParaRPr/>
          </a:p>
        </p:txBody>
      </p:sp>
      <p:sp>
        <p:nvSpPr>
          <p:cNvPr id="1053" name="Google Shape;1053;g97e1f84ee3_11_4"/>
          <p:cNvSpPr txBox="1"/>
          <p:nvPr>
            <p:ph idx="1" type="body"/>
          </p:nvPr>
        </p:nvSpPr>
        <p:spPr>
          <a:xfrm>
            <a:off x="684212" y="685800"/>
            <a:ext cx="8534400" cy="36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857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84150" lvl="0" marL="28575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97e1f84ee3_2_2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97e1f84ee3_2_2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g97e1f84ee3_2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00" y="84325"/>
            <a:ext cx="11935925" cy="66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7e1f84ee3_2_2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97e1f84ee3_2_2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g97e1f84ee3_2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450" y="206125"/>
            <a:ext cx="11588200" cy="651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g980b2cc4cc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87"/>
            <a:ext cx="121920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980b2cc4cc_3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821" y="85725"/>
            <a:ext cx="684334" cy="6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980b2cc4cc_3_0"/>
          <p:cNvSpPr txBox="1"/>
          <p:nvPr>
            <p:ph type="title"/>
          </p:nvPr>
        </p:nvSpPr>
        <p:spPr>
          <a:xfrm>
            <a:off x="1517275" y="140436"/>
            <a:ext cx="105156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</a:pPr>
            <a:r>
              <a:rPr b="1" lang="ru-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МАЛАЯ АКАДЕМИЯ НАУК РС(Я)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3" name="Google Shape;503;g980b2cc4cc_3_0"/>
          <p:cNvSpPr txBox="1"/>
          <p:nvPr/>
        </p:nvSpPr>
        <p:spPr>
          <a:xfrm>
            <a:off x="3353525" y="2594925"/>
            <a:ext cx="6296100" cy="98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ru-RU" sz="35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b="1" i="0" sz="35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98873a50ca_0_0"/>
          <p:cNvSpPr txBox="1"/>
          <p:nvPr>
            <p:ph type="ctrTitle"/>
          </p:nvPr>
        </p:nvSpPr>
        <p:spPr>
          <a:xfrm>
            <a:off x="652925" y="1518751"/>
            <a:ext cx="10071300" cy="29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br>
              <a:rPr b="1" lang="ru-RU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4000">
                <a:solidFill>
                  <a:schemeClr val="lt1"/>
                </a:solidFill>
              </a:rPr>
              <a:t>Малая академия наук РС(Я) 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ru-RU" sz="4000">
                <a:solidFill>
                  <a:schemeClr val="lt1"/>
                </a:solidFill>
              </a:rPr>
              <a:t>в</a:t>
            </a:r>
            <a:r>
              <a:rPr b="1" lang="ru-RU" sz="4000">
                <a:solidFill>
                  <a:schemeClr val="lt1"/>
                </a:solidFill>
              </a:rPr>
              <a:t> орбите Сириуса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98873a50ca_0_0"/>
          <p:cNvSpPr txBox="1"/>
          <p:nvPr/>
        </p:nvSpPr>
        <p:spPr>
          <a:xfrm>
            <a:off x="1541308" y="163381"/>
            <a:ext cx="9183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ru-R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Малая академия наук Республики Саха (Якутия)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g98873a50c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524" y="250336"/>
            <a:ext cx="855784" cy="8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98873a50ca_0_0"/>
          <p:cNvSpPr txBox="1"/>
          <p:nvPr/>
        </p:nvSpPr>
        <p:spPr>
          <a:xfrm>
            <a:off x="823636" y="5684334"/>
            <a:ext cx="599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Лаптева Яна Афанасьевна, начальник научно-методического отдела ГАУ ДО РС (Я)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«Малая академия наук Республики Саха (Якутия)»</a:t>
            </a:r>
            <a:endParaRPr b="0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98873a50ca_0_0"/>
          <p:cNvSpPr txBox="1"/>
          <p:nvPr/>
        </p:nvSpPr>
        <p:spPr>
          <a:xfrm>
            <a:off x="10029750" y="4585150"/>
            <a:ext cx="50067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g98873a50c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95550" y="4289600"/>
            <a:ext cx="1738562" cy="23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Срез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2020-01-27T05:53:34Z</dcterms:created>
  <dc:creator>Arkan_MAN</dc:creator>
</cp:coreProperties>
</file>