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60" r:id="rId4"/>
    <p:sldId id="261" r:id="rId5"/>
    <p:sldId id="263" r:id="rId6"/>
    <p:sldId id="258" r:id="rId7"/>
    <p:sldId id="262" r:id="rId8"/>
    <p:sldId id="268" r:id="rId9"/>
    <p:sldId id="267" r:id="rId10"/>
    <p:sldId id="264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57" d="100"/>
          <a:sy n="57" d="100"/>
        </p:scale>
        <p:origin x="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BD50-638F-4D55-BCD6-494A136A840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80D1-CF69-4893-A29D-8BD658C03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575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BD50-638F-4D55-BCD6-494A136A840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80D1-CF69-4893-A29D-8BD658C03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905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BD50-638F-4D55-BCD6-494A136A840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80D1-CF69-4893-A29D-8BD658C03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730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BD50-638F-4D55-BCD6-494A136A840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80D1-CF69-4893-A29D-8BD658C03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316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BD50-638F-4D55-BCD6-494A136A840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80D1-CF69-4893-A29D-8BD658C03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15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BD50-638F-4D55-BCD6-494A136A840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80D1-CF69-4893-A29D-8BD658C03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119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BD50-638F-4D55-BCD6-494A136A840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80D1-CF69-4893-A29D-8BD658C03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024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BD50-638F-4D55-BCD6-494A136A840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80D1-CF69-4893-A29D-8BD658C03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777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BD50-638F-4D55-BCD6-494A136A840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80D1-CF69-4893-A29D-8BD658C03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686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BD50-638F-4D55-BCD6-494A136A840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80D1-CF69-4893-A29D-8BD658C03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7536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6BD50-638F-4D55-BCD6-494A136A840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80D1-CF69-4893-A29D-8BD658C03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26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6BD50-638F-4D55-BCD6-494A136A8409}" type="datetimeFigureOut">
              <a:rPr lang="ru-RU" smtClean="0"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D80D1-CF69-4893-A29D-8BD658C037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99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02440" y="241363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Валентность. Химические формулы. Уравнения химических реакций Классификация химических реакций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16929" y="5888602"/>
            <a:ext cx="3902541" cy="6443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17" y="145026"/>
            <a:ext cx="1909290" cy="1906554"/>
          </a:xfrm>
          <a:prstGeom prst="rect">
            <a:avLst/>
          </a:prstGeom>
        </p:spPr>
      </p:pic>
      <p:pic>
        <p:nvPicPr>
          <p:cNvPr id="3076" name="Picture 4" descr="Смотреть исходное изображение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17" y="2996380"/>
            <a:ext cx="1987857" cy="1906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3668" y="5093110"/>
            <a:ext cx="12299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Кафедра химии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27018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4182" y="0"/>
            <a:ext cx="5350568" cy="238636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68182" y="159009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0" dirty="0" smtClean="0">
                <a:solidFill>
                  <a:srgbClr val="333333"/>
                </a:solidFill>
                <a:effectLst/>
              </a:rPr>
              <a:t>Для составления уравнений химических реакций необходимо знать определённые обозначения, показывающие, как протекает реакция. </a:t>
            </a:r>
          </a:p>
          <a:p>
            <a:r>
              <a:rPr lang="ru-RU" sz="2000" b="1" i="0" dirty="0" smtClean="0">
                <a:solidFill>
                  <a:srgbClr val="333333"/>
                </a:solidFill>
                <a:effectLst/>
              </a:rPr>
              <a:t>В химических уравнениях используются следующие знаки:</a:t>
            </a:r>
            <a:endParaRPr lang="ru-RU" sz="20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4905927"/>
                  </p:ext>
                </p:extLst>
              </p:nvPr>
            </p:nvGraphicFramePr>
            <p:xfrm>
              <a:off x="1003611" y="2528854"/>
              <a:ext cx="9690409" cy="432238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369211"/>
                    <a:gridCol w="3660599"/>
                    <a:gridCol w="3660599"/>
                  </a:tblGrid>
                  <a:tr h="3493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Признак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Реакции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Пример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49319">
                    <a:tc row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По изменению количества реагентов и конечных веществ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100">
                              <a:effectLst/>
                            </a:rPr>
                            <a:t>Замещения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600" b="1" dirty="0">
                              <a:effectLst/>
                            </a:rPr>
                            <a:t>2Na +2H</a:t>
                          </a:r>
                          <a:r>
                            <a:rPr lang="ru-RU" sz="1600" b="1" baseline="-25000" dirty="0">
                              <a:effectLst/>
                            </a:rPr>
                            <a:t>2</a:t>
                          </a:r>
                          <a:r>
                            <a:rPr lang="ru-RU" sz="1600" b="1" dirty="0">
                              <a:effectLst/>
                            </a:rPr>
                            <a:t>O → 2NaOH + H</a:t>
                          </a:r>
                          <a:r>
                            <a:rPr lang="ru-RU" sz="1600" b="1" baseline="-25000" dirty="0">
                              <a:effectLst/>
                            </a:rPr>
                            <a:t>2</a:t>
                          </a:r>
                          <a:r>
                            <a:rPr lang="ru-RU" sz="1600" b="1" dirty="0">
                              <a:effectLst/>
                            </a:rPr>
                            <a:t>↑</a:t>
                          </a:r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49319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100">
                              <a:effectLst/>
                            </a:rPr>
                            <a:t>Соединения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600" b="1" dirty="0">
                              <a:effectLst/>
                            </a:rPr>
                            <a:t>С + О</a:t>
                          </a:r>
                          <a:r>
                            <a:rPr lang="ru-RU" sz="1600" b="1" baseline="-25000" dirty="0">
                              <a:effectLst/>
                            </a:rPr>
                            <a:t>2</a:t>
                          </a:r>
                          <a:r>
                            <a:rPr lang="ru-RU" sz="1600" b="1" dirty="0">
                              <a:effectLst/>
                            </a:rPr>
                            <a:t> = СО</a:t>
                          </a:r>
                          <a:r>
                            <a:rPr lang="ru-RU" sz="1600" b="1" baseline="-25000" dirty="0">
                              <a:effectLst/>
                            </a:rPr>
                            <a:t>2</a:t>
                          </a:r>
                          <a:r>
                            <a:rPr lang="ru-RU" sz="1600" b="1" dirty="0">
                              <a:effectLst/>
                            </a:rPr>
                            <a:t>↑</a:t>
                          </a:r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40671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Разложения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600" b="1" dirty="0">
                              <a:effectLst/>
                            </a:rPr>
                            <a:t>2Fe(OH)</a:t>
                          </a:r>
                          <a14:m>
                            <m:oMath xmlns:m="http://schemas.openxmlformats.org/officeDocument/2006/math">
                              <m:r>
                                <a:rPr lang="en-US" sz="1600" b="1">
                                  <a:effectLst/>
                                </a:rPr>
                                <m:t>↓ </m:t>
                              </m:r>
                              <m:box>
                                <m:boxPr>
                                  <m:ctrlPr>
                                    <a:rPr lang="ru-RU" sz="1600" b="1">
                                      <a:effectLst/>
                                    </a:rPr>
                                  </m:ctrlPr>
                                </m:boxPr>
                                <m:e>
                                  <m:groupChr>
                                    <m:groupChrPr>
                                      <m:chr m:val="→"/>
                                      <m:vertJc m:val="bot"/>
                                      <m:ctrlPr>
                                        <a:rPr lang="ru-RU" sz="1600" b="1">
                                          <a:effectLst/>
                                        </a:rPr>
                                      </m:ctrlPr>
                                    </m:groupChrPr>
                                    <m:e>
                                      <m:r>
                                        <a:rPr lang="en-US" sz="1600" b="1" i="1">
                                          <a:effectLst/>
                                        </a:rPr>
                                        <m:t>𝐭</m:t>
                                      </m:r>
                                    </m:e>
                                  </m:groupChr>
                                </m:e>
                              </m:box>
                            </m:oMath>
                          </a14:m>
                          <a:r>
                            <a:rPr lang="en-US" sz="1600" b="1" baseline="-25000" dirty="0">
                              <a:effectLst/>
                            </a:rPr>
                            <a:t>3</a:t>
                          </a:r>
                          <a:r>
                            <a:rPr lang="en-US" sz="1600" b="1" dirty="0">
                              <a:effectLst/>
                            </a:rPr>
                            <a:t>  Fe</a:t>
                          </a:r>
                          <a:r>
                            <a:rPr lang="en-US" sz="1600" b="1" baseline="-25000" dirty="0">
                              <a:effectLst/>
                            </a:rPr>
                            <a:t>2</a:t>
                          </a:r>
                          <a:r>
                            <a:rPr lang="en-US" sz="1600" b="1" dirty="0">
                              <a:effectLst/>
                            </a:rPr>
                            <a:t>O</a:t>
                          </a:r>
                          <a:r>
                            <a:rPr lang="en-US" sz="1600" b="1" baseline="-25000" dirty="0">
                              <a:effectLst/>
                            </a:rPr>
                            <a:t>3</a:t>
                          </a:r>
                          <a:r>
                            <a:rPr lang="en-US" sz="1600" b="1" dirty="0">
                              <a:effectLst/>
                            </a:rPr>
                            <a:t> + 3H</a:t>
                          </a:r>
                          <a:r>
                            <a:rPr lang="en-US" sz="1600" b="1" baseline="-25000" dirty="0">
                              <a:effectLst/>
                            </a:rPr>
                            <a:t>2</a:t>
                          </a:r>
                          <a:r>
                            <a:rPr lang="en-US" sz="1600" b="1" dirty="0">
                              <a:effectLst/>
                            </a:rPr>
                            <a:t>O</a:t>
                          </a:r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49319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Обмена (обычно ионный обмен)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600" b="1" dirty="0">
                              <a:effectLst/>
                            </a:rPr>
                            <a:t>Na</a:t>
                          </a:r>
                          <a:r>
                            <a:rPr lang="ru-RU" sz="1600" b="1" baseline="-25000" dirty="0">
                              <a:effectLst/>
                            </a:rPr>
                            <a:t>2</a:t>
                          </a:r>
                          <a:r>
                            <a:rPr lang="ru-RU" sz="1600" b="1" dirty="0">
                              <a:effectLst/>
                            </a:rPr>
                            <a:t>CO</a:t>
                          </a:r>
                          <a:r>
                            <a:rPr lang="ru-RU" sz="1600" b="1" baseline="-25000" dirty="0">
                              <a:effectLst/>
                            </a:rPr>
                            <a:t>3</a:t>
                          </a:r>
                          <a:r>
                            <a:rPr lang="ru-RU" sz="1600" b="1" dirty="0">
                              <a:effectLst/>
                            </a:rPr>
                            <a:t> + H</a:t>
                          </a:r>
                          <a:r>
                            <a:rPr lang="ru-RU" sz="1600" b="1" baseline="-25000" dirty="0">
                              <a:effectLst/>
                            </a:rPr>
                            <a:t>2</a:t>
                          </a:r>
                          <a:r>
                            <a:rPr lang="ru-RU" sz="1600" b="1" dirty="0">
                              <a:effectLst/>
                            </a:rPr>
                            <a:t>SO</a:t>
                          </a:r>
                          <a:r>
                            <a:rPr lang="ru-RU" sz="1600" b="1" baseline="-25000" dirty="0">
                              <a:effectLst/>
                            </a:rPr>
                            <a:t>4</a:t>
                          </a:r>
                          <a:r>
                            <a:rPr lang="ru-RU" sz="1600" b="1" dirty="0">
                              <a:effectLst/>
                            </a:rPr>
                            <a:t> → Na</a:t>
                          </a:r>
                          <a:r>
                            <a:rPr lang="ru-RU" sz="1600" b="1" baseline="-25000" dirty="0">
                              <a:effectLst/>
                            </a:rPr>
                            <a:t>2</a:t>
                          </a:r>
                          <a:r>
                            <a:rPr lang="ru-RU" sz="1600" b="1" dirty="0">
                              <a:effectLst/>
                            </a:rPr>
                            <a:t>SO</a:t>
                          </a:r>
                          <a:r>
                            <a:rPr lang="ru-RU" sz="1600" b="1" baseline="-25000" dirty="0">
                              <a:effectLst/>
                            </a:rPr>
                            <a:t>4</a:t>
                          </a:r>
                          <a:r>
                            <a:rPr lang="ru-RU" sz="1600" b="1" dirty="0">
                              <a:effectLst/>
                            </a:rPr>
                            <a:t> + CO</a:t>
                          </a:r>
                          <a:r>
                            <a:rPr lang="ru-RU" sz="1600" b="1" baseline="-25000" dirty="0">
                              <a:effectLst/>
                            </a:rPr>
                            <a:t>2</a:t>
                          </a:r>
                          <a:r>
                            <a:rPr lang="ru-RU" sz="1600" b="1" dirty="0">
                              <a:effectLst/>
                            </a:rPr>
                            <a:t>↑ + H</a:t>
                          </a:r>
                          <a:r>
                            <a:rPr lang="ru-RU" sz="1600" b="1" baseline="-25000" dirty="0">
                              <a:effectLst/>
                            </a:rPr>
                            <a:t>2</a:t>
                          </a:r>
                          <a:r>
                            <a:rPr lang="ru-RU" sz="1600" b="1" dirty="0">
                              <a:effectLst/>
                            </a:rPr>
                            <a:t>O</a:t>
                          </a:r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49319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По выделению тепла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Экзотермические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600" b="1" dirty="0">
                              <a:effectLst/>
                            </a:rPr>
                            <a:t>С + 2H</a:t>
                          </a:r>
                          <a:r>
                            <a:rPr lang="ru-RU" sz="1600" b="1" baseline="-25000" dirty="0">
                              <a:effectLst/>
                            </a:rPr>
                            <a:t>2</a:t>
                          </a:r>
                          <a:r>
                            <a:rPr lang="ru-RU" sz="1600" b="1" dirty="0">
                              <a:effectLst/>
                            </a:rPr>
                            <a:t> = СH</a:t>
                          </a:r>
                          <a:r>
                            <a:rPr lang="ru-RU" sz="1600" b="1" baseline="-25000" dirty="0">
                              <a:effectLst/>
                            </a:rPr>
                            <a:t>4</a:t>
                          </a:r>
                          <a:r>
                            <a:rPr lang="ru-RU" sz="1600" b="1" dirty="0">
                              <a:effectLst/>
                            </a:rPr>
                            <a:t> + Q</a:t>
                          </a:r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49319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Эндотермические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600" b="1" dirty="0">
                              <a:effectLst/>
                            </a:rPr>
                            <a:t>N</a:t>
                          </a:r>
                          <a:r>
                            <a:rPr lang="ru-RU" sz="1600" b="1" baseline="-25000" dirty="0">
                              <a:effectLst/>
                            </a:rPr>
                            <a:t>2</a:t>
                          </a:r>
                          <a:r>
                            <a:rPr lang="ru-RU" sz="1600" b="1" dirty="0">
                              <a:effectLst/>
                            </a:rPr>
                            <a:t> + O</a:t>
                          </a:r>
                          <a:r>
                            <a:rPr lang="ru-RU" sz="1600" b="1" baseline="-25000" dirty="0">
                              <a:effectLst/>
                            </a:rPr>
                            <a:t>2</a:t>
                          </a:r>
                          <a:r>
                            <a:rPr lang="ru-RU" sz="1600" b="1" dirty="0">
                              <a:effectLst/>
                            </a:rPr>
                            <a:t> → 2NO – Q</a:t>
                          </a:r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59701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По типу энергетического воздействия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Электрохимические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b="1" dirty="0">
                              <a:effectLst/>
                            </a:rPr>
                            <a:t>Действие электрического тока</a:t>
                          </a:r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59701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Фотохимические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b="1" dirty="0">
                              <a:effectLst/>
                            </a:rPr>
                            <a:t>Действие света</a:t>
                          </a:r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6656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Термохимические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b="1" dirty="0">
                              <a:effectLst/>
                            </a:rPr>
                            <a:t>Действие высокой температуры</a:t>
                          </a:r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0757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По агрегатному состоянию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Гомогенные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r>
                            <a:rPr lang="ru-RU" sz="1600" b="1" dirty="0">
                              <a:effectLst/>
                            </a:rPr>
                            <a:t>Н</a:t>
                          </a:r>
                          <a:r>
                            <a:rPr lang="ru-RU" sz="1600" b="1" baseline="-25000" dirty="0">
                              <a:effectLst/>
                            </a:rPr>
                            <a:t>2(г) + О2(г)   </a:t>
                          </a:r>
                          <a14:m>
                            <m:oMath xmlns:m="http://schemas.openxmlformats.org/officeDocument/2006/math">
                              <m:box>
                                <m:boxPr>
                                  <m:ctrlPr>
                                    <a:rPr lang="ru-RU" sz="1600" b="1" baseline="-25000">
                                      <a:effectLst/>
                                    </a:rPr>
                                  </m:ctrlPr>
                                </m:boxPr>
                                <m:e>
                                  <m:groupChr>
                                    <m:groupChrPr>
                                      <m:chr m:val="→"/>
                                      <m:vertJc m:val="bot"/>
                                      <m:ctrlPr>
                                        <a:rPr lang="ru-RU" sz="1600" b="1" baseline="-25000">
                                          <a:effectLst/>
                                        </a:rPr>
                                      </m:ctrlPr>
                                    </m:groupChrPr>
                                    <m:e>
                                      <m:r>
                                        <a:rPr lang="en-US" sz="1600" b="1" i="1" baseline="-25000">
                                          <a:effectLst/>
                                        </a:rPr>
                                        <m:t>𝐭</m:t>
                                      </m:r>
                                    </m:e>
                                  </m:groupChr>
                                </m:e>
                              </m:box>
                            </m:oMath>
                          </a14:m>
                          <a:r>
                            <a:rPr lang="ru-RU" sz="1600" b="1" baseline="-25000" dirty="0">
                              <a:effectLst/>
                            </a:rPr>
                            <a:t> Н2О(г) </a:t>
                          </a:r>
                          <a:endParaRPr lang="ru-RU" sz="1600" b="1" dirty="0"/>
                        </a:p>
                      </a:txBody>
                      <a:tcPr marL="68580" marR="68580" marT="0" marB="0" anchor="ctr"/>
                    </a:tc>
                  </a:tr>
                  <a:tr h="541931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2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Гетерогенные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2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>
                              <a:effectLst/>
                            </a:rPr>
                            <a:t>4Н</a:t>
                          </a:r>
                          <a:r>
                            <a:rPr lang="ru-RU" sz="1600" b="1" baseline="-25000" dirty="0">
                              <a:effectLst/>
                            </a:rPr>
                            <a:t>2</a:t>
                          </a:r>
                          <a:r>
                            <a:rPr lang="ru-RU" sz="1600" b="1" dirty="0">
                              <a:effectLst/>
                            </a:rPr>
                            <a:t>О (ж) + 3Fe (т) → Fe</a:t>
                          </a:r>
                          <a:r>
                            <a:rPr lang="ru-RU" sz="1600" b="1" baseline="-25000" dirty="0">
                              <a:effectLst/>
                            </a:rPr>
                            <a:t>3</a:t>
                          </a:r>
                          <a:r>
                            <a:rPr lang="ru-RU" sz="1600" b="1" dirty="0">
                              <a:effectLst/>
                            </a:rPr>
                            <a:t>O</a:t>
                          </a:r>
                          <a:r>
                            <a:rPr lang="ru-RU" sz="1600" b="1" baseline="-25000" dirty="0">
                              <a:effectLst/>
                            </a:rPr>
                            <a:t>4</a:t>
                          </a:r>
                          <a:r>
                            <a:rPr lang="ru-RU" sz="1600" b="1" dirty="0">
                              <a:effectLst/>
                            </a:rPr>
                            <a:t> + 4H</a:t>
                          </a:r>
                          <a:r>
                            <a:rPr lang="ru-RU" sz="1600" b="1" baseline="-25000" dirty="0">
                              <a:effectLst/>
                            </a:rPr>
                            <a:t>2</a:t>
                          </a:r>
                          <a:r>
                            <a:rPr lang="ru-RU" sz="1600" b="1" dirty="0">
                              <a:effectLst/>
                            </a:rPr>
                            <a:t>↑</a:t>
                          </a:r>
                          <a:endParaRPr lang="ru-RU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4905927"/>
                  </p:ext>
                </p:extLst>
              </p:nvPr>
            </p:nvGraphicFramePr>
            <p:xfrm>
              <a:off x="1003611" y="2528854"/>
              <a:ext cx="9690409" cy="4322386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369211"/>
                    <a:gridCol w="3660599"/>
                    <a:gridCol w="3660599"/>
                  </a:tblGrid>
                  <a:tr h="34931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Признак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Реакции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Пример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65760">
                    <a:tc rowSpan="4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По изменению количества реагентов и конечных веществ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100">
                              <a:effectLst/>
                            </a:rPr>
                            <a:t>Замещения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600" b="1" dirty="0">
                              <a:effectLst/>
                            </a:rPr>
                            <a:t>2Na +2H</a:t>
                          </a:r>
                          <a:r>
                            <a:rPr lang="ru-RU" sz="1600" b="1" baseline="-25000" dirty="0">
                              <a:effectLst/>
                            </a:rPr>
                            <a:t>2</a:t>
                          </a:r>
                          <a:r>
                            <a:rPr lang="ru-RU" sz="1600" b="1" dirty="0">
                              <a:effectLst/>
                            </a:rPr>
                            <a:t>O → 2NaOH + H</a:t>
                          </a:r>
                          <a:r>
                            <a:rPr lang="ru-RU" sz="1600" b="1" baseline="-25000" dirty="0">
                              <a:effectLst/>
                            </a:rPr>
                            <a:t>2</a:t>
                          </a:r>
                          <a:r>
                            <a:rPr lang="ru-RU" sz="1600" b="1" dirty="0">
                              <a:effectLst/>
                            </a:rPr>
                            <a:t>↑</a:t>
                          </a:r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1100">
                              <a:effectLst/>
                            </a:rPr>
                            <a:t>Соединения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600" b="1" dirty="0">
                              <a:effectLst/>
                            </a:rPr>
                            <a:t>С + О</a:t>
                          </a:r>
                          <a:r>
                            <a:rPr lang="ru-RU" sz="1600" b="1" baseline="-25000" dirty="0">
                              <a:effectLst/>
                            </a:rPr>
                            <a:t>2</a:t>
                          </a:r>
                          <a:r>
                            <a:rPr lang="ru-RU" sz="1600" b="1" dirty="0">
                              <a:effectLst/>
                            </a:rPr>
                            <a:t> = СО</a:t>
                          </a:r>
                          <a:r>
                            <a:rPr lang="ru-RU" sz="1600" b="1" baseline="-25000" dirty="0">
                              <a:effectLst/>
                            </a:rPr>
                            <a:t>2</a:t>
                          </a:r>
                          <a:r>
                            <a:rPr lang="ru-RU" sz="1600" b="1" dirty="0">
                              <a:effectLst/>
                            </a:rPr>
                            <a:t>↑</a:t>
                          </a:r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485521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Разложения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164892" t="-226582" r="-666" b="-575949"/>
                          </a:stretch>
                        </a:blipFill>
                      </a:tcPr>
                    </a:tc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Обмена (обычно ионный обмен)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en-US" sz="1600" b="1" dirty="0">
                              <a:effectLst/>
                            </a:rPr>
                            <a:t>Na</a:t>
                          </a:r>
                          <a:r>
                            <a:rPr lang="ru-RU" sz="1600" b="1" baseline="-25000" dirty="0">
                              <a:effectLst/>
                            </a:rPr>
                            <a:t>2</a:t>
                          </a:r>
                          <a:r>
                            <a:rPr lang="ru-RU" sz="1600" b="1" dirty="0">
                              <a:effectLst/>
                            </a:rPr>
                            <a:t>CO</a:t>
                          </a:r>
                          <a:r>
                            <a:rPr lang="ru-RU" sz="1600" b="1" baseline="-25000" dirty="0">
                              <a:effectLst/>
                            </a:rPr>
                            <a:t>3</a:t>
                          </a:r>
                          <a:r>
                            <a:rPr lang="ru-RU" sz="1600" b="1" dirty="0">
                              <a:effectLst/>
                            </a:rPr>
                            <a:t> + H</a:t>
                          </a:r>
                          <a:r>
                            <a:rPr lang="ru-RU" sz="1600" b="1" baseline="-25000" dirty="0">
                              <a:effectLst/>
                            </a:rPr>
                            <a:t>2</a:t>
                          </a:r>
                          <a:r>
                            <a:rPr lang="ru-RU" sz="1600" b="1" dirty="0">
                              <a:effectLst/>
                            </a:rPr>
                            <a:t>SO</a:t>
                          </a:r>
                          <a:r>
                            <a:rPr lang="ru-RU" sz="1600" b="1" baseline="-25000" dirty="0">
                              <a:effectLst/>
                            </a:rPr>
                            <a:t>4</a:t>
                          </a:r>
                          <a:r>
                            <a:rPr lang="ru-RU" sz="1600" b="1" dirty="0">
                              <a:effectLst/>
                            </a:rPr>
                            <a:t> → Na</a:t>
                          </a:r>
                          <a:r>
                            <a:rPr lang="ru-RU" sz="1600" b="1" baseline="-25000" dirty="0">
                              <a:effectLst/>
                            </a:rPr>
                            <a:t>2</a:t>
                          </a:r>
                          <a:r>
                            <a:rPr lang="ru-RU" sz="1600" b="1" dirty="0">
                              <a:effectLst/>
                            </a:rPr>
                            <a:t>SO</a:t>
                          </a:r>
                          <a:r>
                            <a:rPr lang="ru-RU" sz="1600" b="1" baseline="-25000" dirty="0">
                              <a:effectLst/>
                            </a:rPr>
                            <a:t>4</a:t>
                          </a:r>
                          <a:r>
                            <a:rPr lang="ru-RU" sz="1600" b="1" dirty="0">
                              <a:effectLst/>
                            </a:rPr>
                            <a:t> + CO</a:t>
                          </a:r>
                          <a:r>
                            <a:rPr lang="ru-RU" sz="1600" b="1" baseline="-25000" dirty="0">
                              <a:effectLst/>
                            </a:rPr>
                            <a:t>2</a:t>
                          </a:r>
                          <a:r>
                            <a:rPr lang="ru-RU" sz="1600" b="1" dirty="0">
                              <a:effectLst/>
                            </a:rPr>
                            <a:t>↑ + H</a:t>
                          </a:r>
                          <a:r>
                            <a:rPr lang="ru-RU" sz="1600" b="1" baseline="-25000" dirty="0">
                              <a:effectLst/>
                            </a:rPr>
                            <a:t>2</a:t>
                          </a:r>
                          <a:r>
                            <a:rPr lang="ru-RU" sz="1600" b="1" dirty="0">
                              <a:effectLst/>
                            </a:rPr>
                            <a:t>O</a:t>
                          </a:r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65760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По выделению тепла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Экзотермические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600" b="1" dirty="0">
                              <a:effectLst/>
                            </a:rPr>
                            <a:t>С + 2H</a:t>
                          </a:r>
                          <a:r>
                            <a:rPr lang="ru-RU" sz="1600" b="1" baseline="-25000" dirty="0">
                              <a:effectLst/>
                            </a:rPr>
                            <a:t>2</a:t>
                          </a:r>
                          <a:r>
                            <a:rPr lang="ru-RU" sz="1600" b="1" dirty="0">
                              <a:effectLst/>
                            </a:rPr>
                            <a:t> = СH</a:t>
                          </a:r>
                          <a:r>
                            <a:rPr lang="ru-RU" sz="1600" b="1" baseline="-25000" dirty="0">
                              <a:effectLst/>
                            </a:rPr>
                            <a:t>4</a:t>
                          </a:r>
                          <a:r>
                            <a:rPr lang="ru-RU" sz="1600" b="1" dirty="0">
                              <a:effectLst/>
                            </a:rPr>
                            <a:t> + Q</a:t>
                          </a:r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65760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Эндотермические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</a:pPr>
                          <a:r>
                            <a:rPr lang="ru-RU" sz="1600" b="1" dirty="0">
                              <a:effectLst/>
                            </a:rPr>
                            <a:t>N</a:t>
                          </a:r>
                          <a:r>
                            <a:rPr lang="ru-RU" sz="1600" b="1" baseline="-25000" dirty="0">
                              <a:effectLst/>
                            </a:rPr>
                            <a:t>2</a:t>
                          </a:r>
                          <a:r>
                            <a:rPr lang="ru-RU" sz="1600" b="1" dirty="0">
                              <a:effectLst/>
                            </a:rPr>
                            <a:t> + O</a:t>
                          </a:r>
                          <a:r>
                            <a:rPr lang="ru-RU" sz="1600" b="1" baseline="-25000" dirty="0">
                              <a:effectLst/>
                            </a:rPr>
                            <a:t>2</a:t>
                          </a:r>
                          <a:r>
                            <a:rPr lang="ru-RU" sz="1600" b="1" dirty="0">
                              <a:effectLst/>
                            </a:rPr>
                            <a:t> → 2NO – Q</a:t>
                          </a:r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59701">
                    <a:tc rowSpan="3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По типу энергетического воздействия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Электрохимические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b="1" dirty="0">
                              <a:effectLst/>
                            </a:rPr>
                            <a:t>Действие электрического тока</a:t>
                          </a:r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59701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Фотохимические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b="1" dirty="0">
                              <a:effectLst/>
                            </a:rPr>
                            <a:t>Действие света</a:t>
                          </a:r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286656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Термохимические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600" b="1" dirty="0">
                              <a:effectLst/>
                            </a:rPr>
                            <a:t>Действие высокой температуры</a:t>
                          </a:r>
                          <a:endParaRPr lang="ru-RU" sz="1600" b="1" dirty="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10757">
                    <a:tc rowSpan="2"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По агрегатному состоянию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ru-RU" sz="1100">
                              <a:effectLst/>
                            </a:rPr>
                            <a:t>Гомогенные</a:t>
                          </a:r>
                          <a:endParaRPr lang="ru-RU" sz="1100"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 anchor="ctr">
                        <a:blipFill rotWithShape="0">
                          <a:blip r:embed="rId3"/>
                          <a:stretch>
                            <a:fillRect l="-164892" t="-1119608" r="-666" b="-178431"/>
                          </a:stretch>
                        </a:blipFill>
                      </a:tcPr>
                    </a:tc>
                  </a:tr>
                  <a:tr h="541931">
                    <a:tc v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2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200">
                              <a:effectLst/>
                            </a:rPr>
                            <a:t>Гетерогенные</a:t>
                          </a:r>
                          <a:endParaRPr lang="ru-RU" sz="120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ts val="225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b="1" dirty="0">
                              <a:effectLst/>
                            </a:rPr>
                            <a:t>4Н</a:t>
                          </a:r>
                          <a:r>
                            <a:rPr lang="ru-RU" sz="1600" b="1" baseline="-25000" dirty="0">
                              <a:effectLst/>
                            </a:rPr>
                            <a:t>2</a:t>
                          </a:r>
                          <a:r>
                            <a:rPr lang="ru-RU" sz="1600" b="1" dirty="0">
                              <a:effectLst/>
                            </a:rPr>
                            <a:t>О (ж) + 3Fe (т) → Fe</a:t>
                          </a:r>
                          <a:r>
                            <a:rPr lang="ru-RU" sz="1600" b="1" baseline="-25000" dirty="0">
                              <a:effectLst/>
                            </a:rPr>
                            <a:t>3</a:t>
                          </a:r>
                          <a:r>
                            <a:rPr lang="ru-RU" sz="1600" b="1" dirty="0">
                              <a:effectLst/>
                            </a:rPr>
                            <a:t>O</a:t>
                          </a:r>
                          <a:r>
                            <a:rPr lang="ru-RU" sz="1600" b="1" baseline="-25000" dirty="0">
                              <a:effectLst/>
                            </a:rPr>
                            <a:t>4</a:t>
                          </a:r>
                          <a:r>
                            <a:rPr lang="ru-RU" sz="1600" b="1" dirty="0">
                              <a:effectLst/>
                            </a:rPr>
                            <a:t> + 4H</a:t>
                          </a:r>
                          <a:r>
                            <a:rPr lang="ru-RU" sz="1600" b="1" baseline="-25000" dirty="0">
                              <a:effectLst/>
                            </a:rPr>
                            <a:t>2</a:t>
                          </a:r>
                          <a:r>
                            <a:rPr lang="ru-RU" sz="1600" b="1" dirty="0">
                              <a:effectLst/>
                            </a:rPr>
                            <a:t>↑</a:t>
                          </a:r>
                          <a:endParaRPr lang="ru-RU" sz="1600" b="1" dirty="0">
                            <a:effectLst/>
                            <a:latin typeface="Times New Roman" panose="02020603050405020304" pitchFamily="18" charset="0"/>
                            <a:ea typeface="Times New Roman" panose="02020603050405020304" pitchFamily="18" charset="0"/>
                          </a:endParaRPr>
                        </a:p>
                      </a:txBody>
                      <a:tcPr marL="68580" marR="68580" anchor="ctr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69310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464" y="957262"/>
            <a:ext cx="7400925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049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850" y="195063"/>
            <a:ext cx="59692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ВАЛЕНТНОСТЬ химических элементов - способность свободных его атомов к образованию </a:t>
            </a:r>
            <a:r>
              <a:rPr lang="ru-RU" b="1" dirty="0" smtClean="0">
                <a:solidFill>
                  <a:srgbClr val="FF0000"/>
                </a:solidFill>
              </a:rPr>
              <a:t>определённого</a:t>
            </a:r>
            <a:r>
              <a:rPr lang="ru-RU" b="1" dirty="0" smtClean="0"/>
              <a:t> числа ковалентных связей.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Закон постоянства состава веществ</a:t>
            </a:r>
          </a:p>
          <a:p>
            <a:r>
              <a:rPr lang="ru-RU" b="1" dirty="0" smtClean="0"/>
              <a:t>Валентность элемента показывает количество химических связей, которое образует элемент. Обозначение</a:t>
            </a:r>
            <a:r>
              <a:rPr lang="en-US" b="1" dirty="0" smtClean="0"/>
              <a:t> (</a:t>
            </a:r>
            <a:r>
              <a:rPr lang="ru-RU" b="1" dirty="0" smtClean="0"/>
              <a:t>римские цифры): </a:t>
            </a:r>
            <a:r>
              <a:rPr lang="en-US" b="1" dirty="0" smtClean="0"/>
              <a:t>I, II, III</a:t>
            </a:r>
            <a:r>
              <a:rPr lang="ru-RU" b="1" dirty="0" smtClean="0"/>
              <a:t>, </a:t>
            </a:r>
            <a:r>
              <a:rPr lang="en-US" b="1" dirty="0" smtClean="0"/>
              <a:t>IV, V, VI, VII, VIII </a:t>
            </a:r>
            <a:r>
              <a:rPr lang="ru-RU" b="1" dirty="0" smtClean="0"/>
              <a:t>– </a:t>
            </a:r>
            <a:r>
              <a:rPr lang="ru-RU" b="1" dirty="0" smtClean="0">
                <a:solidFill>
                  <a:srgbClr val="FF0000"/>
                </a:solidFill>
              </a:rPr>
              <a:t>всего 8!!!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545" y="2752725"/>
            <a:ext cx="5796530" cy="3290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104774"/>
            <a:ext cx="4714875" cy="6518827"/>
          </a:xfrm>
          <a:prstGeom prst="rect">
            <a:avLst/>
          </a:prstGeom>
        </p:spPr>
      </p:pic>
      <p:sp>
        <p:nvSpPr>
          <p:cNvPr id="11" name="Стрелка вправо 10"/>
          <p:cNvSpPr/>
          <p:nvPr/>
        </p:nvSpPr>
        <p:spPr>
          <a:xfrm rot="16200000">
            <a:off x="4498304" y="796097"/>
            <a:ext cx="346150" cy="2695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670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" y="176212"/>
            <a:ext cx="6129338" cy="56173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3679" y="2467896"/>
            <a:ext cx="9698700" cy="4053123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flipH="1">
            <a:off x="7405742" y="1674542"/>
            <a:ext cx="1057275" cy="19621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8463017" y="1674542"/>
            <a:ext cx="2071742" cy="196215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539868" y="1305210"/>
            <a:ext cx="2864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Степень окисления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3589791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831" y="4382430"/>
            <a:ext cx="99914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Азот имеет валентности от 1 до 5. Напишите формулы всех оксидов 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31" y="286097"/>
            <a:ext cx="2562225" cy="5429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31" y="3473054"/>
            <a:ext cx="2562225" cy="5429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" y="1111695"/>
            <a:ext cx="106013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33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1984918" y="2277247"/>
            <a:ext cx="8207298" cy="14918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724829" y="152827"/>
            <a:ext cx="1101740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Степень </a:t>
            </a:r>
            <a:r>
              <a:rPr lang="ru-RU" sz="2000" b="1" dirty="0"/>
              <a:t>окисления атома </a:t>
            </a:r>
            <a:r>
              <a:rPr lang="ru-RU" sz="2000" dirty="0"/>
              <a:t>равна численной </a:t>
            </a:r>
            <a:r>
              <a:rPr lang="ru-RU" sz="2000" dirty="0" smtClean="0"/>
              <a:t>величине, равной количеству электронов, отданных или сдвинутых в сторону более электроотрицательного атома при образовании химический связи (в этом случае заряд +) или  </a:t>
            </a:r>
            <a:r>
              <a:rPr lang="ru-RU" sz="2000" dirty="0"/>
              <a:t> </a:t>
            </a:r>
            <a:r>
              <a:rPr lang="ru-RU" sz="2000" dirty="0" smtClean="0"/>
              <a:t> количеству электронов, принятых  или </a:t>
            </a:r>
            <a:r>
              <a:rPr lang="ru-RU" sz="2000" dirty="0" smtClean="0"/>
              <a:t>«оттянутых» от менее электроотрицательного элемента </a:t>
            </a:r>
            <a:r>
              <a:rPr lang="ru-RU" sz="2000" dirty="0" smtClean="0"/>
              <a:t>при образовании химический связи (в этом случае заряд -).</a:t>
            </a:r>
          </a:p>
          <a:p>
            <a:r>
              <a:rPr lang="ru-RU" sz="2000" dirty="0" smtClean="0"/>
              <a:t>Поэтому не всегда численно  степень окисления и валентность одинаковы.</a:t>
            </a:r>
          </a:p>
          <a:p>
            <a:r>
              <a:rPr lang="ru-RU" sz="2000" dirty="0" smtClean="0"/>
              <a:t>У простых веществ степень окисления 0.</a:t>
            </a:r>
          </a:p>
          <a:p>
            <a:endParaRPr lang="ru-RU" sz="2000" dirty="0" smtClean="0"/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17" y="3853236"/>
            <a:ext cx="6832102" cy="8614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41581" y="3967923"/>
            <a:ext cx="4750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O=O    H-H     H-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O-O</a:t>
            </a:r>
            <a:r>
              <a:rPr lang="en-US" sz="3600" b="1" dirty="0" smtClean="0"/>
              <a:t>-H</a:t>
            </a:r>
            <a:endParaRPr lang="ru-RU" sz="3600" b="1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218" y="5126682"/>
            <a:ext cx="1533525" cy="1428750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 flipH="1">
            <a:off x="5508702" y="3172005"/>
            <a:ext cx="11154" cy="31832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65" y="4698057"/>
            <a:ext cx="2486025" cy="185737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9317" y="2382425"/>
            <a:ext cx="7883099" cy="12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188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586440" y="2226228"/>
            <a:ext cx="3027147" cy="2986629"/>
            <a:chOff x="9568898" y="1823584"/>
            <a:chExt cx="2539871" cy="2323676"/>
          </a:xfrm>
        </p:grpSpPr>
        <p:pic>
          <p:nvPicPr>
            <p:cNvPr id="1028" name="Picture 4" descr="https://upload.wikimedia.org/wikipedia/commons/thumb/f/fa/Nitric_acid_resonance_median.svg/220px-Nitric_acid_resonance_median.svg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5132" y="1823584"/>
              <a:ext cx="2095500" cy="1524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Прямоугольник 4"/>
            <p:cNvSpPr/>
            <p:nvPr/>
          </p:nvSpPr>
          <p:spPr>
            <a:xfrm>
              <a:off x="9568898" y="3572560"/>
              <a:ext cx="2539871" cy="574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i="0" dirty="0" smtClean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Резонансная модель образования ковалентных связей в молекуле HNO</a:t>
              </a:r>
              <a:r>
                <a:rPr lang="ru-RU" sz="1400" b="1" i="0" baseline="-25000" dirty="0" smtClean="0">
                  <a:solidFill>
                    <a:srgbClr val="222222"/>
                  </a:solidFill>
                  <a:effectLst/>
                  <a:latin typeface="Arial" panose="020B0604020202020204" pitchFamily="34" charset="0"/>
                </a:rPr>
                <a:t>3</a:t>
              </a:r>
              <a:endParaRPr lang="ru-RU" sz="1400" b="1" dirty="0"/>
            </a:p>
          </p:txBody>
        </p:sp>
      </p:grp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227" y="1545191"/>
            <a:ext cx="1525767" cy="159543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83930" y="200281"/>
            <a:ext cx="10626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«Максимальная </a:t>
            </a:r>
            <a:r>
              <a:rPr lang="ru-RU" sz="2400" b="1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валентность</a:t>
            </a:r>
            <a:r>
              <a:rPr lang="ru-RU" sz="2400" b="0" i="0" dirty="0" smtClean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 элемента численно равна номеру группы в Периодической таблице» — относится исключительно к степени окисления!!! </a:t>
            </a:r>
            <a:endParaRPr lang="ru-RU" sz="2400" dirty="0"/>
          </a:p>
        </p:txBody>
      </p:sp>
      <p:pic>
        <p:nvPicPr>
          <p:cNvPr id="1030" name="Picture 6" descr="https://upload.wikimedia.org/wikipedia/commons/thumb/6/6f/Oxidationszahlen_Ethan.svg/1024px-Oxidationszahlen_Ethan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463" y="3752093"/>
            <a:ext cx="2273072" cy="167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Смотреть исходное изображени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3059" y="2226228"/>
            <a:ext cx="3239471" cy="281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156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591" y="1908832"/>
            <a:ext cx="9250756" cy="220468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659" y="4546561"/>
            <a:ext cx="4236620" cy="209712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831" y="286097"/>
            <a:ext cx="2562225" cy="5429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5190" y="947854"/>
            <a:ext cx="101253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Определите валентность и степень окисления водорода и углерода в соединениях. Какова молекулярная формула веществ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12969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Смотреть исходное 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80" y="1510583"/>
            <a:ext cx="6520289" cy="489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3427410" y="5457409"/>
            <a:ext cx="434897" cy="245327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7348654" y="4304371"/>
            <a:ext cx="4371278" cy="218521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Советы:</a:t>
            </a:r>
          </a:p>
          <a:p>
            <a:endParaRPr lang="ru-RU" b="1" i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eriod"/>
            </a:pPr>
            <a:r>
              <a:rPr lang="ru-RU" sz="2000" b="1" i="1" dirty="0" smtClean="0">
                <a:solidFill>
                  <a:srgbClr val="FF0000"/>
                </a:solidFill>
              </a:rPr>
              <a:t>Начинайте уравнивать атомы, количество которых нечетно</a:t>
            </a:r>
          </a:p>
          <a:p>
            <a:endParaRPr lang="ru-RU" sz="2000" b="1" i="1" dirty="0" smtClean="0">
              <a:solidFill>
                <a:srgbClr val="FF0000"/>
              </a:solidFill>
            </a:endParaRPr>
          </a:p>
          <a:p>
            <a:r>
              <a:rPr lang="ru-RU" sz="2000" b="1" i="1" dirty="0" smtClean="0">
                <a:solidFill>
                  <a:srgbClr val="FF0000"/>
                </a:solidFill>
              </a:rPr>
              <a:t>2. Ставьте знак «равно», после того, как всё уравняете</a:t>
            </a:r>
            <a:endParaRPr lang="ru-RU" sz="2000" b="1" i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935" y="94963"/>
            <a:ext cx="1069402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Уравнение химических реакций</a:t>
            </a:r>
          </a:p>
          <a:p>
            <a:r>
              <a:rPr lang="ru-RU" sz="2000" dirty="0" smtClean="0"/>
              <a:t>Химическое уравнение – условная запись химической реакции с помощью химических формул и коэффициентов</a:t>
            </a:r>
            <a:endParaRPr lang="ru-RU" sz="2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9238" y="1356847"/>
            <a:ext cx="3476625" cy="28670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6079" y="4223872"/>
            <a:ext cx="530961" cy="52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9344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54" y="511562"/>
            <a:ext cx="8398842" cy="5606149"/>
          </a:xfrm>
          <a:prstGeom prst="rect">
            <a:avLst/>
          </a:prstGeom>
        </p:spPr>
      </p:pic>
      <p:sp>
        <p:nvSpPr>
          <p:cNvPr id="3" name="Стрелка вправо 2"/>
          <p:cNvSpPr/>
          <p:nvPr/>
        </p:nvSpPr>
        <p:spPr>
          <a:xfrm rot="10800000">
            <a:off x="8987883" y="3936380"/>
            <a:ext cx="446049" cy="5352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9532319" y="3603845"/>
            <a:ext cx="22079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Только в этом случае участвует и образуется простое вещество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178880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289</Words>
  <Application>Microsoft Office PowerPoint</Application>
  <PresentationFormat>Широкоэкранный</PresentationFormat>
  <Paragraphs>55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Валентность. Химические формулы. Уравнения химических реакций Классификация химических реакций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ользователь</dc:creator>
  <cp:lastModifiedBy>ользователь</cp:lastModifiedBy>
  <cp:revision>16</cp:revision>
  <dcterms:created xsi:type="dcterms:W3CDTF">2020-04-10T09:30:24Z</dcterms:created>
  <dcterms:modified xsi:type="dcterms:W3CDTF">2020-04-10T12:20:39Z</dcterms:modified>
</cp:coreProperties>
</file>