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 id="2147483652" r:id="rId2"/>
  </p:sldMasterIdLst>
  <p:notesMasterIdLst>
    <p:notesMasterId r:id="rId15"/>
  </p:notesMasterIdLst>
  <p:sldIdLst>
    <p:sldId id="275" r:id="rId3"/>
    <p:sldId id="276" r:id="rId4"/>
    <p:sldId id="256" r:id="rId5"/>
    <p:sldId id="257" r:id="rId6"/>
    <p:sldId id="258" r:id="rId7"/>
    <p:sldId id="274" r:id="rId8"/>
    <p:sldId id="278" r:id="rId9"/>
    <p:sldId id="279" r:id="rId10"/>
    <p:sldId id="280" r:id="rId11"/>
    <p:sldId id="281" r:id="rId12"/>
    <p:sldId id="282" r:id="rId13"/>
    <p:sldId id="277" r:id="rId14"/>
  </p:sldIdLst>
  <p:sldSz cx="12192000" cy="6858000"/>
  <p:notesSz cx="6858000" cy="9144000"/>
  <p:embeddedFontLst>
    <p:embeddedFont>
      <p:font typeface="Century Gothic" panose="020B050202020202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Arial Black" panose="020B0A04020102020204" pitchFamily="3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hNa4AtgXrMV+6r2+miXzY4eJIg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7C8D4F-339D-412E-820C-F7A789F1B81F}">
  <a:tblStyle styleId="{4D7C8D4F-339D-412E-820C-F7A789F1B81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90994" autoAdjust="0"/>
  </p:normalViewPr>
  <p:slideViewPr>
    <p:cSldViewPr snapToGrid="0">
      <p:cViewPr varScale="1">
        <p:scale>
          <a:sx n="115" d="100"/>
          <a:sy n="115" d="100"/>
        </p:scale>
        <p:origin x="57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51"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6.fntdata"/><Relationship Id="rId50"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a:t>
            </a:fld>
            <a:endParaRPr lang="en-US"/>
          </a:p>
        </p:txBody>
      </p:sp>
    </p:spTree>
    <p:extLst>
      <p:ext uri="{BB962C8B-B14F-4D97-AF65-F5344CB8AC3E}">
        <p14:creationId xmlns:p14="http://schemas.microsoft.com/office/powerpoint/2010/main" val="2332013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39" name="Google Shape;43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3: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3" name="Google Shape;4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1082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3" name="Google Shape;4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8957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6122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9447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3345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Содержимое видео">
  <p:cSld name="Содержимое видео">
    <p:spTree>
      <p:nvGrpSpPr>
        <p:cNvPr id="1" name="Shape 47"/>
        <p:cNvGrpSpPr/>
        <p:nvPr/>
      </p:nvGrpSpPr>
      <p:grpSpPr>
        <a:xfrm>
          <a:off x="0" y="0"/>
          <a:ext cx="0" cy="0"/>
          <a:chOff x="0" y="0"/>
          <a:chExt cx="0" cy="0"/>
        </a:xfrm>
      </p:grpSpPr>
      <p:sp>
        <p:nvSpPr>
          <p:cNvPr id="48" name="Google Shape;48;p21"/>
          <p:cNvSpPr>
            <a:spLocks noGrp="1"/>
          </p:cNvSpPr>
          <p:nvPr>
            <p:ph type="media" idx="2"/>
          </p:nvPr>
        </p:nvSpPr>
        <p:spPr>
          <a:xfrm>
            <a:off x="911225" y="908050"/>
            <a:ext cx="10369550" cy="46609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Arial"/>
                <a:ea typeface="Arial"/>
                <a:cs typeface="Arial"/>
                <a:sym typeface="Arial"/>
              </a:defRPr>
            </a:lvl2pPr>
            <a:lvl3pPr marR="0" lvl="2"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3pPr>
            <a:lvl4pPr marR="0" lvl="3"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4pPr>
            <a:lvl5pPr marR="0" lvl="4"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9" name="Google Shape;49;p21"/>
          <p:cNvSpPr txBox="1">
            <a:spLocks noGrp="1"/>
          </p:cNvSpPr>
          <p:nvPr>
            <p:ph type="title"/>
          </p:nvPr>
        </p:nvSpPr>
        <p:spPr>
          <a:xfrm>
            <a:off x="2412986" y="5707145"/>
            <a:ext cx="7366027" cy="85399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accent1"/>
              </a:buClr>
              <a:buSzPts val="1800"/>
              <a:buFont typeface="Arial"/>
              <a:buNone/>
              <a:defRPr sz="1800">
                <a:solidFill>
                  <a:schemeClr val="accent1"/>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21"/>
          <p:cNvSpPr txBox="1">
            <a:spLocks noGrp="1"/>
          </p:cNvSpPr>
          <p:nvPr>
            <p:ph type="ftr" idx="11"/>
          </p:nvPr>
        </p:nvSpPr>
        <p:spPr>
          <a:xfrm>
            <a:off x="812800" y="5797550"/>
            <a:ext cx="2387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sldNum" idx="12"/>
          </p:nvPr>
        </p:nvSpPr>
        <p:spPr>
          <a:xfrm>
            <a:off x="10804525" y="5816600"/>
            <a:ext cx="549275"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1pPr>
            <a:lvl2pPr marL="0" marR="0" lvl="1" indent="0" algn="ctr">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2pPr>
            <a:lvl3pPr marL="0" marR="0" lvl="2" indent="0" algn="ctr">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3pPr>
            <a:lvl4pPr marL="0" marR="0" lvl="3" indent="0" algn="ctr">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4pPr>
            <a:lvl5pPr marL="0" marR="0" lvl="4" indent="0" algn="ctr">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5pPr>
            <a:lvl6pPr marL="0" marR="0" lvl="5" indent="0" algn="ctr">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6pPr>
            <a:lvl7pPr marL="0" marR="0" lvl="6" indent="0" algn="ctr">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7pPr>
            <a:lvl8pPr marL="0" marR="0" lvl="7" indent="0" algn="ctr">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8pPr>
            <a:lvl9pPr marL="0" marR="0" lvl="8" indent="0" algn="ctr">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раздела с изображением">
  <p:cSld name="Заголовок раздела с изображением">
    <p:spTree>
      <p:nvGrpSpPr>
        <p:cNvPr id="1" name="Shape 67"/>
        <p:cNvGrpSpPr/>
        <p:nvPr/>
      </p:nvGrpSpPr>
      <p:grpSpPr>
        <a:xfrm>
          <a:off x="0" y="0"/>
          <a:ext cx="0" cy="0"/>
          <a:chOff x="0" y="0"/>
          <a:chExt cx="0" cy="0"/>
        </a:xfrm>
      </p:grpSpPr>
      <p:sp>
        <p:nvSpPr>
          <p:cNvPr id="68" name="Google Shape;68;p23"/>
          <p:cNvSpPr>
            <a:spLocks noGrp="1"/>
          </p:cNvSpPr>
          <p:nvPr>
            <p:ph type="pic" idx="2"/>
          </p:nvPr>
        </p:nvSpPr>
        <p:spPr>
          <a:xfrm>
            <a:off x="912412" y="2373273"/>
            <a:ext cx="11271651" cy="254958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R="0" lvl="1"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Arial"/>
                <a:ea typeface="Arial"/>
                <a:cs typeface="Arial"/>
                <a:sym typeface="Arial"/>
              </a:defRPr>
            </a:lvl2pPr>
            <a:lvl3pPr marR="0" lvl="2"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3pPr>
            <a:lvl4pPr marR="0" lvl="3"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4pPr>
            <a:lvl5pPr marR="0" lvl="4"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9" name="Google Shape;69;p23"/>
          <p:cNvSpPr txBox="1">
            <a:spLocks noGrp="1"/>
          </p:cNvSpPr>
          <p:nvPr>
            <p:ph type="ctrTitle"/>
          </p:nvPr>
        </p:nvSpPr>
        <p:spPr>
          <a:xfrm>
            <a:off x="781987" y="793172"/>
            <a:ext cx="9144000" cy="6556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4000" b="1">
                <a:solidFill>
                  <a:schemeClr val="accen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23"/>
          <p:cNvSpPr txBox="1">
            <a:spLocks noGrp="1"/>
          </p:cNvSpPr>
          <p:nvPr>
            <p:ph type="subTitle" idx="1"/>
          </p:nvPr>
        </p:nvSpPr>
        <p:spPr>
          <a:xfrm>
            <a:off x="795772" y="1877051"/>
            <a:ext cx="6843278" cy="496223"/>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accent1"/>
              </a:buClr>
              <a:buSzPts val="1800"/>
              <a:buNone/>
              <a:defRPr sz="1800" b="1" i="0">
                <a:solidFill>
                  <a:schemeClr val="accent1"/>
                </a:solidFill>
              </a:defRPr>
            </a:lvl1pPr>
            <a:lvl2pPr lvl="1" algn="ctr">
              <a:lnSpc>
                <a:spcPct val="90000"/>
              </a:lnSpc>
              <a:spcBef>
                <a:spcPts val="500"/>
              </a:spcBef>
              <a:spcAft>
                <a:spcPts val="0"/>
              </a:spcAft>
              <a:buClr>
                <a:schemeClr val="accent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chemeClr val="accent1"/>
              </a:buClr>
              <a:buSzPts val="1600"/>
              <a:buNone/>
              <a:defRPr sz="1600"/>
            </a:lvl4pPr>
            <a:lvl5pPr lvl="4" algn="ctr">
              <a:lnSpc>
                <a:spcPct val="90000"/>
              </a:lnSpc>
              <a:spcBef>
                <a:spcPts val="500"/>
              </a:spcBef>
              <a:spcAft>
                <a:spcPts val="0"/>
              </a:spcAft>
              <a:buClr>
                <a:schemeClr val="accen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1" name="Google Shape;71;p23"/>
          <p:cNvSpPr txBox="1">
            <a:spLocks noGrp="1"/>
          </p:cNvSpPr>
          <p:nvPr>
            <p:ph type="dt" idx="10"/>
          </p:nvPr>
        </p:nvSpPr>
        <p:spPr>
          <a:xfrm>
            <a:off x="4724400" y="5816600"/>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0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812800" y="5797550"/>
            <a:ext cx="38084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10804525" y="5816600"/>
            <a:ext cx="549275"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1pPr>
            <a:lvl2pPr marL="0" marR="0" lvl="1" indent="0" algn="ctr">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2pPr>
            <a:lvl3pPr marL="0" marR="0" lvl="2" indent="0" algn="ctr">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3pPr>
            <a:lvl4pPr marL="0" marR="0" lvl="3" indent="0" algn="ctr">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4pPr>
            <a:lvl5pPr marL="0" marR="0" lvl="4" indent="0" algn="ctr">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5pPr>
            <a:lvl6pPr marL="0" marR="0" lvl="5" indent="0" algn="ctr">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6pPr>
            <a:lvl7pPr marL="0" marR="0" lvl="6" indent="0" algn="ctr">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7pPr>
            <a:lvl8pPr marL="0" marR="0" lvl="7" indent="0" algn="ctr">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8pPr>
            <a:lvl9pPr marL="0" marR="0" lvl="8" indent="0" algn="ctr">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Google Shape;31;p20"/>
          <p:cNvSpPr/>
          <p:nvPr/>
        </p:nvSpPr>
        <p:spPr>
          <a:xfrm>
            <a:off x="10893425" y="5802312"/>
            <a:ext cx="385762" cy="38576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 name="Google Shape;32;p20"/>
          <p:cNvSpPr/>
          <p:nvPr/>
        </p:nvSpPr>
        <p:spPr>
          <a:xfrm>
            <a:off x="11334750" y="5788025"/>
            <a:ext cx="869950" cy="409575"/>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rgbClr val="008EDC"/>
              </a:gs>
              <a:gs pos="11999">
                <a:srgbClr val="008EDC"/>
              </a:gs>
              <a:gs pos="100000">
                <a:srgbClr val="008EDC"/>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 name="Google Shape;33;p20"/>
          <p:cNvSpPr/>
          <p:nvPr/>
        </p:nvSpPr>
        <p:spPr>
          <a:xfrm>
            <a:off x="8807450" y="2003425"/>
            <a:ext cx="774700" cy="774700"/>
          </a:xfrm>
          <a:custGeom>
            <a:avLst/>
            <a:gdLst/>
            <a:ahLst/>
            <a:cxnLst/>
            <a:rect l="l" t="t" r="r" b="b"/>
            <a:pathLst>
              <a:path w="774776" h="774776" extrusionOk="0">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 name="Google Shape;34;p20"/>
          <p:cNvSpPr/>
          <p:nvPr/>
        </p:nvSpPr>
        <p:spPr>
          <a:xfrm>
            <a:off x="9780587" y="430212"/>
            <a:ext cx="2414587" cy="2578100"/>
          </a:xfrm>
          <a:custGeom>
            <a:avLst/>
            <a:gdLst/>
            <a:ahLst/>
            <a:cxnLst/>
            <a:rect l="l" t="t" r="r" b="b"/>
            <a:pathLst>
              <a:path w="2413237" h="2578354" extrusionOk="0">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rgbClr val="D30F6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 name="Google Shape;35;p20"/>
          <p:cNvSpPr/>
          <p:nvPr/>
        </p:nvSpPr>
        <p:spPr>
          <a:xfrm>
            <a:off x="9763125" y="411162"/>
            <a:ext cx="2439987" cy="2616200"/>
          </a:xfrm>
          <a:custGeom>
            <a:avLst/>
            <a:gdLst/>
            <a:ahLst/>
            <a:cxnLst/>
            <a:rect l="l" t="t" r="r" b="b"/>
            <a:pathLst>
              <a:path w="2438640" h="2616457" extrusionOk="0">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 name="Google Shape;36;p20"/>
          <p:cNvSpPr/>
          <p:nvPr/>
        </p:nvSpPr>
        <p:spPr>
          <a:xfrm>
            <a:off x="7340600" y="-15875"/>
            <a:ext cx="4854575" cy="2273300"/>
          </a:xfrm>
          <a:custGeom>
            <a:avLst/>
            <a:gdLst/>
            <a:ahLst/>
            <a:cxnLst/>
            <a:rect l="l" t="t" r="r" b="b"/>
            <a:pathLst>
              <a:path w="4851877" h="2273523" extrusionOk="0">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 name="Google Shape;37;p20"/>
          <p:cNvSpPr/>
          <p:nvPr/>
        </p:nvSpPr>
        <p:spPr>
          <a:xfrm>
            <a:off x="7327900" y="-15875"/>
            <a:ext cx="4867275" cy="2298700"/>
          </a:xfrm>
          <a:custGeom>
            <a:avLst/>
            <a:gdLst/>
            <a:ahLst/>
            <a:cxnLst/>
            <a:rect l="l" t="t" r="r" b="b"/>
            <a:pathLst>
              <a:path w="4864578" h="2298926" extrusionOk="0">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38" name="Google Shape;38;p20"/>
          <p:cNvGrpSpPr/>
          <p:nvPr/>
        </p:nvGrpSpPr>
        <p:grpSpPr>
          <a:xfrm>
            <a:off x="-19050" y="2319337"/>
            <a:ext cx="2884487" cy="2824162"/>
            <a:chOff x="-18799" y="2319272"/>
            <a:chExt cx="2884236" cy="2824836"/>
          </a:xfrm>
        </p:grpSpPr>
        <p:sp>
          <p:nvSpPr>
            <p:cNvPr id="39" name="Google Shape;39;p20"/>
            <p:cNvSpPr/>
            <p:nvPr/>
          </p:nvSpPr>
          <p:spPr>
            <a:xfrm>
              <a:off x="-18799" y="2336738"/>
              <a:ext cx="2871537" cy="2299249"/>
            </a:xfrm>
            <a:custGeom>
              <a:avLst/>
              <a:gdLst/>
              <a:ahLst/>
              <a:cxnLst/>
              <a:rect l="l" t="t" r="r" b="b"/>
              <a:pathLst>
                <a:path w="2871529" h="2299764" extrusionOk="0">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rgbClr val="D30F6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 name="Google Shape;40;p20"/>
            <p:cNvSpPr/>
            <p:nvPr/>
          </p:nvSpPr>
          <p:spPr>
            <a:xfrm>
              <a:off x="-18799" y="2319272"/>
              <a:ext cx="2884236" cy="2337358"/>
            </a:xfrm>
            <a:custGeom>
              <a:avLst/>
              <a:gdLst/>
              <a:ahLst/>
              <a:cxnLst/>
              <a:rect l="l" t="t" r="r" b="b"/>
              <a:pathLst>
                <a:path w="2884235" h="2337882" extrusionOk="0">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 name="Google Shape;41;p20"/>
            <p:cNvSpPr/>
            <p:nvPr/>
          </p:nvSpPr>
          <p:spPr>
            <a:xfrm>
              <a:off x="-18799" y="3969078"/>
              <a:ext cx="1766734" cy="1155976"/>
            </a:xfrm>
            <a:custGeom>
              <a:avLst/>
              <a:gdLst/>
              <a:ahLst/>
              <a:cxnLst/>
              <a:rect l="l" t="t" r="r" b="b"/>
              <a:pathLst>
                <a:path w="1766117" h="1156235" extrusionOk="0">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 name="Google Shape;42;p20"/>
            <p:cNvSpPr/>
            <p:nvPr/>
          </p:nvSpPr>
          <p:spPr>
            <a:xfrm>
              <a:off x="-18799" y="3950023"/>
              <a:ext cx="1779433" cy="1194085"/>
            </a:xfrm>
            <a:custGeom>
              <a:avLst/>
              <a:gdLst/>
              <a:ahLst/>
              <a:cxnLst/>
              <a:rect l="l" t="t" r="r" b="b"/>
              <a:pathLst>
                <a:path w="1778823" h="1194352" extrusionOk="0">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3" name="Google Shape;43;p2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SzPts val="1400"/>
              <a:buNone/>
              <a:defRPr sz="4000" b="1" i="0" u="none" strike="noStrike" cap="none">
                <a:solidFill>
                  <a:schemeClr val="accent1"/>
                </a:solidFill>
                <a:latin typeface="Century Gothic"/>
                <a:ea typeface="Century Gothic"/>
                <a:cs typeface="Century Gothic"/>
                <a:sym typeface="Century Gothic"/>
              </a:defRPr>
            </a:lvl1pPr>
            <a:lvl2pPr marR="0" lvl="1" algn="l" rtl="0">
              <a:lnSpc>
                <a:spcPct val="90000"/>
              </a:lnSpc>
              <a:spcBef>
                <a:spcPts val="0"/>
              </a:spcBef>
              <a:spcAft>
                <a:spcPts val="0"/>
              </a:spcAft>
              <a:buSzPts val="1400"/>
              <a:buNone/>
              <a:defRPr sz="4000" b="1"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0"/>
              </a:spcBef>
              <a:spcAft>
                <a:spcPts val="0"/>
              </a:spcAft>
              <a:buSzPts val="1400"/>
              <a:buNone/>
              <a:defRPr sz="4000" b="1"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0"/>
              </a:spcBef>
              <a:spcAft>
                <a:spcPts val="0"/>
              </a:spcAft>
              <a:buSzPts val="1400"/>
              <a:buNone/>
              <a:defRPr sz="4000" b="1"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0"/>
              </a:spcBef>
              <a:spcAft>
                <a:spcPts val="0"/>
              </a:spcAft>
              <a:buSzPts val="1400"/>
              <a:buNone/>
              <a:defRPr sz="4000" b="1"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0"/>
              </a:spcBef>
              <a:spcAft>
                <a:spcPts val="0"/>
              </a:spcAft>
              <a:buSzPts val="1400"/>
              <a:buNone/>
              <a:defRPr sz="4000" b="1"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0"/>
              </a:spcBef>
              <a:spcAft>
                <a:spcPts val="0"/>
              </a:spcAft>
              <a:buSzPts val="1400"/>
              <a:buNone/>
              <a:defRPr sz="4000" b="1"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0"/>
              </a:spcBef>
              <a:spcAft>
                <a:spcPts val="0"/>
              </a:spcAft>
              <a:buSzPts val="1400"/>
              <a:buNone/>
              <a:defRPr sz="4000" b="1"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0"/>
              </a:spcBef>
              <a:spcAft>
                <a:spcPts val="0"/>
              </a:spcAft>
              <a:buSzPts val="1400"/>
              <a:buNone/>
              <a:defRPr sz="4000" b="1" i="0" u="none" strike="noStrike" cap="none">
                <a:solidFill>
                  <a:schemeClr val="dk1"/>
                </a:solidFill>
                <a:latin typeface="Century Gothic"/>
                <a:ea typeface="Century Gothic"/>
                <a:cs typeface="Century Gothic"/>
                <a:sym typeface="Century Gothic"/>
              </a:defRPr>
            </a:lvl9pPr>
          </a:lstStyle>
          <a:p>
            <a:endParaRPr/>
          </a:p>
        </p:txBody>
      </p:sp>
      <p:sp>
        <p:nvSpPr>
          <p:cNvPr id="44" name="Google Shape;44;p20"/>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Arial"/>
                <a:ea typeface="Arial"/>
                <a:cs typeface="Arial"/>
                <a:sym typeface="Arial"/>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Arial"/>
                <a:ea typeface="Arial"/>
                <a:cs typeface="Arial"/>
                <a:sym typeface="Arial"/>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3pPr>
            <a:lvl4pPr marL="1828800" marR="0" lvl="3"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4pPr>
            <a:lvl5pPr marL="2286000" marR="0" lvl="4"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5" name="Google Shape;45;p20"/>
          <p:cNvSpPr txBox="1">
            <a:spLocks noGrp="1"/>
          </p:cNvSpPr>
          <p:nvPr>
            <p:ph type="ftr" idx="11"/>
          </p:nvPr>
        </p:nvSpPr>
        <p:spPr>
          <a:xfrm>
            <a:off x="812800" y="5797550"/>
            <a:ext cx="2387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000" b="0" i="0" u="none">
                <a:solidFill>
                  <a:schemeClr val="accen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 name="Google Shape;46;p20"/>
          <p:cNvSpPr txBox="1">
            <a:spLocks noGrp="1"/>
          </p:cNvSpPr>
          <p:nvPr>
            <p:ph type="sldNum" idx="12"/>
          </p:nvPr>
        </p:nvSpPr>
        <p:spPr>
          <a:xfrm>
            <a:off x="10804525" y="5816600"/>
            <a:ext cx="549275"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sp>
        <p:nvSpPr>
          <p:cNvPr id="53" name="Google Shape;53;p22"/>
          <p:cNvSpPr/>
          <p:nvPr/>
        </p:nvSpPr>
        <p:spPr>
          <a:xfrm>
            <a:off x="10893425" y="5802312"/>
            <a:ext cx="385762" cy="38576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4" name="Google Shape;54;p22"/>
          <p:cNvSpPr/>
          <p:nvPr/>
        </p:nvSpPr>
        <p:spPr>
          <a:xfrm>
            <a:off x="11334750" y="5788025"/>
            <a:ext cx="869950" cy="409575"/>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rgbClr val="008EDC"/>
              </a:gs>
              <a:gs pos="11999">
                <a:srgbClr val="008EDC"/>
              </a:gs>
              <a:gs pos="100000">
                <a:srgbClr val="008EDC"/>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5" name="Google Shape;55;p22"/>
          <p:cNvSpPr/>
          <p:nvPr/>
        </p:nvSpPr>
        <p:spPr>
          <a:xfrm>
            <a:off x="7999412" y="1644650"/>
            <a:ext cx="4195762" cy="1001712"/>
          </a:xfrm>
          <a:custGeom>
            <a:avLst/>
            <a:gdLst/>
            <a:ahLst/>
            <a:cxnLst/>
            <a:rect l="l" t="t" r="r" b="b"/>
            <a:pathLst>
              <a:path w="3152775" h="752475" extrusionOk="0">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6" name="Google Shape;56;p22"/>
          <p:cNvSpPr/>
          <p:nvPr/>
        </p:nvSpPr>
        <p:spPr>
          <a:xfrm>
            <a:off x="12187237" y="2632075"/>
            <a:ext cx="4762" cy="25400"/>
          </a:xfrm>
          <a:custGeom>
            <a:avLst/>
            <a:gdLst/>
            <a:ahLst/>
            <a:cxnLst/>
            <a:rect l="l" t="t" r="r" b="b"/>
            <a:pathLst>
              <a:path w="5081" h="25381" extrusionOk="0">
                <a:moveTo>
                  <a:pt x="0" y="0"/>
                </a:moveTo>
                <a:lnTo>
                  <a:pt x="5081" y="0"/>
                </a:lnTo>
                <a:lnTo>
                  <a:pt x="5081" y="25381"/>
                </a:lnTo>
                <a:lnTo>
                  <a:pt x="0" y="25381"/>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7" name="Google Shape;57;p22"/>
          <p:cNvSpPr/>
          <p:nvPr/>
        </p:nvSpPr>
        <p:spPr>
          <a:xfrm>
            <a:off x="903287" y="1550987"/>
            <a:ext cx="5508625" cy="150812"/>
          </a:xfrm>
          <a:custGeom>
            <a:avLst/>
            <a:gdLst/>
            <a:ahLst/>
            <a:cxnLst/>
            <a:rect l="l" t="t" r="r" b="b"/>
            <a:pathLst>
              <a:path w="2447925" h="114300" extrusionOk="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rgbClr val="D30F64"/>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8" name="Google Shape;58;p22"/>
          <p:cNvSpPr/>
          <p:nvPr/>
        </p:nvSpPr>
        <p:spPr>
          <a:xfrm>
            <a:off x="3900487" y="4662487"/>
            <a:ext cx="8291512" cy="760412"/>
          </a:xfrm>
          <a:custGeom>
            <a:avLst/>
            <a:gdLst/>
            <a:ahLst/>
            <a:cxnLst/>
            <a:rect l="l" t="t" r="r" b="b"/>
            <a:pathLst>
              <a:path w="6229350" h="571500" extrusionOk="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rgbClr val="D30F6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9" name="Google Shape;59;p22"/>
          <p:cNvSpPr/>
          <p:nvPr/>
        </p:nvSpPr>
        <p:spPr>
          <a:xfrm>
            <a:off x="3910012" y="4665662"/>
            <a:ext cx="8277225" cy="257175"/>
          </a:xfrm>
          <a:custGeom>
            <a:avLst/>
            <a:gdLst/>
            <a:ahLst/>
            <a:cxnLst/>
            <a:rect l="l" t="t" r="r" b="b"/>
            <a:pathLst>
              <a:path w="8277071" h="257213" extrusionOk="0">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0" name="Google Shape;60;p22"/>
          <p:cNvSpPr/>
          <p:nvPr/>
        </p:nvSpPr>
        <p:spPr>
          <a:xfrm>
            <a:off x="12187237" y="4665662"/>
            <a:ext cx="4762" cy="25400"/>
          </a:xfrm>
          <a:custGeom>
            <a:avLst/>
            <a:gdLst/>
            <a:ahLst/>
            <a:cxnLst/>
            <a:rect l="l" t="t" r="r" b="b"/>
            <a:pathLst>
              <a:path w="5081" h="25380" extrusionOk="0">
                <a:moveTo>
                  <a:pt x="0" y="0"/>
                </a:moveTo>
                <a:lnTo>
                  <a:pt x="5081" y="0"/>
                </a:lnTo>
                <a:lnTo>
                  <a:pt x="5081" y="25380"/>
                </a:lnTo>
                <a:lnTo>
                  <a:pt x="0" y="2538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1" name="Google Shape;61;p22"/>
          <p:cNvSpPr/>
          <p:nvPr/>
        </p:nvSpPr>
        <p:spPr>
          <a:xfrm>
            <a:off x="3905250" y="4922837"/>
            <a:ext cx="8286750" cy="512762"/>
          </a:xfrm>
          <a:custGeom>
            <a:avLst/>
            <a:gdLst/>
            <a:ahLst/>
            <a:cxnLst/>
            <a:rect l="l" t="t" r="r" b="b"/>
            <a:pathLst>
              <a:path w="8286767" h="513089" extrusionOk="0">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2" name="Google Shape;62;p2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SzPts val="1400"/>
              <a:buNone/>
              <a:defRPr sz="4000" b="1" i="0" u="none" strike="noStrike" cap="none">
                <a:solidFill>
                  <a:schemeClr val="accent1"/>
                </a:solidFill>
                <a:latin typeface="Century Gothic"/>
                <a:ea typeface="Century Gothic"/>
                <a:cs typeface="Century Gothic"/>
                <a:sym typeface="Century Gothic"/>
              </a:defRPr>
            </a:lvl1pPr>
            <a:lvl2pPr marR="0" lvl="1" algn="l" rtl="0">
              <a:lnSpc>
                <a:spcPct val="90000"/>
              </a:lnSpc>
              <a:spcBef>
                <a:spcPts val="0"/>
              </a:spcBef>
              <a:spcAft>
                <a:spcPts val="0"/>
              </a:spcAft>
              <a:buSzPts val="1400"/>
              <a:buNone/>
              <a:defRPr sz="4000" b="1"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0"/>
              </a:spcBef>
              <a:spcAft>
                <a:spcPts val="0"/>
              </a:spcAft>
              <a:buSzPts val="1400"/>
              <a:buNone/>
              <a:defRPr sz="4000" b="1"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0"/>
              </a:spcBef>
              <a:spcAft>
                <a:spcPts val="0"/>
              </a:spcAft>
              <a:buSzPts val="1400"/>
              <a:buNone/>
              <a:defRPr sz="4000" b="1"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0"/>
              </a:spcBef>
              <a:spcAft>
                <a:spcPts val="0"/>
              </a:spcAft>
              <a:buSzPts val="1400"/>
              <a:buNone/>
              <a:defRPr sz="4000" b="1"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0"/>
              </a:spcBef>
              <a:spcAft>
                <a:spcPts val="0"/>
              </a:spcAft>
              <a:buSzPts val="1400"/>
              <a:buNone/>
              <a:defRPr sz="4000" b="1"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0"/>
              </a:spcBef>
              <a:spcAft>
                <a:spcPts val="0"/>
              </a:spcAft>
              <a:buSzPts val="1400"/>
              <a:buNone/>
              <a:defRPr sz="4000" b="1"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0"/>
              </a:spcBef>
              <a:spcAft>
                <a:spcPts val="0"/>
              </a:spcAft>
              <a:buSzPts val="1400"/>
              <a:buNone/>
              <a:defRPr sz="4000" b="1"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0"/>
              </a:spcBef>
              <a:spcAft>
                <a:spcPts val="0"/>
              </a:spcAft>
              <a:buSzPts val="1400"/>
              <a:buNone/>
              <a:defRPr sz="4000" b="1" i="0" u="none" strike="noStrike" cap="none">
                <a:solidFill>
                  <a:schemeClr val="dk1"/>
                </a:solidFill>
                <a:latin typeface="Century Gothic"/>
                <a:ea typeface="Century Gothic"/>
                <a:cs typeface="Century Gothic"/>
                <a:sym typeface="Century Gothic"/>
              </a:defRPr>
            </a:lvl9pPr>
          </a:lstStyle>
          <a:p>
            <a:endParaRPr/>
          </a:p>
        </p:txBody>
      </p:sp>
      <p:sp>
        <p:nvSpPr>
          <p:cNvPr id="63" name="Google Shape;63;p22"/>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Arial"/>
                <a:ea typeface="Arial"/>
                <a:cs typeface="Arial"/>
                <a:sym typeface="Arial"/>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Arial"/>
                <a:ea typeface="Arial"/>
                <a:cs typeface="Arial"/>
                <a:sym typeface="Arial"/>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3pPr>
            <a:lvl4pPr marL="1828800" marR="0" lvl="3"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4pPr>
            <a:lvl5pPr marL="2286000" marR="0" lvl="4"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 name="Google Shape;64;p22"/>
          <p:cNvSpPr txBox="1">
            <a:spLocks noGrp="1"/>
          </p:cNvSpPr>
          <p:nvPr>
            <p:ph type="dt" idx="10"/>
          </p:nvPr>
        </p:nvSpPr>
        <p:spPr>
          <a:xfrm>
            <a:off x="4724400" y="5816600"/>
            <a:ext cx="27432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000" b="0"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5" name="Google Shape;65;p22"/>
          <p:cNvSpPr txBox="1">
            <a:spLocks noGrp="1"/>
          </p:cNvSpPr>
          <p:nvPr>
            <p:ph type="ftr" idx="11"/>
          </p:nvPr>
        </p:nvSpPr>
        <p:spPr>
          <a:xfrm>
            <a:off x="812800" y="5797550"/>
            <a:ext cx="38084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000" b="0" i="0" u="none">
                <a:solidFill>
                  <a:schemeClr val="accen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 name="Google Shape;66;p22"/>
          <p:cNvSpPr txBox="1">
            <a:spLocks noGrp="1"/>
          </p:cNvSpPr>
          <p:nvPr>
            <p:ph type="sldNum" idx="12"/>
          </p:nvPr>
        </p:nvSpPr>
        <p:spPr>
          <a:xfrm>
            <a:off x="10804525" y="5816600"/>
            <a:ext cx="549275"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lensky-kray.ru/info/vsero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Сувениры :: Флаги :: Флаг России уличный, в ассортименте">
            <a:extLst>
              <a:ext uri="{FF2B5EF4-FFF2-40B4-BE49-F238E27FC236}">
                <a16:creationId xmlns:a16="http://schemas.microsoft.com/office/drawing/2014/main" id="{45D0AD0B-FB63-DCBD-BACF-C1522E90BF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11" b="12631"/>
          <a:stretch/>
        </p:blipFill>
        <p:spPr bwMode="auto">
          <a:xfrm>
            <a:off x="993611" y="1750978"/>
            <a:ext cx="4200959" cy="2855124"/>
          </a:xfrm>
          <a:prstGeom prst="rect">
            <a:avLst/>
          </a:prstGeom>
          <a:noFill/>
          <a:extLst>
            <a:ext uri="{909E8E84-426E-40DD-AFC4-6F175D3DCCD1}">
              <a14:hiddenFill xmlns:a14="http://schemas.microsoft.com/office/drawing/2010/main">
                <a:solidFill>
                  <a:srgbClr val="FFFFFF"/>
                </a:solidFill>
              </a14:hiddenFill>
            </a:ext>
          </a:extLst>
        </p:spPr>
      </p:pic>
      <p:sp>
        <p:nvSpPr>
          <p:cNvPr id="5" name="Номер слайда 4"/>
          <p:cNvSpPr>
            <a:spLocks noGrp="1"/>
          </p:cNvSpPr>
          <p:nvPr>
            <p:ph type="sldNum" idx="12"/>
          </p:nvPr>
        </p:nvSpPr>
        <p:spPr>
          <a:xfrm>
            <a:off x="10804525" y="5816601"/>
            <a:ext cx="344121" cy="170962"/>
          </a:xfrm>
        </p:spPr>
        <p:txBody>
          <a:bodyPr/>
          <a:lstStyle/>
          <a:p>
            <a:pPr marL="0" lvl="0" indent="0" algn="ctr" rtl="0">
              <a:spcBef>
                <a:spcPts val="0"/>
              </a:spcBef>
              <a:spcAft>
                <a:spcPts val="0"/>
              </a:spcAft>
              <a:buNone/>
            </a:pPr>
            <a:fld id="{00000000-1234-1234-1234-123412341234}" type="slidenum">
              <a:rPr lang="en-US" smtClean="0"/>
              <a:t>1</a:t>
            </a:fld>
            <a:endParaRPr lang="en-US" dirty="0"/>
          </a:p>
        </p:txBody>
      </p:sp>
    </p:spTree>
    <p:extLst>
      <p:ext uri="{BB962C8B-B14F-4D97-AF65-F5344CB8AC3E}">
        <p14:creationId xmlns:p14="http://schemas.microsoft.com/office/powerpoint/2010/main" val="2515044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1" descr="C:\Users\lensk\Downloads\ВСОШ\надпись на белом фоне ВСОШ.png"/>
          <p:cNvPicPr preferRelativeResize="0"/>
          <p:nvPr/>
        </p:nvPicPr>
        <p:blipFill rotWithShape="1">
          <a:blip r:embed="rId3">
            <a:alphaModFix/>
          </a:blip>
          <a:srcRect/>
          <a:stretch/>
        </p:blipFill>
        <p:spPr>
          <a:xfrm>
            <a:off x="931074" y="769268"/>
            <a:ext cx="6881812" cy="757237"/>
          </a:xfrm>
          <a:prstGeom prst="rect">
            <a:avLst/>
          </a:prstGeom>
          <a:noFill/>
          <a:ln>
            <a:noFill/>
          </a:ln>
        </p:spPr>
      </p:pic>
      <p:sp>
        <p:nvSpPr>
          <p:cNvPr id="426" name="Google Shape;426;p1"/>
          <p:cNvSpPr txBox="1">
            <a:spLocks noGrp="1"/>
          </p:cNvSpPr>
          <p:nvPr>
            <p:ph type="ctrTitle"/>
          </p:nvPr>
        </p:nvSpPr>
        <p:spPr>
          <a:xfrm>
            <a:off x="856429" y="1981377"/>
            <a:ext cx="9144000" cy="3828313"/>
          </a:xfrm>
          <a:prstGeom prst="rect">
            <a:avLst/>
          </a:prstGeom>
          <a:noFill/>
          <a:ln>
            <a:noFill/>
          </a:ln>
        </p:spPr>
        <p:txBody>
          <a:bodyPr spcFirstLastPara="1" wrap="square" lIns="91425" tIns="45700" rIns="91425" bIns="45700" anchor="b" anchorCtr="0">
            <a:noAutofit/>
          </a:bodyPr>
          <a:lstStyle/>
          <a:p>
            <a:pPr>
              <a:lnSpc>
                <a:spcPct val="100000"/>
              </a:lnSpc>
            </a:pPr>
            <a:r>
              <a:rPr lang="ru-RU" sz="1800" i="1" dirty="0">
                <a:solidFill>
                  <a:schemeClr val="accent3"/>
                </a:solidFill>
              </a:rPr>
              <a:t>«Всех победителей олимпиады объединяет то, </a:t>
            </a:r>
            <a:br>
              <a:rPr lang="ru-RU" sz="1800" i="1" dirty="0">
                <a:solidFill>
                  <a:schemeClr val="accent3"/>
                </a:solidFill>
              </a:rPr>
            </a:br>
            <a:r>
              <a:rPr lang="ru-RU" sz="1800" i="1" dirty="0">
                <a:solidFill>
                  <a:schemeClr val="accent3"/>
                </a:solidFill>
              </a:rPr>
              <a:t>что они смело используют свои уникальные способности»</a:t>
            </a:r>
            <a:br>
              <a:rPr lang="ru-RU" sz="1800" i="1" dirty="0">
                <a:solidFill>
                  <a:schemeClr val="accent3"/>
                </a:solidFill>
              </a:rPr>
            </a:br>
            <a:r>
              <a:rPr lang="ru-RU" sz="1800" i="1" dirty="0">
                <a:solidFill>
                  <a:schemeClr val="accent3"/>
                </a:solidFill>
              </a:rPr>
              <a:t/>
            </a:r>
            <a:br>
              <a:rPr lang="ru-RU" sz="1800" i="1" dirty="0">
                <a:solidFill>
                  <a:schemeClr val="accent3"/>
                </a:solidFill>
              </a:rPr>
            </a:br>
            <a:r>
              <a:rPr lang="ru-RU" sz="1600" u="sng" dirty="0">
                <a:latin typeface="+mj-lt"/>
              </a:rPr>
              <a:t>Как попасть на заключительный этап всероссийской олимпиады школьников?</a:t>
            </a:r>
            <a:br>
              <a:rPr lang="ru-RU" sz="1600" u="sng" dirty="0">
                <a:latin typeface="+mj-lt"/>
              </a:rPr>
            </a:br>
            <a:r>
              <a:rPr lang="ru-RU" sz="1600" b="0" dirty="0">
                <a:latin typeface="+mj-lt"/>
              </a:rPr>
              <a:t>Чтобы получить приглашение на заключительный этап </a:t>
            </a:r>
            <a:r>
              <a:rPr lang="ru-RU" sz="1600" b="0" dirty="0" err="1">
                <a:latin typeface="+mj-lt"/>
              </a:rPr>
              <a:t>ВсОШ</a:t>
            </a:r>
            <a:r>
              <a:rPr lang="ru-RU" sz="1600" b="0" dirty="0">
                <a:latin typeface="+mj-lt"/>
              </a:rPr>
              <a:t> по конкретному общеобразовательному предмету необходимо:</a:t>
            </a:r>
            <a:br>
              <a:rPr lang="ru-RU" sz="1600" b="0" dirty="0">
                <a:latin typeface="+mj-lt"/>
              </a:rPr>
            </a:br>
            <a:r>
              <a:rPr lang="ru-RU" sz="1600" b="0" dirty="0">
                <a:latin typeface="+mj-lt"/>
              </a:rPr>
              <a:t>- получить статус победителя и призера заключительного этапа олимпиады года, предшествующего году проведения олимпиады;</a:t>
            </a:r>
            <a:br>
              <a:rPr lang="ru-RU" sz="1600" b="0" dirty="0">
                <a:latin typeface="+mj-lt"/>
              </a:rPr>
            </a:br>
            <a:r>
              <a:rPr lang="ru-RU" sz="1600" b="0" dirty="0">
                <a:latin typeface="+mj-lt"/>
              </a:rPr>
              <a:t>- набрать на региональном этапе проходной балл по конкретному общеобразовательному предмету в текущем учебном году;</a:t>
            </a:r>
            <a:br>
              <a:rPr lang="ru-RU" sz="1600" b="0" dirty="0">
                <a:latin typeface="+mj-lt"/>
              </a:rPr>
            </a:br>
            <a:r>
              <a:rPr lang="ru-RU" sz="1600" b="0" dirty="0">
                <a:latin typeface="+mj-lt"/>
              </a:rPr>
              <a:t>- чтобы получить возможность стать участником по квоте </a:t>
            </a:r>
            <a:br>
              <a:rPr lang="ru-RU" sz="1600" b="0" dirty="0">
                <a:latin typeface="+mj-lt"/>
              </a:rPr>
            </a:br>
            <a:r>
              <a:rPr lang="ru-RU" sz="1600" b="0" dirty="0">
                <a:latin typeface="+mj-lt"/>
              </a:rPr>
              <a:t>(в случае, если из этого субъекта ни один участник </a:t>
            </a:r>
            <a:br>
              <a:rPr lang="ru-RU" sz="1600" b="0" dirty="0">
                <a:latin typeface="+mj-lt"/>
              </a:rPr>
            </a:br>
            <a:r>
              <a:rPr lang="ru-RU" sz="1600" b="0" dirty="0">
                <a:latin typeface="+mj-lt"/>
              </a:rPr>
              <a:t>не набрал проходной балл по данному предмету) </a:t>
            </a:r>
            <a:br>
              <a:rPr lang="ru-RU" sz="1600" b="0" dirty="0">
                <a:latin typeface="+mj-lt"/>
              </a:rPr>
            </a:br>
            <a:r>
              <a:rPr lang="ru-RU" sz="1600" b="0" dirty="0">
                <a:latin typeface="+mj-lt"/>
              </a:rPr>
              <a:t>нужно показать лучший результат </a:t>
            </a:r>
            <a:br>
              <a:rPr lang="ru-RU" sz="1600" b="0" dirty="0">
                <a:latin typeface="+mj-lt"/>
              </a:rPr>
            </a:br>
            <a:r>
              <a:rPr lang="ru-RU" sz="1600" b="0" dirty="0">
                <a:latin typeface="+mj-lt"/>
              </a:rPr>
              <a:t>на региональном этапе в своем субъекте </a:t>
            </a:r>
            <a:br>
              <a:rPr lang="ru-RU" sz="1600" b="0" dirty="0">
                <a:latin typeface="+mj-lt"/>
              </a:rPr>
            </a:br>
            <a:r>
              <a:rPr lang="ru-RU" sz="1600" b="0" dirty="0">
                <a:latin typeface="+mj-lt"/>
              </a:rPr>
              <a:t>(при этом набрать не менее 50% от проходного балла в текущем учебном году), </a:t>
            </a:r>
            <a:endParaRPr sz="1600" b="0" dirty="0">
              <a:latin typeface="+mj-lt"/>
            </a:endParaRPr>
          </a:p>
        </p:txBody>
      </p:sp>
    </p:spTree>
    <p:extLst>
      <p:ext uri="{BB962C8B-B14F-4D97-AF65-F5344CB8AC3E}">
        <p14:creationId xmlns:p14="http://schemas.microsoft.com/office/powerpoint/2010/main" val="328473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ea typeface="Times New Roman"/>
                <a:cs typeface="Times New Roman"/>
                <a:sym typeface="Times New Roman"/>
              </a:rPr>
              <a:t/>
            </a:r>
            <a:br>
              <a:rPr lang="ru-RU" dirty="0">
                <a:ea typeface="Times New Roman"/>
                <a:cs typeface="Times New Roman"/>
                <a:sym typeface="Times New Roman"/>
              </a:rPr>
            </a:br>
            <a:r>
              <a:rPr lang="ru-RU" dirty="0">
                <a:ea typeface="Times New Roman"/>
                <a:cs typeface="Times New Roman"/>
                <a:sym typeface="Times New Roman"/>
              </a:rPr>
              <a:t>Победители и призеры </a:t>
            </a:r>
            <a:br>
              <a:rPr lang="ru-RU" dirty="0">
                <a:ea typeface="Times New Roman"/>
                <a:cs typeface="Times New Roman"/>
                <a:sym typeface="Times New Roman"/>
              </a:rPr>
            </a:br>
            <a:r>
              <a:rPr lang="ru-RU" dirty="0">
                <a:ea typeface="Times New Roman"/>
                <a:cs typeface="Times New Roman"/>
                <a:sym typeface="Times New Roman"/>
              </a:rPr>
              <a:t>заключительного этапа </a:t>
            </a:r>
            <a:r>
              <a:rPr lang="ru-RU" dirty="0" err="1">
                <a:ea typeface="Times New Roman"/>
                <a:cs typeface="Times New Roman"/>
                <a:sym typeface="Times New Roman"/>
              </a:rPr>
              <a:t>ВсОШ</a:t>
            </a:r>
            <a:r>
              <a:rPr lang="ru-RU" dirty="0">
                <a:ea typeface="Times New Roman"/>
                <a:cs typeface="Times New Roman"/>
                <a:sym typeface="Times New Roman"/>
              </a:rPr>
              <a:t> 2022-2023</a:t>
            </a:r>
            <a:endParaRPr lang="ru-RU" dirty="0"/>
          </a:p>
        </p:txBody>
      </p:sp>
      <p:sp>
        <p:nvSpPr>
          <p:cNvPr id="4" name="Номер слайда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a:t>
            </a:fld>
            <a:endParaRPr lang="en-US"/>
          </a:p>
        </p:txBody>
      </p:sp>
      <p:pic>
        <p:nvPicPr>
          <p:cNvPr id="6" name="Google Shape;384;g129c51a0005_0_48"/>
          <p:cNvPicPr preferRelativeResize="0"/>
          <p:nvPr/>
        </p:nvPicPr>
        <p:blipFill rotWithShape="1">
          <a:blip r:embed="rId2">
            <a:alphaModFix/>
          </a:blip>
          <a:srcRect t="11119"/>
          <a:stretch/>
        </p:blipFill>
        <p:spPr>
          <a:xfrm>
            <a:off x="911225" y="908050"/>
            <a:ext cx="2541165" cy="3036270"/>
          </a:xfrm>
          <a:prstGeom prst="rect">
            <a:avLst/>
          </a:prstGeom>
          <a:noFill/>
          <a:ln>
            <a:noFill/>
          </a:ln>
        </p:spPr>
      </p:pic>
      <p:pic>
        <p:nvPicPr>
          <p:cNvPr id="7" name="Google Shape;383;g129c51a0005_0_48"/>
          <p:cNvPicPr preferRelativeResize="0"/>
          <p:nvPr/>
        </p:nvPicPr>
        <p:blipFill>
          <a:blip r:embed="rId3">
            <a:alphaModFix/>
          </a:blip>
          <a:stretch>
            <a:fillRect/>
          </a:stretch>
        </p:blipFill>
        <p:spPr>
          <a:xfrm>
            <a:off x="3452128" y="908050"/>
            <a:ext cx="2786632" cy="3036270"/>
          </a:xfrm>
          <a:prstGeom prst="rect">
            <a:avLst/>
          </a:prstGeom>
          <a:noFill/>
          <a:ln>
            <a:noFill/>
          </a:ln>
        </p:spPr>
      </p:pic>
      <p:pic>
        <p:nvPicPr>
          <p:cNvPr id="12" name="Google Shape;401;g129c51a0005_0_58"/>
          <p:cNvPicPr preferRelativeResize="0"/>
          <p:nvPr/>
        </p:nvPicPr>
        <p:blipFill>
          <a:blip r:embed="rId4">
            <a:alphaModFix/>
          </a:blip>
          <a:stretch>
            <a:fillRect/>
          </a:stretch>
        </p:blipFill>
        <p:spPr>
          <a:xfrm>
            <a:off x="6264282" y="908050"/>
            <a:ext cx="3589124" cy="3169649"/>
          </a:xfrm>
          <a:prstGeom prst="rect">
            <a:avLst/>
          </a:prstGeom>
          <a:noFill/>
          <a:ln>
            <a:noFill/>
          </a:ln>
        </p:spPr>
      </p:pic>
      <p:pic>
        <p:nvPicPr>
          <p:cNvPr id="8" name="Google Shape;386;g129c51a0005_0_48"/>
          <p:cNvPicPr preferRelativeResize="0"/>
          <p:nvPr/>
        </p:nvPicPr>
        <p:blipFill>
          <a:blip r:embed="rId5">
            <a:alphaModFix/>
          </a:blip>
          <a:stretch>
            <a:fillRect/>
          </a:stretch>
        </p:blipFill>
        <p:spPr>
          <a:xfrm>
            <a:off x="8843107" y="908050"/>
            <a:ext cx="2436447" cy="3036270"/>
          </a:xfrm>
          <a:prstGeom prst="rect">
            <a:avLst/>
          </a:prstGeom>
          <a:noFill/>
          <a:ln>
            <a:noFill/>
          </a:ln>
        </p:spPr>
      </p:pic>
      <p:pic>
        <p:nvPicPr>
          <p:cNvPr id="13" name="Google Shape;397;g129c51a0005_0_58"/>
          <p:cNvPicPr preferRelativeResize="0"/>
          <p:nvPr/>
        </p:nvPicPr>
        <p:blipFill rotWithShape="1">
          <a:blip r:embed="rId6">
            <a:alphaModFix/>
          </a:blip>
          <a:srcRect/>
          <a:stretch/>
        </p:blipFill>
        <p:spPr>
          <a:xfrm>
            <a:off x="2277701" y="2771355"/>
            <a:ext cx="2297810" cy="2941985"/>
          </a:xfrm>
          <a:prstGeom prst="rect">
            <a:avLst/>
          </a:prstGeom>
          <a:noFill/>
          <a:ln>
            <a:noFill/>
          </a:ln>
        </p:spPr>
      </p:pic>
      <p:pic>
        <p:nvPicPr>
          <p:cNvPr id="14" name="Google Shape;400;g129c51a0005_0_58"/>
          <p:cNvPicPr preferRelativeResize="0"/>
          <p:nvPr/>
        </p:nvPicPr>
        <p:blipFill>
          <a:blip r:embed="rId7">
            <a:alphaModFix/>
          </a:blip>
          <a:stretch>
            <a:fillRect/>
          </a:stretch>
        </p:blipFill>
        <p:spPr>
          <a:xfrm>
            <a:off x="7413187" y="2822984"/>
            <a:ext cx="2249701" cy="2941985"/>
          </a:xfrm>
          <a:prstGeom prst="rect">
            <a:avLst/>
          </a:prstGeom>
          <a:noFill/>
          <a:ln>
            <a:noFill/>
          </a:ln>
        </p:spPr>
      </p:pic>
      <p:pic>
        <p:nvPicPr>
          <p:cNvPr id="9" name="Google Shape;387;g129c51a0005_0_48"/>
          <p:cNvPicPr preferRelativeResize="0"/>
          <p:nvPr/>
        </p:nvPicPr>
        <p:blipFill rotWithShape="1">
          <a:blip r:embed="rId8">
            <a:alphaModFix/>
          </a:blip>
          <a:srcRect/>
          <a:stretch/>
        </p:blipFill>
        <p:spPr>
          <a:xfrm>
            <a:off x="4904591" y="2771355"/>
            <a:ext cx="2253567" cy="3045245"/>
          </a:xfrm>
          <a:prstGeom prst="rect">
            <a:avLst/>
          </a:prstGeom>
          <a:noFill/>
          <a:ln>
            <a:noFill/>
          </a:ln>
        </p:spPr>
      </p:pic>
    </p:spTree>
    <p:extLst>
      <p:ext uri="{BB962C8B-B14F-4D97-AF65-F5344CB8AC3E}">
        <p14:creationId xmlns:p14="http://schemas.microsoft.com/office/powerpoint/2010/main" val="1554517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p:txBody>
          <a:bodyPr>
            <a:noAutofit/>
          </a:bodyPr>
          <a:lstStyle/>
          <a:p>
            <a:r>
              <a:rPr lang="ru-RU" sz="3200" i="1" dirty="0">
                <a:solidFill>
                  <a:schemeClr val="accent4"/>
                </a:solidFill>
                <a:latin typeface="Times New Roman" panose="02020603050405020304" pitchFamily="18" charset="0"/>
                <a:cs typeface="Times New Roman" panose="02020603050405020304" pitchFamily="18" charset="0"/>
              </a:rPr>
              <a:t>Желаем УДАЧИ!</a:t>
            </a:r>
            <a:endParaRPr lang="ru-RU" sz="3200" dirty="0"/>
          </a:p>
        </p:txBody>
      </p:sp>
      <p:sp>
        <p:nvSpPr>
          <p:cNvPr id="5" name="Номер слайда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12</a:t>
            </a:fld>
            <a:endParaRPr lang="en-US"/>
          </a:p>
        </p:txBody>
      </p:sp>
      <p:sp>
        <p:nvSpPr>
          <p:cNvPr id="6" name="Прямоугольник 5"/>
          <p:cNvSpPr/>
          <p:nvPr/>
        </p:nvSpPr>
        <p:spPr>
          <a:xfrm>
            <a:off x="795772" y="2459504"/>
            <a:ext cx="8348228" cy="3416320"/>
          </a:xfrm>
          <a:prstGeom prst="rect">
            <a:avLst/>
          </a:prstGeom>
        </p:spPr>
        <p:txBody>
          <a:bodyPr wrap="square">
            <a:spAutoFit/>
          </a:bodyPr>
          <a:lstStyle/>
          <a:p>
            <a:endParaRPr lang="ru-RU" sz="1800" b="1" i="1" dirty="0">
              <a:solidFill>
                <a:schemeClr val="accent4"/>
              </a:solidFill>
              <a:latin typeface="Times New Roman" panose="02020603050405020304" pitchFamily="18" charset="0"/>
              <a:cs typeface="Times New Roman" panose="02020603050405020304" pitchFamily="18" charset="0"/>
            </a:endParaRPr>
          </a:p>
          <a:p>
            <a:r>
              <a:rPr lang="ru-RU" sz="2200" b="1" i="1" dirty="0">
                <a:solidFill>
                  <a:schemeClr val="accent4"/>
                </a:solidFill>
                <a:latin typeface="Times New Roman" panose="02020603050405020304" pitchFamily="18" charset="0"/>
                <a:cs typeface="Times New Roman" panose="02020603050405020304" pitchFamily="18" charset="0"/>
              </a:rPr>
              <a:t>Всероссийская олимпиада школьников — </a:t>
            </a:r>
            <a:r>
              <a:rPr lang="ru-RU" sz="2200" i="1" dirty="0">
                <a:solidFill>
                  <a:schemeClr val="accent4"/>
                </a:solidFill>
                <a:latin typeface="Times New Roman" panose="02020603050405020304" pitchFamily="18" charset="0"/>
                <a:cs typeface="Times New Roman" panose="02020603050405020304" pitchFamily="18" charset="0"/>
              </a:rPr>
              <a:t>определяющий момент для развития обучающегося.</a:t>
            </a:r>
          </a:p>
          <a:p>
            <a:endParaRPr lang="ru-RU" sz="2200" b="1" i="1" dirty="0">
              <a:solidFill>
                <a:schemeClr val="accent4"/>
              </a:solidFill>
              <a:latin typeface="Times New Roman" panose="02020603050405020304" pitchFamily="18" charset="0"/>
              <a:cs typeface="Times New Roman" panose="02020603050405020304" pitchFamily="18" charset="0"/>
            </a:endParaRPr>
          </a:p>
          <a:p>
            <a:r>
              <a:rPr lang="ru-RU" sz="2200" b="1" i="1" dirty="0">
                <a:solidFill>
                  <a:schemeClr val="accent4"/>
                </a:solidFill>
                <a:latin typeface="Times New Roman" panose="02020603050405020304" pitchFamily="18" charset="0"/>
                <a:cs typeface="Times New Roman" panose="02020603050405020304" pitchFamily="18" charset="0"/>
              </a:rPr>
              <a:t>Ключевое преимущество</a:t>
            </a:r>
          </a:p>
          <a:p>
            <a:r>
              <a:rPr lang="ru-RU" sz="2200" i="1" dirty="0">
                <a:solidFill>
                  <a:schemeClr val="accent4"/>
                </a:solidFill>
                <a:latin typeface="Times New Roman" panose="02020603050405020304" pitchFamily="18" charset="0"/>
                <a:cs typeface="Times New Roman" panose="02020603050405020304" pitchFamily="18" charset="0"/>
              </a:rPr>
              <a:t>Олимпиада помогает каждому участнику обнаружить его уникальные способности.</a:t>
            </a:r>
          </a:p>
          <a:p>
            <a:endParaRPr lang="ru-RU" sz="2200" b="1" i="1" dirty="0">
              <a:solidFill>
                <a:schemeClr val="accent4"/>
              </a:solidFill>
              <a:latin typeface="Times New Roman" panose="02020603050405020304" pitchFamily="18" charset="0"/>
              <a:cs typeface="Times New Roman" panose="02020603050405020304" pitchFamily="18" charset="0"/>
            </a:endParaRPr>
          </a:p>
          <a:p>
            <a:r>
              <a:rPr lang="ru-RU" sz="2200" b="1" i="1" dirty="0">
                <a:solidFill>
                  <a:schemeClr val="accent4"/>
                </a:solidFill>
                <a:latin typeface="Times New Roman" panose="02020603050405020304" pitchFamily="18" charset="0"/>
                <a:cs typeface="Times New Roman" panose="02020603050405020304" pitchFamily="18" charset="0"/>
              </a:rPr>
              <a:t>Ключевое сообщение</a:t>
            </a:r>
          </a:p>
          <a:p>
            <a:r>
              <a:rPr lang="ru-RU" sz="2200" i="1" dirty="0">
                <a:solidFill>
                  <a:schemeClr val="accent4"/>
                </a:solidFill>
                <a:latin typeface="Times New Roman" panose="02020603050405020304" pitchFamily="18" charset="0"/>
                <a:cs typeface="Times New Roman" panose="02020603050405020304" pitchFamily="18" charset="0"/>
              </a:rPr>
              <a:t>Олимпиада помогает каждому участнику поверить в свои силы</a:t>
            </a:r>
            <a:r>
              <a:rPr lang="ru-RU" sz="1800" i="1" dirty="0">
                <a:solidFill>
                  <a:schemeClr val="accent4"/>
                </a:solidFill>
                <a:latin typeface="Times New Roman" panose="02020603050405020304" pitchFamily="18" charset="0"/>
                <a:cs typeface="Times New Roman" panose="02020603050405020304" pitchFamily="18" charset="0"/>
              </a:rPr>
              <a:t>.</a:t>
            </a:r>
          </a:p>
        </p:txBody>
      </p:sp>
      <p:pic>
        <p:nvPicPr>
          <p:cNvPr id="7" name="Google Shape;425;p1" descr="C:\Users\lensk\Downloads\ВСОШ\надпись на белом фоне ВСОШ.png"/>
          <p:cNvPicPr preferRelativeResize="0"/>
          <p:nvPr/>
        </p:nvPicPr>
        <p:blipFill rotWithShape="1">
          <a:blip r:embed="rId2">
            <a:alphaModFix/>
          </a:blip>
          <a:srcRect/>
          <a:stretch/>
        </p:blipFill>
        <p:spPr>
          <a:xfrm>
            <a:off x="795772" y="698081"/>
            <a:ext cx="6881812" cy="757237"/>
          </a:xfrm>
          <a:prstGeom prst="rect">
            <a:avLst/>
          </a:prstGeom>
          <a:noFill/>
          <a:ln>
            <a:noFill/>
          </a:ln>
        </p:spPr>
      </p:pic>
    </p:spTree>
    <p:extLst>
      <p:ext uri="{BB962C8B-B14F-4D97-AF65-F5344CB8AC3E}">
        <p14:creationId xmlns:p14="http://schemas.microsoft.com/office/powerpoint/2010/main" val="1400612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a:t>
            </a:fld>
            <a:endParaRPr lang="en-US"/>
          </a:p>
        </p:txBody>
      </p:sp>
      <p:pic>
        <p:nvPicPr>
          <p:cNvPr id="2050" name="Picture 2" descr="Флаг Саха Якутия купить в интернет магазине – Флагшток Сервис">
            <a:extLst>
              <a:ext uri="{FF2B5EF4-FFF2-40B4-BE49-F238E27FC236}">
                <a16:creationId xmlns:a16="http://schemas.microsoft.com/office/drawing/2014/main" id="{814CD133-3796-0382-2470-BA61286C08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15" b="5674"/>
          <a:stretch/>
        </p:blipFill>
        <p:spPr bwMode="auto">
          <a:xfrm>
            <a:off x="718159" y="1809345"/>
            <a:ext cx="4700147" cy="28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700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1" descr="C:\Users\lensk\Downloads\ВСОШ\надпись на белом фоне ВСОШ.png"/>
          <p:cNvPicPr preferRelativeResize="0"/>
          <p:nvPr/>
        </p:nvPicPr>
        <p:blipFill rotWithShape="1">
          <a:blip r:embed="rId3">
            <a:alphaModFix/>
          </a:blip>
          <a:srcRect/>
          <a:stretch/>
        </p:blipFill>
        <p:spPr>
          <a:xfrm>
            <a:off x="1075348" y="3006970"/>
            <a:ext cx="6881812" cy="834658"/>
          </a:xfrm>
          <a:prstGeom prst="rect">
            <a:avLst/>
          </a:prstGeom>
          <a:noFill/>
          <a:ln>
            <a:noFill/>
          </a:ln>
        </p:spPr>
      </p:pic>
      <p:sp>
        <p:nvSpPr>
          <p:cNvPr id="426" name="Google Shape;426;p1"/>
          <p:cNvSpPr txBox="1">
            <a:spLocks noGrp="1"/>
          </p:cNvSpPr>
          <p:nvPr>
            <p:ph type="ctrTitle"/>
          </p:nvPr>
        </p:nvSpPr>
        <p:spPr>
          <a:xfrm>
            <a:off x="764402" y="1672403"/>
            <a:ext cx="9144000" cy="65562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000"/>
              <a:buFont typeface="Arial Black"/>
              <a:buNone/>
            </a:pPr>
            <a:r>
              <a:rPr lang="ru-RU" sz="4800" i="1" dirty="0">
                <a:solidFill>
                  <a:schemeClr val="accent4"/>
                </a:solidFill>
                <a:latin typeface="Times New Roman" panose="02020603050405020304" pitchFamily="18" charset="0"/>
                <a:cs typeface="Times New Roman" panose="02020603050405020304" pitchFamily="18" charset="0"/>
              </a:rPr>
              <a:t>ПРИВЕТСТВУЕМ участников регионального этапа</a:t>
            </a:r>
            <a:endParaRPr sz="4800" i="1" dirty="0">
              <a:solidFill>
                <a:schemeClr val="accent4"/>
              </a:solidFill>
              <a:latin typeface="Times New Roman" panose="02020603050405020304" pitchFamily="18" charset="0"/>
              <a:cs typeface="Times New Roman" panose="02020603050405020304" pitchFamily="18" charset="0"/>
            </a:endParaRPr>
          </a:p>
        </p:txBody>
      </p:sp>
      <p:sp>
        <p:nvSpPr>
          <p:cNvPr id="2" name="Подзаголовок 1"/>
          <p:cNvSpPr>
            <a:spLocks noGrp="1"/>
          </p:cNvSpPr>
          <p:nvPr>
            <p:ph type="subTitle" idx="1"/>
          </p:nvPr>
        </p:nvSpPr>
        <p:spPr>
          <a:xfrm>
            <a:off x="926058" y="3935314"/>
            <a:ext cx="6843278" cy="496223"/>
          </a:xfrm>
        </p:spPr>
        <p:txBody>
          <a:bodyPr/>
          <a:lstStyle/>
          <a:p>
            <a:r>
              <a:rPr lang="ru-RU" dirty="0">
                <a:solidFill>
                  <a:schemeClr val="dk1"/>
                </a:solidFill>
                <a:latin typeface="Arial Black"/>
                <a:ea typeface="Arial Black"/>
                <a:cs typeface="Arial Black"/>
                <a:sym typeface="Arial Black"/>
              </a:rPr>
              <a:t>в Республике Саха (Якутия) 2023-2024 </a:t>
            </a:r>
            <a:r>
              <a:rPr lang="ru-RU" dirty="0" err="1">
                <a:solidFill>
                  <a:schemeClr val="dk1"/>
                </a:solidFill>
                <a:latin typeface="Arial Black"/>
                <a:ea typeface="Arial Black"/>
                <a:cs typeface="Arial Black"/>
                <a:sym typeface="Arial Black"/>
              </a:rPr>
              <a:t>уч.г</a:t>
            </a:r>
            <a:r>
              <a:rPr lang="ru-RU" dirty="0">
                <a:solidFill>
                  <a:schemeClr val="dk1"/>
                </a:solidFill>
                <a:latin typeface="Arial Black"/>
                <a:ea typeface="Arial Black"/>
                <a:cs typeface="Arial Black"/>
                <a:sym typeface="Arial Black"/>
              </a:rPr>
              <a:t>.</a:t>
            </a:r>
            <a:endParaRPr lang="ru-RU" dirty="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
          <p:cNvSpPr txBox="1">
            <a:spLocks noGrp="1"/>
          </p:cNvSpPr>
          <p:nvPr>
            <p:ph type="title"/>
          </p:nvPr>
        </p:nvSpPr>
        <p:spPr>
          <a:xfrm>
            <a:off x="3348254" y="277006"/>
            <a:ext cx="4492870" cy="489191"/>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accent1"/>
              </a:buClr>
              <a:buSzPts val="3200"/>
              <a:buNone/>
            </a:pPr>
            <a:r>
              <a:rPr lang="en-US" sz="3200" b="1" i="0" u="none" dirty="0">
                <a:solidFill>
                  <a:schemeClr val="accent1"/>
                </a:solidFill>
                <a:latin typeface="Arial"/>
                <a:ea typeface="Arial"/>
                <a:cs typeface="Arial"/>
                <a:sym typeface="Arial"/>
              </a:rPr>
              <a:t>ОРГАНИЗАТОР</a:t>
            </a:r>
            <a:r>
              <a:rPr lang="ru-RU" sz="3200" b="1" i="0" u="none" dirty="0">
                <a:solidFill>
                  <a:schemeClr val="accent1"/>
                </a:solidFill>
                <a:latin typeface="Arial"/>
                <a:ea typeface="Arial"/>
                <a:cs typeface="Arial"/>
                <a:sym typeface="Arial"/>
              </a:rPr>
              <a:t>Ы</a:t>
            </a:r>
            <a:endParaRPr dirty="0"/>
          </a:p>
        </p:txBody>
      </p:sp>
      <p:pic>
        <p:nvPicPr>
          <p:cNvPr id="432" name="Google Shape;432;p2" descr="D:\лого минобрнауки рс.jpg"/>
          <p:cNvPicPr preferRelativeResize="0"/>
          <p:nvPr/>
        </p:nvPicPr>
        <p:blipFill rotWithShape="1">
          <a:blip r:embed="rId3">
            <a:alphaModFix/>
          </a:blip>
          <a:srcRect/>
          <a:stretch/>
        </p:blipFill>
        <p:spPr>
          <a:xfrm>
            <a:off x="1740535" y="2104232"/>
            <a:ext cx="1023742" cy="940668"/>
          </a:xfrm>
          <a:prstGeom prst="ellipse">
            <a:avLst/>
          </a:prstGeom>
          <a:noFill/>
          <a:ln>
            <a:noFill/>
          </a:ln>
          <a:effectLst>
            <a:outerShdw blurRad="381000" dist="292100" dir="5400000" sx="-80000" sy="-18000" rotWithShape="0">
              <a:srgbClr val="000000">
                <a:alpha val="21960"/>
              </a:srgbClr>
            </a:outerShdw>
          </a:effectLst>
        </p:spPr>
      </p:pic>
      <p:sp>
        <p:nvSpPr>
          <p:cNvPr id="433" name="Google Shape;433;p2"/>
          <p:cNvSpPr/>
          <p:nvPr/>
        </p:nvSpPr>
        <p:spPr>
          <a:xfrm>
            <a:off x="2921489" y="2233368"/>
            <a:ext cx="6775939" cy="70784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800"/>
              <a:buFont typeface="Arial"/>
              <a:buNone/>
            </a:pPr>
            <a:r>
              <a:rPr lang="en-US" sz="2000" b="1" i="0" u="none" strike="noStrike" cap="none" dirty="0" err="1">
                <a:solidFill>
                  <a:schemeClr val="accent1"/>
                </a:solidFill>
                <a:latin typeface="Arial"/>
                <a:ea typeface="Arial"/>
                <a:cs typeface="Arial"/>
                <a:sym typeface="Arial"/>
              </a:rPr>
              <a:t>Министерство</a:t>
            </a:r>
            <a:r>
              <a:rPr lang="en-US" sz="2000" b="1" i="0" u="none" strike="noStrike" cap="none" dirty="0">
                <a:solidFill>
                  <a:schemeClr val="accent1"/>
                </a:solidFill>
                <a:latin typeface="Arial"/>
                <a:ea typeface="Arial"/>
                <a:cs typeface="Arial"/>
                <a:sym typeface="Arial"/>
              </a:rPr>
              <a:t> </a:t>
            </a:r>
            <a:r>
              <a:rPr lang="en-US" sz="2000" b="1" i="0" u="none" strike="noStrike" cap="none" dirty="0" err="1">
                <a:solidFill>
                  <a:schemeClr val="accent1"/>
                </a:solidFill>
                <a:latin typeface="Arial"/>
                <a:ea typeface="Arial"/>
                <a:cs typeface="Arial"/>
                <a:sym typeface="Arial"/>
              </a:rPr>
              <a:t>образования</a:t>
            </a:r>
            <a:r>
              <a:rPr lang="en-US" sz="2000" b="1" i="0" u="none" strike="noStrike" cap="none" dirty="0">
                <a:solidFill>
                  <a:schemeClr val="accent1"/>
                </a:solidFill>
                <a:latin typeface="Arial"/>
                <a:ea typeface="Arial"/>
                <a:cs typeface="Arial"/>
                <a:sym typeface="Arial"/>
              </a:rPr>
              <a:t> и </a:t>
            </a:r>
            <a:r>
              <a:rPr lang="en-US" sz="2000" b="1" i="0" u="none" strike="noStrike" cap="none" dirty="0" err="1">
                <a:solidFill>
                  <a:schemeClr val="accent1"/>
                </a:solidFill>
                <a:latin typeface="Arial"/>
                <a:ea typeface="Arial"/>
                <a:cs typeface="Arial"/>
                <a:sym typeface="Arial"/>
              </a:rPr>
              <a:t>науки</a:t>
            </a:r>
            <a:r>
              <a:rPr lang="en-US" sz="2000" b="1" i="0" u="none" strike="noStrike" cap="none" dirty="0">
                <a:solidFill>
                  <a:schemeClr val="accent1"/>
                </a:solidFill>
                <a:latin typeface="Arial"/>
                <a:ea typeface="Arial"/>
                <a:cs typeface="Arial"/>
                <a:sym typeface="Arial"/>
              </a:rPr>
              <a:t> </a:t>
            </a:r>
            <a:endParaRPr sz="2000" b="1" i="0" u="none" strike="noStrike" cap="none" dirty="0">
              <a:solidFill>
                <a:schemeClr val="accent1"/>
              </a:solidFill>
              <a:latin typeface="Arial"/>
              <a:ea typeface="Arial"/>
              <a:cs typeface="Arial"/>
              <a:sym typeface="Arial"/>
            </a:endParaRPr>
          </a:p>
          <a:p>
            <a:pPr marL="0" marR="0" lvl="0" indent="0" rtl="0">
              <a:lnSpc>
                <a:spcPct val="100000"/>
              </a:lnSpc>
              <a:spcBef>
                <a:spcPts val="0"/>
              </a:spcBef>
              <a:spcAft>
                <a:spcPts val="0"/>
              </a:spcAft>
              <a:buClr>
                <a:srgbClr val="000000"/>
              </a:buClr>
              <a:buSzPts val="2800"/>
              <a:buFont typeface="Arial"/>
              <a:buNone/>
            </a:pPr>
            <a:r>
              <a:rPr lang="en-US" sz="2000" b="1" i="0" u="none" strike="noStrike" cap="none" dirty="0" err="1">
                <a:solidFill>
                  <a:schemeClr val="accent1"/>
                </a:solidFill>
                <a:latin typeface="Arial"/>
                <a:ea typeface="Arial"/>
                <a:cs typeface="Arial"/>
                <a:sym typeface="Arial"/>
              </a:rPr>
              <a:t>Республики</a:t>
            </a:r>
            <a:r>
              <a:rPr lang="en-US" sz="2000" b="1" i="0" u="none" strike="noStrike" cap="none" dirty="0">
                <a:solidFill>
                  <a:schemeClr val="accent1"/>
                </a:solidFill>
                <a:latin typeface="Arial"/>
                <a:ea typeface="Arial"/>
                <a:cs typeface="Arial"/>
                <a:sym typeface="Arial"/>
              </a:rPr>
              <a:t> </a:t>
            </a:r>
            <a:r>
              <a:rPr lang="en-US" sz="2000" b="1" i="0" u="none" strike="noStrike" cap="none" dirty="0" err="1">
                <a:solidFill>
                  <a:schemeClr val="accent1"/>
                </a:solidFill>
                <a:latin typeface="Arial"/>
                <a:ea typeface="Arial"/>
                <a:cs typeface="Arial"/>
                <a:sym typeface="Arial"/>
              </a:rPr>
              <a:t>Саха</a:t>
            </a:r>
            <a:r>
              <a:rPr lang="en-US" sz="2000" b="1" i="0" u="none" strike="noStrike" cap="none" dirty="0">
                <a:solidFill>
                  <a:schemeClr val="accent1"/>
                </a:solidFill>
                <a:latin typeface="Arial"/>
                <a:ea typeface="Arial"/>
                <a:cs typeface="Arial"/>
                <a:sym typeface="Arial"/>
              </a:rPr>
              <a:t> (</a:t>
            </a:r>
            <a:r>
              <a:rPr lang="en-US" sz="2000" b="1" i="0" u="none" strike="noStrike" cap="none" dirty="0" err="1">
                <a:solidFill>
                  <a:schemeClr val="accent1"/>
                </a:solidFill>
                <a:latin typeface="Arial"/>
                <a:ea typeface="Arial"/>
                <a:cs typeface="Arial"/>
                <a:sym typeface="Arial"/>
              </a:rPr>
              <a:t>Якутия</a:t>
            </a:r>
            <a:r>
              <a:rPr lang="en-US" sz="2000" b="1" i="0" u="none" strike="noStrike" cap="none" dirty="0">
                <a:solidFill>
                  <a:schemeClr val="accent1"/>
                </a:solidFill>
                <a:latin typeface="Arial"/>
                <a:ea typeface="Arial"/>
                <a:cs typeface="Arial"/>
                <a:sym typeface="Arial"/>
              </a:rPr>
              <a:t>)</a:t>
            </a:r>
            <a:endParaRPr sz="2000" b="1" i="0" u="none" strike="noStrike" cap="none" dirty="0">
              <a:solidFill>
                <a:schemeClr val="accent1"/>
              </a:solidFill>
              <a:latin typeface="Arial"/>
              <a:ea typeface="Arial"/>
              <a:cs typeface="Arial"/>
              <a:sym typeface="Arial"/>
            </a:endParaRPr>
          </a:p>
        </p:txBody>
      </p:sp>
      <p:sp>
        <p:nvSpPr>
          <p:cNvPr id="434" name="Google Shape;434;p2"/>
          <p:cNvSpPr/>
          <p:nvPr/>
        </p:nvSpPr>
        <p:spPr>
          <a:xfrm>
            <a:off x="865849" y="5645985"/>
            <a:ext cx="10032305" cy="646290"/>
          </a:xfrm>
          <a:prstGeom prst="rect">
            <a:avLst/>
          </a:prstGeom>
          <a:noFill/>
          <a:ln>
            <a:noFill/>
          </a:ln>
        </p:spPr>
        <p:txBody>
          <a:bodyPr spcFirstLastPara="1" wrap="square" lIns="91425" tIns="45700" rIns="91425" bIns="45700" anchor="t" anchorCtr="0">
            <a:spAutoFit/>
          </a:bodyPr>
          <a:lstStyle/>
          <a:p>
            <a:pPr lvl="0" algn="ctr">
              <a:buSzPts val="2800"/>
            </a:pPr>
            <a:r>
              <a:rPr lang="ru-RU" sz="1800" b="1" i="1" dirty="0">
                <a:solidFill>
                  <a:schemeClr val="accent3"/>
                </a:solidFill>
                <a:latin typeface="Century Gothic"/>
                <a:ea typeface="Century Gothic"/>
                <a:cs typeface="Century Gothic"/>
                <a:sym typeface="Century Gothic"/>
              </a:rPr>
              <a:t>Организаторы олимпиады дорожат традициями отечественной школы с ее верой в человека и стремлением выявить его индивидуальные способности</a:t>
            </a:r>
            <a:endParaRPr sz="1800" b="1" i="1" dirty="0">
              <a:solidFill>
                <a:schemeClr val="accent3"/>
              </a:solidFill>
              <a:latin typeface="Century Gothic"/>
              <a:ea typeface="Century Gothic"/>
              <a:cs typeface="Century Gothic"/>
              <a:sym typeface="Century Gothic"/>
            </a:endParaRPr>
          </a:p>
        </p:txBody>
      </p:sp>
      <p:pic>
        <p:nvPicPr>
          <p:cNvPr id="435" name="Google Shape;435;p2" descr="логоМАН.png"/>
          <p:cNvPicPr preferRelativeResize="0"/>
          <p:nvPr/>
        </p:nvPicPr>
        <p:blipFill rotWithShape="1">
          <a:blip r:embed="rId4">
            <a:alphaModFix/>
          </a:blip>
          <a:srcRect/>
          <a:stretch/>
        </p:blipFill>
        <p:spPr>
          <a:xfrm>
            <a:off x="1786884" y="3318134"/>
            <a:ext cx="931045" cy="854075"/>
          </a:xfrm>
          <a:prstGeom prst="rect">
            <a:avLst/>
          </a:prstGeom>
          <a:noFill/>
          <a:ln>
            <a:noFill/>
          </a:ln>
        </p:spPr>
      </p:pic>
      <p:sp>
        <p:nvSpPr>
          <p:cNvPr id="436" name="Google Shape;436;p2"/>
          <p:cNvSpPr txBox="1"/>
          <p:nvPr/>
        </p:nvSpPr>
        <p:spPr>
          <a:xfrm>
            <a:off x="2921489" y="3318135"/>
            <a:ext cx="7366000" cy="854075"/>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ctr" rtl="0">
              <a:lnSpc>
                <a:spcPct val="90000"/>
              </a:lnSpc>
              <a:spcBef>
                <a:spcPts val="0"/>
              </a:spcBef>
              <a:spcAft>
                <a:spcPts val="0"/>
              </a:spcAft>
              <a:buClr>
                <a:schemeClr val="accent1"/>
              </a:buClr>
              <a:buSzPts val="3200"/>
              <a:buFont typeface="Arial"/>
              <a:buNone/>
            </a:pPr>
            <a:endParaRPr lang="ru-RU" sz="3200" b="1" i="0" u="none" dirty="0">
              <a:solidFill>
                <a:schemeClr val="accent1"/>
              </a:solidFill>
              <a:latin typeface="Arial"/>
              <a:ea typeface="Arial"/>
              <a:cs typeface="Arial"/>
              <a:sym typeface="Arial"/>
            </a:endParaRPr>
          </a:p>
          <a:p>
            <a:pPr lvl="0">
              <a:buSzPts val="2800"/>
            </a:pPr>
            <a:r>
              <a:rPr lang="ru-RU" sz="3600" b="1" dirty="0">
                <a:solidFill>
                  <a:schemeClr val="accent1"/>
                </a:solidFill>
              </a:rPr>
              <a:t>Малая академия наук Республики Саха (Якутия)</a:t>
            </a:r>
          </a:p>
        </p:txBody>
      </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9582" y="933014"/>
            <a:ext cx="838347" cy="917990"/>
          </a:xfrm>
          <a:prstGeom prst="rect">
            <a:avLst/>
          </a:prstGeom>
        </p:spPr>
      </p:pic>
      <p:sp>
        <p:nvSpPr>
          <p:cNvPr id="2" name="Прямоугольник 1"/>
          <p:cNvSpPr/>
          <p:nvPr/>
        </p:nvSpPr>
        <p:spPr>
          <a:xfrm>
            <a:off x="2921489" y="1143118"/>
            <a:ext cx="6711461" cy="707886"/>
          </a:xfrm>
          <a:prstGeom prst="rect">
            <a:avLst/>
          </a:prstGeom>
        </p:spPr>
        <p:txBody>
          <a:bodyPr wrap="square">
            <a:spAutoFit/>
          </a:bodyPr>
          <a:lstStyle/>
          <a:p>
            <a:pPr lvl="0">
              <a:buSzPts val="2800"/>
            </a:pPr>
            <a:r>
              <a:rPr lang="ru-RU" sz="2000" b="1" dirty="0">
                <a:solidFill>
                  <a:schemeClr val="accent1"/>
                </a:solidFill>
              </a:rPr>
              <a:t>Министерство просвещения</a:t>
            </a:r>
          </a:p>
          <a:p>
            <a:pPr lvl="0">
              <a:buSzPts val="2800"/>
            </a:pPr>
            <a:r>
              <a:rPr lang="ru-RU" sz="2000" b="1" dirty="0">
                <a:solidFill>
                  <a:schemeClr val="accent1"/>
                </a:solidFill>
              </a:rPr>
              <a:t>Российской Федерации</a:t>
            </a:r>
          </a:p>
        </p:txBody>
      </p:sp>
      <p:pic>
        <p:nvPicPr>
          <p:cNvPr id="14" name="Рисунок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6884" y="4414990"/>
            <a:ext cx="4573679" cy="9173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43" name="Google Shape;443;p3"/>
          <p:cNvPicPr preferRelativeResize="0"/>
          <p:nvPr/>
        </p:nvPicPr>
        <p:blipFill rotWithShape="1">
          <a:blip r:embed="rId3">
            <a:alphaModFix/>
          </a:blip>
          <a:srcRect/>
          <a:stretch/>
        </p:blipFill>
        <p:spPr>
          <a:xfrm>
            <a:off x="396875" y="646112"/>
            <a:ext cx="11185525" cy="463550"/>
          </a:xfrm>
          <a:prstGeom prst="rect">
            <a:avLst/>
          </a:prstGeom>
          <a:noFill/>
          <a:ln>
            <a:noFill/>
          </a:ln>
        </p:spPr>
      </p:pic>
      <p:sp>
        <p:nvSpPr>
          <p:cNvPr id="444" name="Google Shape;444;p3"/>
          <p:cNvSpPr/>
          <p:nvPr/>
        </p:nvSpPr>
        <p:spPr>
          <a:xfrm>
            <a:off x="471487" y="95250"/>
            <a:ext cx="2601912" cy="1103312"/>
          </a:xfrm>
          <a:custGeom>
            <a:avLst/>
            <a:gdLst/>
            <a:ahLst/>
            <a:cxnLst/>
            <a:rect l="l" t="t" r="r" b="b"/>
            <a:pathLst>
              <a:path w="2601912" h="1103313" extrusionOk="0">
                <a:moveTo>
                  <a:pt x="594" y="534984"/>
                </a:moveTo>
                <a:cubicBezTo>
                  <a:pt x="18373" y="285644"/>
                  <a:pt x="428535" y="72390"/>
                  <a:pt x="1000960" y="14867"/>
                </a:cubicBezTo>
                <a:cubicBezTo>
                  <a:pt x="1204870" y="-5624"/>
                  <a:pt x="1417436" y="-4924"/>
                  <a:pt x="1620571" y="16907"/>
                </a:cubicBezTo>
                <a:cubicBezTo>
                  <a:pt x="2215804" y="80877"/>
                  <a:pt x="2624504" y="312622"/>
                  <a:pt x="2600954" y="572813"/>
                </a:cubicBezTo>
                <a:lnTo>
                  <a:pt x="1300956" y="551657"/>
                </a:lnTo>
                <a:lnTo>
                  <a:pt x="594" y="534984"/>
                </a:lnTo>
                <a:close/>
              </a:path>
              <a:path w="2601912" h="1103313" fill="none" extrusionOk="0">
                <a:moveTo>
                  <a:pt x="594" y="534984"/>
                </a:moveTo>
                <a:cubicBezTo>
                  <a:pt x="18373" y="285644"/>
                  <a:pt x="428535" y="72390"/>
                  <a:pt x="1000960" y="14867"/>
                </a:cubicBezTo>
                <a:cubicBezTo>
                  <a:pt x="1204870" y="-5624"/>
                  <a:pt x="1417436" y="-4924"/>
                  <a:pt x="1620571" y="16907"/>
                </a:cubicBezTo>
                <a:cubicBezTo>
                  <a:pt x="2215804" y="80877"/>
                  <a:pt x="2624504" y="312622"/>
                  <a:pt x="2600954" y="572813"/>
                </a:cubicBezTo>
              </a:path>
            </a:pathLst>
          </a:custGeom>
          <a:noFill/>
          <a:ln w="9525" cap="flat" cmpd="sng">
            <a:solidFill>
              <a:schemeClr val="accent1"/>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5" name="Google Shape;445;p3"/>
          <p:cNvSpPr/>
          <p:nvPr/>
        </p:nvSpPr>
        <p:spPr>
          <a:xfrm>
            <a:off x="3281362" y="76200"/>
            <a:ext cx="2601912" cy="1103312"/>
          </a:xfrm>
          <a:custGeom>
            <a:avLst/>
            <a:gdLst/>
            <a:ahLst/>
            <a:cxnLst/>
            <a:rect l="l" t="t" r="r" b="b"/>
            <a:pathLst>
              <a:path w="2601912" h="1103313" extrusionOk="0">
                <a:moveTo>
                  <a:pt x="594" y="534984"/>
                </a:moveTo>
                <a:cubicBezTo>
                  <a:pt x="18373" y="285644"/>
                  <a:pt x="428535" y="72390"/>
                  <a:pt x="1000960" y="14867"/>
                </a:cubicBezTo>
                <a:cubicBezTo>
                  <a:pt x="1204870" y="-5624"/>
                  <a:pt x="1417436" y="-4924"/>
                  <a:pt x="1620571" y="16907"/>
                </a:cubicBezTo>
                <a:cubicBezTo>
                  <a:pt x="2215804" y="80877"/>
                  <a:pt x="2624504" y="312622"/>
                  <a:pt x="2600954" y="572813"/>
                </a:cubicBezTo>
                <a:lnTo>
                  <a:pt x="1300956" y="551657"/>
                </a:lnTo>
                <a:lnTo>
                  <a:pt x="594" y="534984"/>
                </a:lnTo>
                <a:close/>
              </a:path>
              <a:path w="2601912" h="1103313" fill="none" extrusionOk="0">
                <a:moveTo>
                  <a:pt x="594" y="534984"/>
                </a:moveTo>
                <a:cubicBezTo>
                  <a:pt x="18373" y="285644"/>
                  <a:pt x="428535" y="72390"/>
                  <a:pt x="1000960" y="14867"/>
                </a:cubicBezTo>
                <a:cubicBezTo>
                  <a:pt x="1204870" y="-5624"/>
                  <a:pt x="1417436" y="-4924"/>
                  <a:pt x="1620571" y="16907"/>
                </a:cubicBezTo>
                <a:cubicBezTo>
                  <a:pt x="2215804" y="80877"/>
                  <a:pt x="2624504" y="312622"/>
                  <a:pt x="2600954" y="572813"/>
                </a:cubicBezTo>
              </a:path>
            </a:pathLst>
          </a:custGeom>
          <a:noFill/>
          <a:ln w="9525" cap="flat" cmpd="sng">
            <a:solidFill>
              <a:schemeClr val="accent1"/>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6" name="Google Shape;446;p3"/>
          <p:cNvSpPr/>
          <p:nvPr/>
        </p:nvSpPr>
        <p:spPr>
          <a:xfrm>
            <a:off x="5995987" y="123063"/>
            <a:ext cx="3152775" cy="1033462"/>
          </a:xfrm>
          <a:custGeom>
            <a:avLst/>
            <a:gdLst/>
            <a:ahLst/>
            <a:cxnLst/>
            <a:rect l="l" t="t" r="r" b="b"/>
            <a:pathLst>
              <a:path w="3152775" h="1033463" extrusionOk="0">
                <a:moveTo>
                  <a:pt x="1204" y="496536"/>
                </a:moveTo>
                <a:cubicBezTo>
                  <a:pt x="30044" y="254841"/>
                  <a:pt x="566508" y="52044"/>
                  <a:pt x="1292329" y="8458"/>
                </a:cubicBezTo>
                <a:cubicBezTo>
                  <a:pt x="1486542" y="-3205"/>
                  <a:pt x="1685711" y="-2804"/>
                  <a:pt x="1879472" y="9640"/>
                </a:cubicBezTo>
                <a:cubicBezTo>
                  <a:pt x="2648171" y="59007"/>
                  <a:pt x="3189678" y="285904"/>
                  <a:pt x="3150836" y="542354"/>
                </a:cubicBezTo>
                <a:lnTo>
                  <a:pt x="1576388" y="516732"/>
                </a:lnTo>
                <a:lnTo>
                  <a:pt x="1204" y="496536"/>
                </a:lnTo>
                <a:close/>
              </a:path>
              <a:path w="3152775" h="1033463" fill="none" extrusionOk="0">
                <a:moveTo>
                  <a:pt x="1204" y="496536"/>
                </a:moveTo>
                <a:cubicBezTo>
                  <a:pt x="30044" y="254841"/>
                  <a:pt x="566508" y="52044"/>
                  <a:pt x="1292329" y="8458"/>
                </a:cubicBezTo>
                <a:cubicBezTo>
                  <a:pt x="1486542" y="-3205"/>
                  <a:pt x="1685711" y="-2804"/>
                  <a:pt x="1879472" y="9640"/>
                </a:cubicBezTo>
                <a:cubicBezTo>
                  <a:pt x="2648171" y="59007"/>
                  <a:pt x="3189678" y="285904"/>
                  <a:pt x="3150836" y="542354"/>
                </a:cubicBezTo>
              </a:path>
            </a:pathLst>
          </a:custGeom>
          <a:noFill/>
          <a:ln w="9525" cap="flat" cmpd="sng">
            <a:solidFill>
              <a:schemeClr val="accent1"/>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7" name="Google Shape;447;p3"/>
          <p:cNvSpPr/>
          <p:nvPr/>
        </p:nvSpPr>
        <p:spPr>
          <a:xfrm>
            <a:off x="9253537" y="188214"/>
            <a:ext cx="2025650" cy="900112"/>
          </a:xfrm>
          <a:custGeom>
            <a:avLst/>
            <a:gdLst/>
            <a:ahLst/>
            <a:cxnLst/>
            <a:rect l="l" t="t" r="r" b="b"/>
            <a:pathLst>
              <a:path w="2025650" h="900113" extrusionOk="0">
                <a:moveTo>
                  <a:pt x="421" y="437076"/>
                </a:moveTo>
                <a:cubicBezTo>
                  <a:pt x="13529" y="235210"/>
                  <a:pt x="327638" y="61940"/>
                  <a:pt x="768716" y="13267"/>
                </a:cubicBezTo>
                <a:cubicBezTo>
                  <a:pt x="934405" y="-5017"/>
                  <a:pt x="1107806" y="-4393"/>
                  <a:pt x="1272807" y="15079"/>
                </a:cubicBezTo>
                <a:cubicBezTo>
                  <a:pt x="1730028" y="69039"/>
                  <a:pt x="2042285" y="256456"/>
                  <a:pt x="2024971" y="466528"/>
                </a:cubicBezTo>
                <a:lnTo>
                  <a:pt x="1012825" y="450057"/>
                </a:lnTo>
                <a:lnTo>
                  <a:pt x="421" y="437076"/>
                </a:lnTo>
                <a:close/>
              </a:path>
              <a:path w="2025650" h="900113" fill="none" extrusionOk="0">
                <a:moveTo>
                  <a:pt x="421" y="437076"/>
                </a:moveTo>
                <a:cubicBezTo>
                  <a:pt x="13529" y="235210"/>
                  <a:pt x="327638" y="61940"/>
                  <a:pt x="768716" y="13267"/>
                </a:cubicBezTo>
                <a:cubicBezTo>
                  <a:pt x="934405" y="-5017"/>
                  <a:pt x="1107806" y="-4393"/>
                  <a:pt x="1272807" y="15079"/>
                </a:cubicBezTo>
                <a:cubicBezTo>
                  <a:pt x="1730028" y="69039"/>
                  <a:pt x="2042285" y="256456"/>
                  <a:pt x="2024971" y="466528"/>
                </a:cubicBezTo>
              </a:path>
            </a:pathLst>
          </a:custGeom>
          <a:noFill/>
          <a:ln w="9525" cap="flat" cmpd="sng">
            <a:solidFill>
              <a:schemeClr val="accent1"/>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8" name="Google Shape;448;p3"/>
          <p:cNvSpPr txBox="1"/>
          <p:nvPr/>
        </p:nvSpPr>
        <p:spPr>
          <a:xfrm>
            <a:off x="952500" y="317500"/>
            <a:ext cx="1620837" cy="3397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Школьный этап</a:t>
            </a:r>
            <a:endParaRPr/>
          </a:p>
        </p:txBody>
      </p:sp>
      <p:sp>
        <p:nvSpPr>
          <p:cNvPr id="449" name="Google Shape;449;p3"/>
          <p:cNvSpPr txBox="1"/>
          <p:nvPr/>
        </p:nvSpPr>
        <p:spPr>
          <a:xfrm>
            <a:off x="3525837" y="327025"/>
            <a:ext cx="2165350" cy="3381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Муниципальный этап</a:t>
            </a:r>
            <a:endParaRPr/>
          </a:p>
        </p:txBody>
      </p:sp>
      <p:sp>
        <p:nvSpPr>
          <p:cNvPr id="450" name="Google Shape;450;p3"/>
          <p:cNvSpPr txBox="1"/>
          <p:nvPr/>
        </p:nvSpPr>
        <p:spPr>
          <a:xfrm>
            <a:off x="6743700" y="325437"/>
            <a:ext cx="1952625" cy="3381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Региональный этап</a:t>
            </a:r>
            <a:endParaRPr/>
          </a:p>
        </p:txBody>
      </p:sp>
      <p:sp>
        <p:nvSpPr>
          <p:cNvPr id="451" name="Google Shape;451;p3"/>
          <p:cNvSpPr txBox="1"/>
          <p:nvPr/>
        </p:nvSpPr>
        <p:spPr>
          <a:xfrm>
            <a:off x="9278937" y="357187"/>
            <a:ext cx="2201862" cy="3381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Заключительный этап</a:t>
            </a:r>
            <a:endParaRPr/>
          </a:p>
        </p:txBody>
      </p:sp>
      <p:sp>
        <p:nvSpPr>
          <p:cNvPr id="453" name="Google Shape;453;p3"/>
          <p:cNvSpPr/>
          <p:nvPr/>
        </p:nvSpPr>
        <p:spPr>
          <a:xfrm>
            <a:off x="354047" y="1749424"/>
            <a:ext cx="10891926" cy="1015622"/>
          </a:xfrm>
          <a:prstGeom prst="rect">
            <a:avLst/>
          </a:prstGeom>
          <a:noFill/>
          <a:ln>
            <a:noFill/>
          </a:ln>
        </p:spPr>
        <p:txBody>
          <a:bodyPr spcFirstLastPara="1" wrap="square" lIns="91425" tIns="45700" rIns="91425" bIns="45700" anchor="t" anchorCtr="0">
            <a:spAutoFit/>
          </a:bodyPr>
          <a:lstStyle/>
          <a:p>
            <a:pPr lvl="0">
              <a:buClr>
                <a:schemeClr val="accent1"/>
              </a:buClr>
              <a:buSzPts val="1800"/>
            </a:pPr>
            <a:r>
              <a:rPr lang="en-US" sz="1800" b="1" i="0" u="none" strike="noStrike" cap="none" dirty="0">
                <a:solidFill>
                  <a:schemeClr val="accent1"/>
                </a:solidFill>
                <a:latin typeface="Century Gothic"/>
                <a:ea typeface="Century Gothic"/>
                <a:cs typeface="Century Gothic"/>
                <a:sym typeface="Century Gothic"/>
              </a:rPr>
              <a:t>2</a:t>
            </a:r>
            <a:r>
              <a:rPr lang="ru-RU" sz="1800" b="1" i="0" u="none" strike="noStrike" cap="none" dirty="0">
                <a:solidFill>
                  <a:schemeClr val="accent1"/>
                </a:solidFill>
                <a:latin typeface="Century Gothic"/>
                <a:ea typeface="Century Gothic"/>
                <a:cs typeface="Century Gothic"/>
                <a:sym typeface="Century Gothic"/>
              </a:rPr>
              <a:t>4</a:t>
            </a:r>
            <a:r>
              <a:rPr lang="en-US" sz="1800" b="1" i="0" u="none" strike="noStrike" cap="none" dirty="0">
                <a:solidFill>
                  <a:schemeClr val="accent1"/>
                </a:solidFill>
                <a:latin typeface="Century Gothic"/>
                <a:ea typeface="Century Gothic"/>
                <a:cs typeface="Century Gothic"/>
                <a:sym typeface="Century Gothic"/>
              </a:rPr>
              <a:t> </a:t>
            </a:r>
            <a:r>
              <a:rPr lang="en-US" sz="1800" b="1" i="0" u="none" strike="noStrike" cap="none" dirty="0" err="1">
                <a:solidFill>
                  <a:schemeClr val="accent1"/>
                </a:solidFill>
                <a:latin typeface="Century Gothic"/>
                <a:ea typeface="Century Gothic"/>
                <a:cs typeface="Century Gothic"/>
                <a:sym typeface="Century Gothic"/>
              </a:rPr>
              <a:t>предмет</a:t>
            </a:r>
            <a:r>
              <a:rPr lang="ru-RU" sz="1800" b="1" i="0" u="none" strike="noStrike" cap="none" dirty="0" err="1">
                <a:solidFill>
                  <a:schemeClr val="accent1"/>
                </a:solidFill>
                <a:latin typeface="Century Gothic"/>
                <a:ea typeface="Century Gothic"/>
                <a:cs typeface="Century Gothic"/>
                <a:sym typeface="Century Gothic"/>
              </a:rPr>
              <a:t>ных</a:t>
            </a:r>
            <a:r>
              <a:rPr lang="ru-RU" sz="1800" b="1" i="0" u="none" strike="noStrike" cap="none" dirty="0">
                <a:solidFill>
                  <a:schemeClr val="accent1"/>
                </a:solidFill>
                <a:latin typeface="Century Gothic"/>
                <a:ea typeface="Century Gothic"/>
                <a:cs typeface="Century Gothic"/>
                <a:sym typeface="Century Gothic"/>
              </a:rPr>
              <a:t> олимпиад: </a:t>
            </a:r>
            <a:r>
              <a:rPr lang="ru-RU" i="1" dirty="0">
                <a:solidFill>
                  <a:schemeClr val="accent3"/>
                </a:solidFill>
                <a:ea typeface="Century Gothic"/>
              </a:rPr>
              <a:t>в</a:t>
            </a:r>
            <a:r>
              <a:rPr lang="ru-RU" i="1" dirty="0">
                <a:solidFill>
                  <a:schemeClr val="accent3"/>
                </a:solidFill>
              </a:rPr>
              <a:t>сероссийская олимпиада школьников по общеобразовательным предметам — одна из наиболее крупных и известных очных олимпиад в нашей стране. Она стала наследницей государственных всесоюзных и всероссийских олимпиад, которые проводились в Советском Союзе с 1960-х годов. В настоящее время на территории РС(Я) олимпиада проводится по 22 предметам.</a:t>
            </a:r>
            <a:endParaRPr i="1" dirty="0">
              <a:solidFill>
                <a:schemeClr val="accent3"/>
              </a:solidFill>
            </a:endParaRPr>
          </a:p>
        </p:txBody>
      </p:sp>
      <p:pic>
        <p:nvPicPr>
          <p:cNvPr id="25" name="Рисунок 24"/>
          <p:cNvPicPr>
            <a:picLocks noChangeAspect="1"/>
          </p:cNvPicPr>
          <p:nvPr/>
        </p:nvPicPr>
        <p:blipFill>
          <a:blip r:embed="rId4"/>
          <a:stretch>
            <a:fillRect/>
          </a:stretch>
        </p:blipFill>
        <p:spPr>
          <a:xfrm>
            <a:off x="354047" y="2694414"/>
            <a:ext cx="5671896" cy="37151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1" descr="C:\Users\lensk\Downloads\ВСОШ\надпись на белом фоне ВСОШ.png"/>
          <p:cNvPicPr preferRelativeResize="0"/>
          <p:nvPr/>
        </p:nvPicPr>
        <p:blipFill rotWithShape="1">
          <a:blip r:embed="rId3">
            <a:alphaModFix/>
          </a:blip>
          <a:srcRect/>
          <a:stretch/>
        </p:blipFill>
        <p:spPr>
          <a:xfrm>
            <a:off x="940405" y="769268"/>
            <a:ext cx="6881812" cy="757237"/>
          </a:xfrm>
          <a:prstGeom prst="rect">
            <a:avLst/>
          </a:prstGeom>
          <a:noFill/>
          <a:ln>
            <a:noFill/>
          </a:ln>
        </p:spPr>
      </p:pic>
      <p:sp>
        <p:nvSpPr>
          <p:cNvPr id="426" name="Google Shape;426;p1"/>
          <p:cNvSpPr txBox="1">
            <a:spLocks noGrp="1"/>
          </p:cNvSpPr>
          <p:nvPr>
            <p:ph type="ctrTitle"/>
          </p:nvPr>
        </p:nvSpPr>
        <p:spPr>
          <a:xfrm>
            <a:off x="828438" y="2239346"/>
            <a:ext cx="10610893" cy="4484307"/>
          </a:xfrm>
          <a:prstGeom prst="rect">
            <a:avLst/>
          </a:prstGeom>
          <a:noFill/>
          <a:ln>
            <a:noFill/>
          </a:ln>
        </p:spPr>
        <p:txBody>
          <a:bodyPr spcFirstLastPara="1" wrap="square" lIns="91425" tIns="45700" rIns="91425" bIns="45700" anchor="b" anchorCtr="0">
            <a:noAutofit/>
          </a:bodyPr>
          <a:lstStyle/>
          <a:p>
            <a:pPr lvl="0">
              <a:lnSpc>
                <a:spcPct val="100000"/>
              </a:lnSpc>
              <a:buClr>
                <a:schemeClr val="dk1"/>
              </a:buClr>
              <a:buSzPts val="2000"/>
            </a:pPr>
            <a:r>
              <a:rPr lang="ru-RU" sz="2000" b="1" i="0" u="none" dirty="0">
                <a:solidFill>
                  <a:schemeClr val="dk1"/>
                </a:solidFill>
                <a:latin typeface="Arial Black"/>
                <a:ea typeface="Arial Black"/>
                <a:cs typeface="Arial Black"/>
                <a:sym typeface="Arial Black"/>
              </a:rPr>
              <a:t/>
            </a:r>
            <a:br>
              <a:rPr lang="ru-RU" sz="2000" b="1" i="0" u="none" dirty="0">
                <a:solidFill>
                  <a:schemeClr val="dk1"/>
                </a:solidFill>
                <a:latin typeface="Arial Black"/>
                <a:ea typeface="Arial Black"/>
                <a:cs typeface="Arial Black"/>
                <a:sym typeface="Arial Black"/>
              </a:rPr>
            </a:br>
            <a:r>
              <a:rPr lang="ru-RU" sz="2000" b="1" i="0" u="none" dirty="0">
                <a:solidFill>
                  <a:schemeClr val="dk1"/>
                </a:solidFill>
                <a:latin typeface="Arial Black"/>
                <a:ea typeface="Arial Black"/>
                <a:cs typeface="Arial Black"/>
                <a:sym typeface="Arial Black"/>
              </a:rPr>
              <a:t/>
            </a:r>
            <a:br>
              <a:rPr lang="ru-RU" sz="2000" b="1" i="0" u="none" dirty="0">
                <a:solidFill>
                  <a:schemeClr val="dk1"/>
                </a:solidFill>
                <a:latin typeface="Arial Black"/>
                <a:ea typeface="Arial Black"/>
                <a:cs typeface="Arial Black"/>
                <a:sym typeface="Arial Black"/>
              </a:rPr>
            </a:br>
            <a:r>
              <a:rPr lang="ru-RU" sz="2000" b="1" i="0" u="none" dirty="0">
                <a:solidFill>
                  <a:schemeClr val="dk1"/>
                </a:solidFill>
                <a:latin typeface="Arial Black"/>
                <a:ea typeface="Arial Black"/>
                <a:cs typeface="Arial Black"/>
                <a:sym typeface="Arial Black"/>
              </a:rPr>
              <a:t/>
            </a:r>
            <a:br>
              <a:rPr lang="ru-RU" sz="2000" b="1" i="0" u="none" dirty="0">
                <a:solidFill>
                  <a:schemeClr val="dk1"/>
                </a:solidFill>
                <a:latin typeface="Arial Black"/>
                <a:ea typeface="Arial Black"/>
                <a:cs typeface="Arial Black"/>
                <a:sym typeface="Arial Black"/>
              </a:rPr>
            </a:br>
            <a:r>
              <a:rPr lang="ru-RU" sz="2000" b="1" i="0" u="none" dirty="0">
                <a:solidFill>
                  <a:schemeClr val="dk1"/>
                </a:solidFill>
                <a:latin typeface="Arial Black"/>
                <a:ea typeface="Arial Black"/>
                <a:cs typeface="Arial Black"/>
                <a:sym typeface="Arial Black"/>
              </a:rPr>
              <a:t/>
            </a:r>
            <a:br>
              <a:rPr lang="ru-RU" sz="2000" b="1" i="0" u="none" dirty="0">
                <a:solidFill>
                  <a:schemeClr val="dk1"/>
                </a:solidFill>
                <a:latin typeface="Arial Black"/>
                <a:ea typeface="Arial Black"/>
                <a:cs typeface="Arial Black"/>
                <a:sym typeface="Arial Black"/>
              </a:rPr>
            </a:br>
            <a:r>
              <a:rPr lang="ru-RU" sz="2000" b="1" i="0" u="none" dirty="0">
                <a:solidFill>
                  <a:schemeClr val="dk1"/>
                </a:solidFill>
                <a:latin typeface="Arial Black"/>
                <a:ea typeface="Arial Black"/>
                <a:cs typeface="Arial Black"/>
                <a:sym typeface="Arial Black"/>
              </a:rPr>
              <a:t/>
            </a:r>
            <a:br>
              <a:rPr lang="ru-RU" sz="2000" b="1" i="0" u="none" dirty="0">
                <a:solidFill>
                  <a:schemeClr val="dk1"/>
                </a:solidFill>
                <a:latin typeface="Arial Black"/>
                <a:ea typeface="Arial Black"/>
                <a:cs typeface="Arial Black"/>
                <a:sym typeface="Arial Black"/>
              </a:rPr>
            </a:br>
            <a:r>
              <a:rPr lang="ru-RU" sz="2000" b="1" i="0" u="none" dirty="0">
                <a:solidFill>
                  <a:schemeClr val="dk1"/>
                </a:solidFill>
                <a:latin typeface="Arial Black"/>
                <a:ea typeface="Arial Black"/>
                <a:cs typeface="Arial Black"/>
                <a:sym typeface="Arial Black"/>
              </a:rPr>
              <a:t/>
            </a:r>
            <a:br>
              <a:rPr lang="ru-RU" sz="2000" b="1" i="0" u="none" dirty="0">
                <a:solidFill>
                  <a:schemeClr val="dk1"/>
                </a:solidFill>
                <a:latin typeface="Arial Black"/>
                <a:ea typeface="Arial Black"/>
                <a:cs typeface="Arial Black"/>
                <a:sym typeface="Arial Black"/>
              </a:rPr>
            </a:br>
            <a:r>
              <a:rPr lang="ru-RU" sz="2000" b="1" i="0" u="none" dirty="0">
                <a:solidFill>
                  <a:schemeClr val="dk1"/>
                </a:solidFill>
                <a:latin typeface="Arial Black"/>
                <a:ea typeface="Arial Black"/>
                <a:cs typeface="Arial Black"/>
                <a:sym typeface="Arial Black"/>
              </a:rPr>
              <a:t/>
            </a:r>
            <a:br>
              <a:rPr lang="ru-RU" sz="2000" b="1" i="0" u="none" dirty="0">
                <a:solidFill>
                  <a:schemeClr val="dk1"/>
                </a:solidFill>
                <a:latin typeface="Arial Black"/>
                <a:ea typeface="Arial Black"/>
                <a:cs typeface="Arial Black"/>
                <a:sym typeface="Arial Black"/>
              </a:rPr>
            </a:br>
            <a:r>
              <a:rPr lang="en-US" sz="1800" b="1" i="0" u="none" dirty="0">
                <a:solidFill>
                  <a:schemeClr val="dk1"/>
                </a:solidFill>
                <a:latin typeface="Arial Black"/>
                <a:ea typeface="Arial Black"/>
                <a:cs typeface="Arial Black"/>
                <a:sym typeface="Arial Black"/>
              </a:rPr>
              <a:t>в </a:t>
            </a:r>
            <a:r>
              <a:rPr lang="en-US" sz="1800" b="1" i="0" u="none" dirty="0" err="1">
                <a:solidFill>
                  <a:schemeClr val="dk1"/>
                </a:solidFill>
                <a:latin typeface="Arial Black"/>
                <a:ea typeface="Arial Black"/>
                <a:cs typeface="Arial Black"/>
                <a:sym typeface="Arial Black"/>
              </a:rPr>
              <a:t>Республике</a:t>
            </a:r>
            <a:r>
              <a:rPr lang="en-US" sz="1800" b="1" i="0" u="none" dirty="0">
                <a:solidFill>
                  <a:schemeClr val="dk1"/>
                </a:solidFill>
                <a:latin typeface="Arial Black"/>
                <a:ea typeface="Arial Black"/>
                <a:cs typeface="Arial Black"/>
                <a:sym typeface="Arial Black"/>
              </a:rPr>
              <a:t> </a:t>
            </a:r>
            <a:r>
              <a:rPr lang="en-US" sz="1800" b="1" i="0" u="none" dirty="0" err="1">
                <a:solidFill>
                  <a:schemeClr val="dk1"/>
                </a:solidFill>
                <a:latin typeface="Arial Black"/>
                <a:ea typeface="Arial Black"/>
                <a:cs typeface="Arial Black"/>
                <a:sym typeface="Arial Black"/>
              </a:rPr>
              <a:t>Саха</a:t>
            </a:r>
            <a:r>
              <a:rPr lang="en-US" sz="1800" b="1" i="0" u="none" dirty="0">
                <a:solidFill>
                  <a:schemeClr val="dk1"/>
                </a:solidFill>
                <a:latin typeface="Arial Black"/>
                <a:ea typeface="Arial Black"/>
                <a:cs typeface="Arial Black"/>
                <a:sym typeface="Arial Black"/>
              </a:rPr>
              <a:t> (</a:t>
            </a:r>
            <a:r>
              <a:rPr lang="en-US" sz="1800" b="1" i="0" u="none" dirty="0" err="1">
                <a:solidFill>
                  <a:schemeClr val="dk1"/>
                </a:solidFill>
                <a:latin typeface="Arial Black"/>
                <a:ea typeface="Arial Black"/>
                <a:cs typeface="Arial Black"/>
                <a:sym typeface="Arial Black"/>
              </a:rPr>
              <a:t>Якутия</a:t>
            </a:r>
            <a:r>
              <a:rPr lang="en-US" sz="1800" b="1" i="0" u="none" dirty="0">
                <a:solidFill>
                  <a:schemeClr val="dk1"/>
                </a:solidFill>
                <a:latin typeface="Arial Black"/>
                <a:ea typeface="Arial Black"/>
                <a:cs typeface="Arial Black"/>
                <a:sym typeface="Arial Black"/>
              </a:rPr>
              <a:t>) </a:t>
            </a:r>
            <a:r>
              <a:rPr lang="en-US" sz="1800" dirty="0">
                <a:solidFill>
                  <a:schemeClr val="dk1"/>
                </a:solidFill>
                <a:latin typeface="Arial Black"/>
                <a:ea typeface="Arial Black"/>
                <a:cs typeface="Arial Black"/>
                <a:sym typeface="Arial Black"/>
              </a:rPr>
              <a:t>в</a:t>
            </a:r>
            <a:r>
              <a:rPr lang="en-US" sz="1800" b="1" i="0" u="none" dirty="0">
                <a:solidFill>
                  <a:schemeClr val="dk1"/>
                </a:solidFill>
                <a:latin typeface="Arial Black"/>
                <a:ea typeface="Arial Black"/>
                <a:cs typeface="Arial Black"/>
                <a:sym typeface="Arial Black"/>
              </a:rPr>
              <a:t> 202</a:t>
            </a:r>
            <a:r>
              <a:rPr lang="ru-RU" sz="1800" b="1" i="0" u="none" dirty="0">
                <a:solidFill>
                  <a:schemeClr val="dk1"/>
                </a:solidFill>
                <a:latin typeface="Arial Black"/>
                <a:ea typeface="Arial Black"/>
                <a:cs typeface="Arial Black"/>
                <a:sym typeface="Arial Black"/>
              </a:rPr>
              <a:t>3</a:t>
            </a:r>
            <a:r>
              <a:rPr lang="en-US" sz="1800" b="1" i="0" u="none" dirty="0">
                <a:solidFill>
                  <a:schemeClr val="dk1"/>
                </a:solidFill>
                <a:latin typeface="Arial Black"/>
                <a:ea typeface="Arial Black"/>
                <a:cs typeface="Arial Black"/>
                <a:sym typeface="Arial Black"/>
              </a:rPr>
              <a:t>-202</a:t>
            </a:r>
            <a:r>
              <a:rPr lang="ru-RU" sz="1800" b="1" i="0" u="none" dirty="0">
                <a:solidFill>
                  <a:schemeClr val="dk1"/>
                </a:solidFill>
                <a:latin typeface="Arial Black"/>
                <a:ea typeface="Arial Black"/>
                <a:cs typeface="Arial Black"/>
                <a:sym typeface="Arial Black"/>
              </a:rPr>
              <a:t>4</a:t>
            </a:r>
            <a:r>
              <a:rPr lang="en-US" sz="1800" b="1" i="0" u="none" dirty="0">
                <a:solidFill>
                  <a:schemeClr val="dk1"/>
                </a:solidFill>
                <a:latin typeface="Arial Black"/>
                <a:ea typeface="Arial Black"/>
                <a:cs typeface="Arial Black"/>
                <a:sym typeface="Arial Black"/>
              </a:rPr>
              <a:t> </a:t>
            </a:r>
            <a:r>
              <a:rPr lang="en-US" sz="1800" b="1" i="0" u="none" dirty="0" err="1">
                <a:solidFill>
                  <a:schemeClr val="dk1"/>
                </a:solidFill>
                <a:latin typeface="Arial Black"/>
                <a:ea typeface="Arial Black"/>
                <a:cs typeface="Arial Black"/>
                <a:sym typeface="Arial Black"/>
              </a:rPr>
              <a:t>уч.г</a:t>
            </a:r>
            <a:r>
              <a:rPr lang="en-US" sz="1800" dirty="0">
                <a:solidFill>
                  <a:schemeClr val="dk1"/>
                </a:solidFill>
                <a:latin typeface="Arial Black"/>
                <a:ea typeface="Arial Black"/>
                <a:cs typeface="Arial Black"/>
                <a:sym typeface="Arial Black"/>
              </a:rPr>
              <a:t>.</a:t>
            </a:r>
            <a:r>
              <a:rPr lang="ru-RU" sz="1800" dirty="0">
                <a:solidFill>
                  <a:schemeClr val="dk1"/>
                </a:solidFill>
                <a:latin typeface="Arial Black"/>
                <a:ea typeface="Arial Black"/>
                <a:cs typeface="Arial Black"/>
                <a:sym typeface="Arial Black"/>
              </a:rPr>
              <a:t/>
            </a:r>
            <a:br>
              <a:rPr lang="ru-RU" sz="1800" dirty="0">
                <a:solidFill>
                  <a:schemeClr val="dk1"/>
                </a:solidFill>
                <a:latin typeface="Arial Black"/>
                <a:ea typeface="Arial Black"/>
                <a:cs typeface="Arial Black"/>
                <a:sym typeface="Arial Black"/>
              </a:rPr>
            </a:br>
            <a:r>
              <a:rPr lang="ru-RU" sz="1800" dirty="0">
                <a:solidFill>
                  <a:schemeClr val="dk1"/>
                </a:solidFill>
                <a:latin typeface="Arial Black"/>
                <a:ea typeface="Arial Black"/>
                <a:cs typeface="Arial Black"/>
                <a:sym typeface="Arial Black"/>
              </a:rPr>
              <a:t/>
            </a:r>
            <a:br>
              <a:rPr lang="ru-RU" sz="1800" dirty="0">
                <a:solidFill>
                  <a:schemeClr val="dk1"/>
                </a:solidFill>
                <a:latin typeface="Arial Black"/>
                <a:ea typeface="Arial Black"/>
                <a:cs typeface="Arial Black"/>
                <a:sym typeface="Arial Black"/>
              </a:rPr>
            </a:br>
            <a:r>
              <a:rPr lang="ru-RU" sz="1800" i="1" dirty="0">
                <a:solidFill>
                  <a:schemeClr val="accent3"/>
                </a:solidFill>
              </a:rPr>
              <a:t>Проведение олимпиады регулируется Порядком, </a:t>
            </a:r>
            <a:br>
              <a:rPr lang="ru-RU" sz="1800" i="1" dirty="0">
                <a:solidFill>
                  <a:schemeClr val="accent3"/>
                </a:solidFill>
              </a:rPr>
            </a:br>
            <a:r>
              <a:rPr lang="ru-RU" sz="1800" i="1" dirty="0">
                <a:solidFill>
                  <a:schemeClr val="accent3"/>
                </a:solidFill>
              </a:rPr>
              <a:t>утвержденным приказом Минпрос России от 27 ноября 2020 г. № 678 </a:t>
            </a:r>
            <a:r>
              <a:rPr lang="ru-RU" sz="1600" dirty="0">
                <a:solidFill>
                  <a:schemeClr val="dk1"/>
                </a:solidFill>
                <a:latin typeface="Arial Black"/>
                <a:ea typeface="Arial Black"/>
                <a:cs typeface="Arial Black"/>
                <a:sym typeface="Arial Black"/>
              </a:rPr>
              <a:t/>
            </a:r>
            <a:br>
              <a:rPr lang="ru-RU" sz="1600" dirty="0">
                <a:solidFill>
                  <a:schemeClr val="dk1"/>
                </a:solidFill>
                <a:latin typeface="Arial Black"/>
                <a:ea typeface="Arial Black"/>
                <a:cs typeface="Arial Black"/>
                <a:sym typeface="Arial Black"/>
              </a:rPr>
            </a:br>
            <a:r>
              <a:rPr lang="ru-RU" sz="1600" dirty="0">
                <a:solidFill>
                  <a:schemeClr val="dk1"/>
                </a:solidFill>
                <a:latin typeface="Arial Black"/>
                <a:ea typeface="Arial Black"/>
                <a:cs typeface="Arial Black"/>
                <a:sym typeface="Arial Black"/>
              </a:rPr>
              <a:t/>
            </a:r>
            <a:br>
              <a:rPr lang="ru-RU" sz="1600" dirty="0">
                <a:solidFill>
                  <a:schemeClr val="dk1"/>
                </a:solidFill>
                <a:latin typeface="Arial Black"/>
                <a:ea typeface="Arial Black"/>
                <a:cs typeface="Arial Black"/>
                <a:sym typeface="Arial Black"/>
              </a:rPr>
            </a:br>
            <a:r>
              <a:rPr lang="ru-RU" sz="1600" b="0" dirty="0">
                <a:latin typeface="Arial"/>
                <a:ea typeface="Arial"/>
                <a:cs typeface="Arial"/>
                <a:sym typeface="Arial Black"/>
              </a:rPr>
              <a:t>Школьный этап:</a:t>
            </a:r>
            <a:br>
              <a:rPr lang="ru-RU" sz="1600" b="0" dirty="0">
                <a:latin typeface="Arial"/>
                <a:ea typeface="Arial"/>
                <a:cs typeface="Arial"/>
                <a:sym typeface="Arial Black"/>
              </a:rPr>
            </a:br>
            <a:r>
              <a:rPr lang="ru-RU" sz="1600" b="0" dirty="0">
                <a:latin typeface="Arial"/>
                <a:ea typeface="Arial"/>
                <a:cs typeface="Arial"/>
                <a:sym typeface="Arial Black"/>
              </a:rPr>
              <a:t>78384 участников</a:t>
            </a:r>
            <a:br>
              <a:rPr lang="ru-RU" sz="1600" b="0" dirty="0">
                <a:latin typeface="Arial"/>
                <a:ea typeface="Arial"/>
                <a:cs typeface="Arial"/>
                <a:sym typeface="Arial Black"/>
              </a:rPr>
            </a:br>
            <a:r>
              <a:rPr lang="ru-RU" sz="1600" b="0" dirty="0">
                <a:latin typeface="Arial"/>
                <a:ea typeface="Arial"/>
                <a:cs typeface="Arial"/>
                <a:sym typeface="Arial Black"/>
              </a:rPr>
              <a:t>35545 победителей и призеров</a:t>
            </a:r>
            <a:br>
              <a:rPr lang="ru-RU" sz="1600" b="0" dirty="0">
                <a:latin typeface="Arial"/>
                <a:ea typeface="Arial"/>
                <a:cs typeface="Arial"/>
                <a:sym typeface="Arial Black"/>
              </a:rPr>
            </a:br>
            <a:r>
              <a:rPr lang="ru-RU" sz="1600" b="0" dirty="0">
                <a:latin typeface="Arial"/>
                <a:ea typeface="Arial"/>
                <a:cs typeface="Arial"/>
                <a:sym typeface="Arial Black"/>
              </a:rPr>
              <a:t/>
            </a:r>
            <a:br>
              <a:rPr lang="ru-RU" sz="1600" b="0" dirty="0">
                <a:latin typeface="Arial"/>
                <a:ea typeface="Arial"/>
                <a:cs typeface="Arial"/>
                <a:sym typeface="Arial Black"/>
              </a:rPr>
            </a:br>
            <a:r>
              <a:rPr lang="ru-RU" sz="1600" b="0" dirty="0">
                <a:latin typeface="Arial"/>
                <a:ea typeface="Arial"/>
                <a:cs typeface="Arial"/>
                <a:sym typeface="Arial Black"/>
              </a:rPr>
              <a:t>Муниципальный этап:</a:t>
            </a:r>
            <a:br>
              <a:rPr lang="ru-RU" sz="1600" b="0" dirty="0">
                <a:latin typeface="Arial"/>
                <a:ea typeface="Arial"/>
                <a:cs typeface="Arial"/>
                <a:sym typeface="Arial Black"/>
              </a:rPr>
            </a:br>
            <a:r>
              <a:rPr lang="ru-RU" sz="1600" b="0" dirty="0">
                <a:latin typeface="Arial"/>
                <a:ea typeface="Arial"/>
                <a:cs typeface="Arial"/>
                <a:sym typeface="Arial Black"/>
              </a:rPr>
              <a:t>23503 участников</a:t>
            </a:r>
            <a:br>
              <a:rPr lang="ru-RU" sz="1600" b="0" dirty="0">
                <a:latin typeface="Arial"/>
                <a:ea typeface="Arial"/>
                <a:cs typeface="Arial"/>
                <a:sym typeface="Arial Black"/>
              </a:rPr>
            </a:br>
            <a:r>
              <a:rPr lang="ru-RU" sz="1600" b="0" dirty="0">
                <a:latin typeface="Arial"/>
                <a:ea typeface="Arial"/>
                <a:cs typeface="Arial"/>
                <a:sym typeface="Arial Black"/>
              </a:rPr>
              <a:t>7631 победитель и призер</a:t>
            </a:r>
            <a:br>
              <a:rPr lang="ru-RU" sz="1600" b="0" dirty="0">
                <a:latin typeface="Arial"/>
                <a:ea typeface="Arial"/>
                <a:cs typeface="Arial"/>
                <a:sym typeface="Arial Black"/>
              </a:rPr>
            </a:br>
            <a:r>
              <a:rPr lang="ru-RU" sz="1600" b="0" dirty="0">
                <a:latin typeface="Arial"/>
                <a:ea typeface="Arial"/>
                <a:cs typeface="Arial"/>
                <a:sym typeface="Arial Black"/>
              </a:rPr>
              <a:t/>
            </a:r>
            <a:br>
              <a:rPr lang="ru-RU" sz="1600" b="0" dirty="0">
                <a:latin typeface="Arial"/>
                <a:ea typeface="Arial"/>
                <a:cs typeface="Arial"/>
                <a:sym typeface="Arial Black"/>
              </a:rPr>
            </a:br>
            <a:r>
              <a:rPr lang="ru-RU" sz="1600" b="0" dirty="0">
                <a:latin typeface="Arial"/>
                <a:ea typeface="Arial"/>
                <a:cs typeface="Arial"/>
                <a:sym typeface="Arial Black"/>
              </a:rPr>
              <a:t>Региональный этап:</a:t>
            </a:r>
            <a:br>
              <a:rPr lang="ru-RU" sz="1600" b="0" dirty="0">
                <a:latin typeface="Arial"/>
                <a:ea typeface="Arial"/>
                <a:cs typeface="Arial"/>
                <a:sym typeface="Arial Black"/>
              </a:rPr>
            </a:br>
            <a:r>
              <a:rPr lang="ru-RU" sz="1600" b="0" dirty="0">
                <a:latin typeface="Arial"/>
                <a:ea typeface="Arial"/>
                <a:cs typeface="Arial"/>
                <a:sym typeface="Arial Black"/>
              </a:rPr>
              <a:t>1711 приглашенных участников</a:t>
            </a:r>
            <a:br>
              <a:rPr lang="ru-RU" sz="1600" b="0" dirty="0">
                <a:latin typeface="Arial"/>
                <a:ea typeface="Arial"/>
                <a:cs typeface="Arial"/>
                <a:sym typeface="Arial Black"/>
              </a:rPr>
            </a:br>
            <a:r>
              <a:rPr lang="ru-RU" sz="1600" b="0" dirty="0">
                <a:latin typeface="Arial"/>
                <a:ea typeface="Arial"/>
                <a:cs typeface="Arial"/>
                <a:sym typeface="Arial Black"/>
              </a:rPr>
              <a:t>план: победителей и призеров будет не менее 45% от числа участников (нужно набрать баллов выше 50%)</a:t>
            </a:r>
            <a:br>
              <a:rPr lang="ru-RU" sz="1600" b="0" dirty="0">
                <a:latin typeface="Arial"/>
                <a:ea typeface="Arial"/>
                <a:cs typeface="Arial"/>
                <a:sym typeface="Arial Black"/>
              </a:rPr>
            </a:br>
            <a:r>
              <a:rPr lang="ru-RU" sz="1600" b="0" dirty="0">
                <a:latin typeface="Arial"/>
                <a:ea typeface="Arial"/>
                <a:cs typeface="Arial"/>
                <a:sym typeface="Arial Black"/>
              </a:rPr>
              <a:t/>
            </a:r>
            <a:br>
              <a:rPr lang="ru-RU" sz="1600" b="0" dirty="0">
                <a:latin typeface="Arial"/>
                <a:ea typeface="Arial"/>
                <a:cs typeface="Arial"/>
                <a:sym typeface="Arial Black"/>
              </a:rPr>
            </a:br>
            <a:r>
              <a:rPr lang="ru-RU" sz="1600" b="0" dirty="0">
                <a:latin typeface="Arial"/>
                <a:ea typeface="Arial"/>
                <a:cs typeface="Arial"/>
                <a:sym typeface="Arial Black"/>
              </a:rPr>
              <a:t>Заключительный этап:</a:t>
            </a:r>
            <a:br>
              <a:rPr lang="ru-RU" sz="1600" b="0" dirty="0">
                <a:latin typeface="Arial"/>
                <a:ea typeface="Arial"/>
                <a:cs typeface="Arial"/>
                <a:sym typeface="Arial Black"/>
              </a:rPr>
            </a:br>
            <a:r>
              <a:rPr lang="ru-RU" sz="1600" b="0" dirty="0">
                <a:latin typeface="Arial"/>
                <a:ea typeface="Arial"/>
                <a:cs typeface="Arial"/>
                <a:sym typeface="Arial Black"/>
              </a:rPr>
              <a:t>30 участников (план)</a:t>
            </a:r>
            <a:br>
              <a:rPr lang="ru-RU" sz="1600" b="0" dirty="0">
                <a:latin typeface="Arial"/>
                <a:ea typeface="Arial"/>
                <a:cs typeface="Arial"/>
                <a:sym typeface="Arial Black"/>
              </a:rPr>
            </a:br>
            <a:r>
              <a:rPr lang="ru-RU" sz="1600" b="0" dirty="0">
                <a:latin typeface="Arial"/>
                <a:ea typeface="Arial"/>
                <a:cs typeface="Arial"/>
                <a:sym typeface="Arial Black"/>
              </a:rPr>
              <a:t>максимальное количество дипломов победителей и призеров</a:t>
            </a:r>
            <a:endParaRPr sz="1600" b="0" dirty="0">
              <a:latin typeface="Arial"/>
              <a:ea typeface="Arial"/>
              <a:cs typeface="Arial"/>
              <a:sym typeface="Arial"/>
            </a:endParaRPr>
          </a:p>
        </p:txBody>
      </p:sp>
    </p:spTree>
    <p:extLst>
      <p:ext uri="{BB962C8B-B14F-4D97-AF65-F5344CB8AC3E}">
        <p14:creationId xmlns:p14="http://schemas.microsoft.com/office/powerpoint/2010/main" val="3485056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1" descr="C:\Users\lensk\Downloads\ВСОШ\надпись на белом фоне ВСОШ.png"/>
          <p:cNvPicPr preferRelativeResize="0"/>
          <p:nvPr/>
        </p:nvPicPr>
        <p:blipFill rotWithShape="1">
          <a:blip r:embed="rId3">
            <a:alphaModFix/>
          </a:blip>
          <a:srcRect/>
          <a:stretch/>
        </p:blipFill>
        <p:spPr>
          <a:xfrm>
            <a:off x="940403" y="764669"/>
            <a:ext cx="6881812" cy="757237"/>
          </a:xfrm>
          <a:prstGeom prst="rect">
            <a:avLst/>
          </a:prstGeom>
          <a:noFill/>
          <a:ln>
            <a:noFill/>
          </a:ln>
        </p:spPr>
      </p:pic>
      <p:sp>
        <p:nvSpPr>
          <p:cNvPr id="426" name="Google Shape;426;p1"/>
          <p:cNvSpPr txBox="1">
            <a:spLocks noGrp="1"/>
          </p:cNvSpPr>
          <p:nvPr>
            <p:ph type="ctrTitle"/>
          </p:nvPr>
        </p:nvSpPr>
        <p:spPr>
          <a:xfrm>
            <a:off x="865759" y="1904469"/>
            <a:ext cx="11209849" cy="4464190"/>
          </a:xfrm>
          <a:prstGeom prst="rect">
            <a:avLst/>
          </a:prstGeom>
          <a:noFill/>
          <a:ln>
            <a:noFill/>
          </a:ln>
        </p:spPr>
        <p:txBody>
          <a:bodyPr spcFirstLastPara="1" wrap="square" lIns="91425" tIns="45700" rIns="91425" bIns="45700" anchor="b" anchorCtr="0">
            <a:noAutofit/>
          </a:bodyPr>
          <a:lstStyle/>
          <a:p>
            <a:pPr lvl="0">
              <a:lnSpc>
                <a:spcPct val="100000"/>
              </a:lnSpc>
              <a:buClr>
                <a:schemeClr val="dk1"/>
              </a:buClr>
              <a:buSzPts val="2000"/>
            </a:pPr>
            <a:r>
              <a:rPr lang="ru-RU" sz="1800" i="1" dirty="0">
                <a:solidFill>
                  <a:schemeClr val="accent3"/>
                </a:solidFill>
                <a:latin typeface="Century Gothic" panose="020B0502020202020204" pitchFamily="34" charset="0"/>
              </a:rPr>
              <a:t>«Предоставляя равные возможности, организаторы </a:t>
            </a:r>
            <a:br>
              <a:rPr lang="ru-RU" sz="1800" i="1" dirty="0">
                <a:solidFill>
                  <a:schemeClr val="accent3"/>
                </a:solidFill>
                <a:latin typeface="Century Gothic" panose="020B0502020202020204" pitchFamily="34" charset="0"/>
              </a:rPr>
            </a:br>
            <a:r>
              <a:rPr lang="ru-RU" sz="1800" i="1" dirty="0">
                <a:solidFill>
                  <a:schemeClr val="accent3"/>
                </a:solidFill>
                <a:latin typeface="Century Gothic" panose="020B0502020202020204" pitchFamily="34" charset="0"/>
              </a:rPr>
              <a:t>олимпиады школьников помогают участникам поверить </a:t>
            </a:r>
            <a:br>
              <a:rPr lang="ru-RU" sz="1800" i="1" dirty="0">
                <a:solidFill>
                  <a:schemeClr val="accent3"/>
                </a:solidFill>
                <a:latin typeface="Century Gothic" panose="020B0502020202020204" pitchFamily="34" charset="0"/>
              </a:rPr>
            </a:br>
            <a:r>
              <a:rPr lang="ru-RU" sz="1800" i="1" dirty="0">
                <a:solidFill>
                  <a:schemeClr val="accent3"/>
                </a:solidFill>
                <a:latin typeface="Century Gothic" panose="020B0502020202020204" pitchFamily="34" charset="0"/>
              </a:rPr>
              <a:t>в свои силы»</a:t>
            </a:r>
            <a:br>
              <a:rPr lang="ru-RU" sz="1800" i="1" dirty="0">
                <a:solidFill>
                  <a:schemeClr val="accent3"/>
                </a:solidFill>
                <a:latin typeface="Century Gothic" panose="020B0502020202020204" pitchFamily="34" charset="0"/>
              </a:rPr>
            </a:br>
            <a:r>
              <a:rPr lang="ru-RU" sz="1800" i="1" dirty="0">
                <a:solidFill>
                  <a:schemeClr val="accent3"/>
                </a:solidFill>
                <a:latin typeface="Century Gothic" panose="020B0502020202020204" pitchFamily="34" charset="0"/>
              </a:rPr>
              <a:t/>
            </a:r>
            <a:br>
              <a:rPr lang="ru-RU" sz="1800" i="1" dirty="0">
                <a:solidFill>
                  <a:schemeClr val="accent3"/>
                </a:solidFill>
                <a:latin typeface="Century Gothic" panose="020B0502020202020204" pitchFamily="34" charset="0"/>
              </a:rPr>
            </a:br>
            <a:r>
              <a:rPr lang="ru-RU" sz="1600" u="sng" dirty="0">
                <a:latin typeface="+mj-lt"/>
              </a:rPr>
              <a:t>Сеть поддержки </a:t>
            </a:r>
            <a:r>
              <a:rPr lang="ru-RU" sz="1600" u="sng" dirty="0" err="1">
                <a:latin typeface="+mj-lt"/>
              </a:rPr>
              <a:t>олимпиадника</a:t>
            </a:r>
            <a:r>
              <a:rPr lang="ru-RU" sz="1600" u="sng" dirty="0">
                <a:latin typeface="+mj-lt"/>
              </a:rPr>
              <a:t> в регионе</a:t>
            </a:r>
            <a:r>
              <a:rPr lang="ru-RU" sz="1600" dirty="0">
                <a:latin typeface="+mj-lt"/>
              </a:rPr>
              <a:t>:</a:t>
            </a:r>
            <a:br>
              <a:rPr lang="ru-RU" sz="1600" dirty="0">
                <a:latin typeface="+mj-lt"/>
              </a:rPr>
            </a:br>
            <a:r>
              <a:rPr lang="ru-RU" sz="1600" b="0" dirty="0">
                <a:latin typeface="+mj-lt"/>
              </a:rPr>
              <a:t>- предметно-методическая комиссия;</a:t>
            </a:r>
            <a:br>
              <a:rPr lang="ru-RU" sz="1600" b="0" dirty="0">
                <a:latin typeface="+mj-lt"/>
              </a:rPr>
            </a:br>
            <a:r>
              <a:rPr lang="ru-RU" sz="1600" b="0" dirty="0">
                <a:latin typeface="+mj-lt"/>
              </a:rPr>
              <a:t>- предметное жюри;</a:t>
            </a:r>
            <a:br>
              <a:rPr lang="ru-RU" sz="1600" b="0" dirty="0">
                <a:latin typeface="+mj-lt"/>
              </a:rPr>
            </a:br>
            <a:r>
              <a:rPr lang="ru-RU" sz="1600" b="0" dirty="0">
                <a:latin typeface="+mj-lt"/>
              </a:rPr>
              <a:t>- оргкомитет олимпиады открытый для учителей и родителей по организационным вопросам проведения этапов </a:t>
            </a:r>
            <a:r>
              <a:rPr lang="ru-RU" sz="1600" b="0" dirty="0" err="1">
                <a:latin typeface="+mj-lt"/>
              </a:rPr>
              <a:t>ВсОШ</a:t>
            </a:r>
            <a:r>
              <a:rPr lang="ru-RU" sz="1600" b="0" dirty="0">
                <a:latin typeface="+mj-lt"/>
              </a:rPr>
              <a:t> в РС (Я);</a:t>
            </a:r>
            <a:br>
              <a:rPr lang="ru-RU" sz="1600" b="0" dirty="0">
                <a:latin typeface="+mj-lt"/>
              </a:rPr>
            </a:br>
            <a:r>
              <a:rPr lang="ru-RU" sz="1600" b="0" dirty="0">
                <a:latin typeface="+mj-lt"/>
              </a:rPr>
              <a:t>- региональные учебно-тренировочные сборы, профильные образовательные программы «Олимпиадная школа», турниры, чемпионаты, конкурсы-конференции, дистанционные курсы ОЦ «Сириус»;</a:t>
            </a:r>
            <a:br>
              <a:rPr lang="ru-RU" sz="1600" b="0" dirty="0">
                <a:latin typeface="+mj-lt"/>
              </a:rPr>
            </a:br>
            <a:r>
              <a:rPr lang="ru-RU" sz="1600" b="0" dirty="0">
                <a:latin typeface="+mj-lt"/>
              </a:rPr>
              <a:t>- официальный сайт олимпиады с актуальными сведениями </a:t>
            </a:r>
            <a:r>
              <a:rPr lang="en-US" sz="1600" b="0" dirty="0">
                <a:latin typeface="+mj-lt"/>
                <a:hlinkClick r:id="rId4"/>
              </a:rPr>
              <a:t>https://lensky-kray.ru/info/vseros/</a:t>
            </a:r>
            <a:r>
              <a:rPr lang="ru-RU" sz="1600" b="0" dirty="0">
                <a:latin typeface="+mj-lt"/>
              </a:rPr>
              <a:t> </a:t>
            </a:r>
            <a:r>
              <a:rPr lang="ru-RU" sz="1600" b="0" dirty="0"/>
              <a:t/>
            </a:r>
            <a:br>
              <a:rPr lang="ru-RU" sz="1600" b="0" dirty="0"/>
            </a:br>
            <a:r>
              <a:rPr lang="ru-RU" sz="1600" dirty="0"/>
              <a:t/>
            </a:r>
            <a:br>
              <a:rPr lang="ru-RU" sz="1600" dirty="0"/>
            </a:br>
            <a:r>
              <a:rPr lang="ru-RU" sz="1800" b="0" dirty="0"/>
              <a:t/>
            </a:r>
            <a:br>
              <a:rPr lang="ru-RU" sz="1800" b="0" dirty="0"/>
            </a:br>
            <a:r>
              <a:rPr lang="ru-RU" sz="1800" b="0" dirty="0"/>
              <a:t/>
            </a:r>
            <a:br>
              <a:rPr lang="ru-RU" sz="1800" b="0" dirty="0"/>
            </a:br>
            <a:r>
              <a:rPr lang="ru-RU" sz="1800" b="0" dirty="0"/>
              <a:t/>
            </a:r>
            <a:br>
              <a:rPr lang="ru-RU" sz="1800" b="0" dirty="0"/>
            </a:br>
            <a:r>
              <a:rPr lang="ru-RU" sz="1800" b="0" dirty="0">
                <a:solidFill>
                  <a:schemeClr val="accent3"/>
                </a:solidFill>
              </a:rPr>
              <a:t>«</a:t>
            </a:r>
            <a:r>
              <a:rPr lang="ru-RU" sz="1800" i="1" dirty="0">
                <a:solidFill>
                  <a:schemeClr val="accent3"/>
                </a:solidFill>
              </a:rPr>
              <a:t>Каждый обучающийся получает возможности для самореализации </a:t>
            </a:r>
            <a:br>
              <a:rPr lang="ru-RU" sz="1800" i="1" dirty="0">
                <a:solidFill>
                  <a:schemeClr val="accent3"/>
                </a:solidFill>
              </a:rPr>
            </a:br>
            <a:r>
              <a:rPr lang="ru-RU" sz="1800" i="1" dirty="0">
                <a:solidFill>
                  <a:schemeClr val="accent3"/>
                </a:solidFill>
              </a:rPr>
              <a:t>на равных с другими участниками олимпиады»</a:t>
            </a:r>
            <a:endParaRPr sz="1800" i="1" dirty="0">
              <a:solidFill>
                <a:schemeClr val="accent3"/>
              </a:solidFill>
            </a:endParaRPr>
          </a:p>
        </p:txBody>
      </p:sp>
    </p:spTree>
    <p:extLst>
      <p:ext uri="{BB962C8B-B14F-4D97-AF65-F5344CB8AC3E}">
        <p14:creationId xmlns:p14="http://schemas.microsoft.com/office/powerpoint/2010/main" val="4237410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1" descr="C:\Users\lensk\Downloads\ВСОШ\надпись на белом фоне ВСОШ.png"/>
          <p:cNvPicPr preferRelativeResize="0"/>
          <p:nvPr/>
        </p:nvPicPr>
        <p:blipFill rotWithShape="1">
          <a:blip r:embed="rId3">
            <a:alphaModFix/>
          </a:blip>
          <a:srcRect/>
          <a:stretch/>
        </p:blipFill>
        <p:spPr>
          <a:xfrm>
            <a:off x="931074" y="769268"/>
            <a:ext cx="6881812" cy="757237"/>
          </a:xfrm>
          <a:prstGeom prst="rect">
            <a:avLst/>
          </a:prstGeom>
          <a:noFill/>
          <a:ln>
            <a:noFill/>
          </a:ln>
        </p:spPr>
      </p:pic>
      <p:sp>
        <p:nvSpPr>
          <p:cNvPr id="426" name="Google Shape;426;p1"/>
          <p:cNvSpPr txBox="1">
            <a:spLocks noGrp="1"/>
          </p:cNvSpPr>
          <p:nvPr>
            <p:ph type="ctrTitle"/>
          </p:nvPr>
        </p:nvSpPr>
        <p:spPr>
          <a:xfrm>
            <a:off x="856428" y="1978091"/>
            <a:ext cx="11068094" cy="3830216"/>
          </a:xfrm>
          <a:prstGeom prst="rect">
            <a:avLst/>
          </a:prstGeom>
          <a:noFill/>
          <a:ln>
            <a:noFill/>
          </a:ln>
        </p:spPr>
        <p:txBody>
          <a:bodyPr spcFirstLastPara="1" wrap="square" lIns="91425" tIns="45700" rIns="91425" bIns="45700" anchor="b" anchorCtr="0">
            <a:noAutofit/>
          </a:bodyPr>
          <a:lstStyle/>
          <a:p>
            <a:pPr>
              <a:lnSpc>
                <a:spcPct val="100000"/>
              </a:lnSpc>
            </a:pPr>
            <a:r>
              <a:rPr lang="ru-RU" sz="1800" i="1" dirty="0">
                <a:solidFill>
                  <a:schemeClr val="accent3"/>
                </a:solidFill>
              </a:rPr>
              <a:t>«Всероссийская олимпиада школьников </a:t>
            </a:r>
            <a:br>
              <a:rPr lang="ru-RU" sz="1800" i="1" dirty="0">
                <a:solidFill>
                  <a:schemeClr val="accent3"/>
                </a:solidFill>
              </a:rPr>
            </a:br>
            <a:r>
              <a:rPr lang="ru-RU" sz="1800" i="1" dirty="0">
                <a:solidFill>
                  <a:schemeClr val="accent3"/>
                </a:solidFill>
              </a:rPr>
              <a:t>помогает обучающемуся узнать, в чем он силен, </a:t>
            </a:r>
            <a:br>
              <a:rPr lang="ru-RU" sz="1800" i="1" dirty="0">
                <a:solidFill>
                  <a:schemeClr val="accent3"/>
                </a:solidFill>
              </a:rPr>
            </a:br>
            <a:r>
              <a:rPr lang="ru-RU" sz="1800" i="1" dirty="0">
                <a:solidFill>
                  <a:schemeClr val="accent3"/>
                </a:solidFill>
              </a:rPr>
              <a:t>и проявить его уникальные способности для саморазвития»</a:t>
            </a:r>
            <a:br>
              <a:rPr lang="ru-RU" sz="1800" i="1" dirty="0">
                <a:solidFill>
                  <a:schemeClr val="accent3"/>
                </a:solidFill>
              </a:rPr>
            </a:br>
            <a:r>
              <a:rPr lang="ru-RU" sz="1800" i="1" dirty="0">
                <a:solidFill>
                  <a:schemeClr val="accent3"/>
                </a:solidFill>
              </a:rPr>
              <a:t/>
            </a:r>
            <a:br>
              <a:rPr lang="ru-RU" sz="1800" i="1" dirty="0">
                <a:solidFill>
                  <a:schemeClr val="accent3"/>
                </a:solidFill>
              </a:rPr>
            </a:br>
            <a:r>
              <a:rPr lang="ru-RU" sz="1600" u="sng" dirty="0">
                <a:latin typeface="+mj-lt"/>
              </a:rPr>
              <a:t>Подготовка к олимпиадам через МАН РС(Я) – РЦ</a:t>
            </a:r>
            <a:r>
              <a:rPr lang="ru-RU" sz="1600" dirty="0">
                <a:latin typeface="+mj-lt"/>
              </a:rPr>
              <a:t>:</a:t>
            </a:r>
            <a:br>
              <a:rPr lang="ru-RU" sz="1600" dirty="0">
                <a:latin typeface="+mj-lt"/>
              </a:rPr>
            </a:br>
            <a:r>
              <a:rPr lang="ru-RU" sz="1600" dirty="0">
                <a:latin typeface="+mj-lt"/>
              </a:rPr>
              <a:t/>
            </a:r>
            <a:br>
              <a:rPr lang="ru-RU" sz="1600" dirty="0">
                <a:latin typeface="+mj-lt"/>
              </a:rPr>
            </a:br>
            <a:r>
              <a:rPr lang="ru-RU" sz="1600" b="0" dirty="0">
                <a:latin typeface="+mj-lt"/>
              </a:rPr>
              <a:t>- УТС (учебно-тренировочные сборы) по подготовке к  предметные олимпиадам;</a:t>
            </a:r>
            <a:br>
              <a:rPr lang="ru-RU" sz="1600" b="0" dirty="0">
                <a:latin typeface="+mj-lt"/>
              </a:rPr>
            </a:br>
            <a:r>
              <a:rPr lang="ru-RU" sz="1600" b="0" dirty="0">
                <a:latin typeface="+mj-lt"/>
              </a:rPr>
              <a:t>- школы  интенсивного обучения для 5-7 классов;</a:t>
            </a:r>
            <a:br>
              <a:rPr lang="ru-RU" sz="1600" b="0" dirty="0">
                <a:latin typeface="+mj-lt"/>
              </a:rPr>
            </a:br>
            <a:r>
              <a:rPr lang="ru-RU" sz="1600" b="0" dirty="0">
                <a:latin typeface="+mj-lt"/>
              </a:rPr>
              <a:t>- профильные школы по фундаментальным  наукам для 8-9 классов;</a:t>
            </a:r>
            <a:br>
              <a:rPr lang="ru-RU" sz="1600" b="0" dirty="0">
                <a:latin typeface="+mj-lt"/>
              </a:rPr>
            </a:br>
            <a:r>
              <a:rPr lang="ru-RU" sz="1600" b="0" dirty="0">
                <a:latin typeface="+mj-lt"/>
              </a:rPr>
              <a:t>- профильные смены по искусству и проектные  смены по креативной индустрии;</a:t>
            </a:r>
            <a:br>
              <a:rPr lang="ru-RU" sz="1600" b="0" dirty="0">
                <a:latin typeface="+mj-lt"/>
              </a:rPr>
            </a:br>
            <a:r>
              <a:rPr lang="ru-RU" sz="1600" b="0" dirty="0">
                <a:latin typeface="+mj-lt"/>
              </a:rPr>
              <a:t>- регулярные смены – еженедельные занятия  со школьниками по ключевым направлениям РЦ,  проводимые очно на базах РЦ и опорных площадках;</a:t>
            </a:r>
            <a:br>
              <a:rPr lang="ru-RU" sz="1600" b="0" dirty="0">
                <a:latin typeface="+mj-lt"/>
              </a:rPr>
            </a:br>
            <a:r>
              <a:rPr lang="ru-RU" sz="1600" b="0" dirty="0">
                <a:latin typeface="+mj-lt"/>
              </a:rPr>
              <a:t>- индивидуальная подготовка школьников, </a:t>
            </a:r>
            <a:br>
              <a:rPr lang="ru-RU" sz="1600" b="0" dirty="0">
                <a:latin typeface="+mj-lt"/>
              </a:rPr>
            </a:br>
            <a:r>
              <a:rPr lang="ru-RU" sz="1600" b="0" dirty="0">
                <a:latin typeface="+mj-lt"/>
              </a:rPr>
              <a:t>показавших наивысшие результаты </a:t>
            </a:r>
            <a:br>
              <a:rPr lang="ru-RU" sz="1600" b="0" dirty="0">
                <a:latin typeface="+mj-lt"/>
              </a:rPr>
            </a:br>
            <a:r>
              <a:rPr lang="ru-RU" sz="1600" b="0" dirty="0">
                <a:latin typeface="+mj-lt"/>
              </a:rPr>
              <a:t>(математика, биология, </a:t>
            </a:r>
            <a:br>
              <a:rPr lang="ru-RU" sz="1600" b="0" dirty="0">
                <a:latin typeface="+mj-lt"/>
              </a:rPr>
            </a:br>
            <a:r>
              <a:rPr lang="ru-RU" sz="1600" b="0" dirty="0">
                <a:latin typeface="+mj-lt"/>
              </a:rPr>
              <a:t>информатика, история, обществознание и право, экология, физическая культура).</a:t>
            </a:r>
            <a:endParaRPr sz="1800" b="0" dirty="0">
              <a:latin typeface="+mj-lt"/>
            </a:endParaRPr>
          </a:p>
        </p:txBody>
      </p:sp>
    </p:spTree>
    <p:extLst>
      <p:ext uri="{BB962C8B-B14F-4D97-AF65-F5344CB8AC3E}">
        <p14:creationId xmlns:p14="http://schemas.microsoft.com/office/powerpoint/2010/main" val="2836519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1" descr="C:\Users\lensk\Downloads\ВСОШ\надпись на белом фоне ВСОШ.png"/>
          <p:cNvPicPr preferRelativeResize="0"/>
          <p:nvPr/>
        </p:nvPicPr>
        <p:blipFill rotWithShape="1">
          <a:blip r:embed="rId3">
            <a:alphaModFix/>
          </a:blip>
          <a:srcRect/>
          <a:stretch/>
        </p:blipFill>
        <p:spPr>
          <a:xfrm>
            <a:off x="931074" y="769268"/>
            <a:ext cx="6881812" cy="757237"/>
          </a:xfrm>
          <a:prstGeom prst="rect">
            <a:avLst/>
          </a:prstGeom>
          <a:noFill/>
          <a:ln>
            <a:noFill/>
          </a:ln>
        </p:spPr>
      </p:pic>
      <p:sp>
        <p:nvSpPr>
          <p:cNvPr id="426" name="Google Shape;426;p1"/>
          <p:cNvSpPr txBox="1">
            <a:spLocks noGrp="1"/>
          </p:cNvSpPr>
          <p:nvPr>
            <p:ph type="ctrTitle"/>
          </p:nvPr>
        </p:nvSpPr>
        <p:spPr>
          <a:xfrm>
            <a:off x="758743" y="1589601"/>
            <a:ext cx="10508257" cy="4598376"/>
          </a:xfrm>
          <a:prstGeom prst="rect">
            <a:avLst/>
          </a:prstGeom>
          <a:noFill/>
          <a:ln>
            <a:noFill/>
          </a:ln>
        </p:spPr>
        <p:txBody>
          <a:bodyPr spcFirstLastPara="1" wrap="square" lIns="91425" tIns="45700" rIns="91425" bIns="45700" anchor="b" anchorCtr="0">
            <a:noAutofit/>
          </a:bodyPr>
          <a:lstStyle/>
          <a:p>
            <a:pPr>
              <a:lnSpc>
                <a:spcPct val="100000"/>
              </a:lnSpc>
            </a:pPr>
            <a:r>
              <a:rPr lang="ru-RU" sz="1800" i="1" dirty="0">
                <a:solidFill>
                  <a:schemeClr val="accent3"/>
                </a:solidFill>
              </a:rPr>
              <a:t>«Самое ценное в том, что обучающиеся могут испытать себя, </a:t>
            </a:r>
            <a:br>
              <a:rPr lang="ru-RU" sz="1800" i="1" dirty="0">
                <a:solidFill>
                  <a:schemeClr val="accent3"/>
                </a:solidFill>
              </a:rPr>
            </a:br>
            <a:r>
              <a:rPr lang="ru-RU" sz="1800" i="1" dirty="0">
                <a:solidFill>
                  <a:schemeClr val="accent3"/>
                </a:solidFill>
              </a:rPr>
              <a:t>узнать о своих талантах и проявить их, общаясь и </a:t>
            </a:r>
            <a:br>
              <a:rPr lang="ru-RU" sz="1800" i="1" dirty="0">
                <a:solidFill>
                  <a:schemeClr val="accent3"/>
                </a:solidFill>
              </a:rPr>
            </a:br>
            <a:r>
              <a:rPr lang="ru-RU" sz="1800" i="1" dirty="0">
                <a:solidFill>
                  <a:schemeClr val="accent3"/>
                </a:solidFill>
              </a:rPr>
              <a:t>сотрудничая с другими целеустремленными сверстниками»</a:t>
            </a:r>
            <a:br>
              <a:rPr lang="ru-RU" sz="1800" i="1" dirty="0">
                <a:solidFill>
                  <a:schemeClr val="accent3"/>
                </a:solidFill>
              </a:rPr>
            </a:br>
            <a:r>
              <a:rPr lang="ru-RU" sz="1800" i="1" dirty="0">
                <a:solidFill>
                  <a:schemeClr val="accent3"/>
                </a:solidFill>
              </a:rPr>
              <a:t/>
            </a:r>
            <a:br>
              <a:rPr lang="ru-RU" sz="1800" i="1" dirty="0">
                <a:solidFill>
                  <a:schemeClr val="accent3"/>
                </a:solidFill>
              </a:rPr>
            </a:br>
            <a:r>
              <a:rPr lang="ru-RU" sz="1800" i="1" dirty="0" smtClean="0">
                <a:solidFill>
                  <a:schemeClr val="accent3"/>
                </a:solidFill>
              </a:rPr>
              <a:t/>
            </a:r>
            <a:br>
              <a:rPr lang="ru-RU" sz="1800" i="1" dirty="0" smtClean="0">
                <a:solidFill>
                  <a:schemeClr val="accent3"/>
                </a:solidFill>
              </a:rPr>
            </a:br>
            <a:r>
              <a:rPr lang="ru-RU" sz="1600" u="sng" dirty="0" smtClean="0">
                <a:latin typeface="+mj-lt"/>
              </a:rPr>
              <a:t>Что </a:t>
            </a:r>
            <a:r>
              <a:rPr lang="ru-RU" sz="1600" u="sng" dirty="0">
                <a:latin typeface="+mj-lt"/>
              </a:rPr>
              <a:t>дает грамота/диплом победителя и призера всероссийской олимпиады школьников?</a:t>
            </a:r>
            <a:br>
              <a:rPr lang="ru-RU" sz="1600" u="sng" dirty="0">
                <a:latin typeface="+mj-lt"/>
              </a:rPr>
            </a:br>
            <a:r>
              <a:rPr lang="ru-RU" sz="1600" b="0" dirty="0">
                <a:latin typeface="+mj-lt"/>
              </a:rPr>
              <a:t>- победители и призеры заключительного этапа всероссийской олимпиады школьников получают право на прием без вступительных испытаний в вузы;</a:t>
            </a:r>
            <a:br>
              <a:rPr lang="ru-RU" sz="1600" b="0" dirty="0">
                <a:latin typeface="+mj-lt"/>
              </a:rPr>
            </a:br>
            <a:r>
              <a:rPr lang="ru-RU" sz="1600" b="0" dirty="0">
                <a:latin typeface="+mj-lt"/>
              </a:rPr>
              <a:t>- победители и призеры ЗЭ </a:t>
            </a:r>
            <a:r>
              <a:rPr lang="ru-RU" sz="1600" b="0" dirty="0" err="1">
                <a:latin typeface="+mj-lt"/>
              </a:rPr>
              <a:t>ВсОШ</a:t>
            </a:r>
            <a:r>
              <a:rPr lang="ru-RU" sz="1600" b="0" dirty="0">
                <a:latin typeface="+mj-lt"/>
              </a:rPr>
              <a:t> в РС(Я) получают премию Главы РС(Я);</a:t>
            </a:r>
            <a:br>
              <a:rPr lang="ru-RU" sz="1600" b="0" dirty="0">
                <a:latin typeface="+mj-lt"/>
              </a:rPr>
            </a:br>
            <a:r>
              <a:rPr lang="ru-RU" sz="1600" b="0" dirty="0">
                <a:latin typeface="+mj-lt"/>
              </a:rPr>
              <a:t>- победители и призеры ЗЭ </a:t>
            </a:r>
            <a:r>
              <a:rPr lang="ru-RU" sz="1600" b="0" dirty="0" err="1">
                <a:latin typeface="+mj-lt"/>
              </a:rPr>
              <a:t>ВсОШ</a:t>
            </a:r>
            <a:r>
              <a:rPr lang="ru-RU" sz="1600" b="0" dirty="0">
                <a:latin typeface="+mj-lt"/>
              </a:rPr>
              <a:t> претендуют на Грант Президента РФ при поступлении в вуз на бюджетное место;</a:t>
            </a:r>
            <a:br>
              <a:rPr lang="ru-RU" sz="1600" b="0" dirty="0">
                <a:latin typeface="+mj-lt"/>
              </a:rPr>
            </a:br>
            <a:r>
              <a:rPr lang="ru-RU" sz="1600" b="0" dirty="0">
                <a:latin typeface="+mj-lt"/>
              </a:rPr>
              <a:t>- грамота </a:t>
            </a:r>
            <a:r>
              <a:rPr lang="ru-RU" sz="1600" b="0" dirty="0" smtClean="0">
                <a:latin typeface="+mj-lt"/>
              </a:rPr>
              <a:t>регионального </a:t>
            </a:r>
            <a:r>
              <a:rPr lang="ru-RU" sz="1600" b="0" dirty="0">
                <a:latin typeface="+mj-lt"/>
              </a:rPr>
              <a:t>этапа </a:t>
            </a:r>
            <a:r>
              <a:rPr lang="ru-RU" sz="1600" b="0" dirty="0" err="1">
                <a:latin typeface="+mj-lt"/>
              </a:rPr>
              <a:t>ВсОШ</a:t>
            </a:r>
            <a:r>
              <a:rPr lang="ru-RU" sz="1600" b="0" dirty="0">
                <a:latin typeface="+mj-lt"/>
              </a:rPr>
              <a:t> дает дополнительные баллы </a:t>
            </a:r>
            <a:r>
              <a:rPr lang="ru-RU" sz="1600" b="0" dirty="0" smtClean="0">
                <a:latin typeface="+mj-lt"/>
              </a:rPr>
              <a:t>при </a:t>
            </a:r>
            <a:r>
              <a:rPr lang="ru-RU" sz="1600" b="0" dirty="0">
                <a:latin typeface="+mj-lt"/>
              </a:rPr>
              <a:t>поступлении в вузы;</a:t>
            </a:r>
            <a:br>
              <a:rPr lang="ru-RU" sz="1600" b="0" dirty="0">
                <a:latin typeface="+mj-lt"/>
              </a:rPr>
            </a:br>
            <a:r>
              <a:rPr lang="ru-RU" sz="1600" b="0" dirty="0">
                <a:latin typeface="+mj-lt"/>
              </a:rPr>
              <a:t>- победители РЭ </a:t>
            </a:r>
            <a:r>
              <a:rPr lang="ru-RU" sz="1600" b="0" dirty="0" err="1">
                <a:latin typeface="+mj-lt"/>
              </a:rPr>
              <a:t>ВсОШ</a:t>
            </a:r>
            <a:r>
              <a:rPr lang="ru-RU" sz="1600" b="0" dirty="0">
                <a:latin typeface="+mj-lt"/>
              </a:rPr>
              <a:t> рекомендуются </a:t>
            </a:r>
            <a:r>
              <a:rPr lang="ru-RU" sz="1600" b="0" dirty="0" smtClean="0">
                <a:latin typeface="+mj-lt"/>
              </a:rPr>
              <a:t>на </a:t>
            </a:r>
            <a:r>
              <a:rPr lang="ru-RU" sz="1600" b="0" dirty="0">
                <a:latin typeface="+mj-lt"/>
              </a:rPr>
              <a:t>стипендию Главы РС(Я);</a:t>
            </a:r>
            <a:br>
              <a:rPr lang="ru-RU" sz="1600" b="0" dirty="0">
                <a:latin typeface="+mj-lt"/>
              </a:rPr>
            </a:br>
            <a:r>
              <a:rPr lang="ru-RU" sz="1600" b="0" dirty="0">
                <a:latin typeface="+mj-lt"/>
              </a:rPr>
              <a:t>- все участники РЭ </a:t>
            </a:r>
            <a:r>
              <a:rPr lang="ru-RU" sz="1600" b="0" dirty="0" err="1">
                <a:latin typeface="+mj-lt"/>
              </a:rPr>
              <a:t>ВсОШ</a:t>
            </a:r>
            <a:r>
              <a:rPr lang="ru-RU" sz="1600" b="0" dirty="0">
                <a:latin typeface="+mj-lt"/>
              </a:rPr>
              <a:t> могут побывать </a:t>
            </a:r>
            <a:r>
              <a:rPr lang="ru-RU" sz="1600" b="0" dirty="0" smtClean="0">
                <a:latin typeface="+mj-lt"/>
              </a:rPr>
              <a:t>в </a:t>
            </a:r>
            <a:r>
              <a:rPr lang="ru-RU" sz="1600" b="0" dirty="0">
                <a:latin typeface="+mj-lt"/>
              </a:rPr>
              <a:t>ВДЦ за счет квоты региона</a:t>
            </a:r>
            <a:r>
              <a:rPr lang="ru-RU" sz="1600" b="0" dirty="0" smtClean="0">
                <a:latin typeface="+mj-lt"/>
              </a:rPr>
              <a:t>;</a:t>
            </a:r>
            <a:br>
              <a:rPr lang="ru-RU" sz="1600" b="0" dirty="0" smtClean="0">
                <a:latin typeface="+mj-lt"/>
              </a:rPr>
            </a:br>
            <a:r>
              <a:rPr lang="ru-RU" sz="1600" b="0" dirty="0" smtClean="0">
                <a:latin typeface="+mj-lt"/>
              </a:rPr>
              <a:t>- </a:t>
            </a:r>
            <a:r>
              <a:rPr lang="ru-RU" sz="1600" b="0" dirty="0" smtClean="0"/>
              <a:t>победители и призеры </a:t>
            </a:r>
            <a:r>
              <a:rPr lang="ru-RU" sz="1600" b="0" dirty="0"/>
              <a:t>РЭ </a:t>
            </a:r>
            <a:r>
              <a:rPr lang="ru-RU" sz="1600" b="0" dirty="0" err="1"/>
              <a:t>ВсОШ</a:t>
            </a:r>
            <a:r>
              <a:rPr lang="ru-RU" sz="1600" b="0" dirty="0"/>
              <a:t> могут претендовать</a:t>
            </a:r>
            <a:r>
              <a:rPr lang="ru-RU" sz="1600" b="0" dirty="0" smtClean="0">
                <a:latin typeface="+mj-lt"/>
              </a:rPr>
              <a:t> на стипендию МАН РС(Я) (ДЧ и ЧК)</a:t>
            </a:r>
            <a:r>
              <a:rPr lang="ru-RU" sz="1600" b="0" dirty="0">
                <a:latin typeface="+mj-lt"/>
              </a:rPr>
              <a:t/>
            </a:r>
            <a:br>
              <a:rPr lang="ru-RU" sz="1600" b="0" dirty="0">
                <a:latin typeface="+mj-lt"/>
              </a:rPr>
            </a:br>
            <a:r>
              <a:rPr lang="ru-RU" sz="1600" b="0" dirty="0">
                <a:latin typeface="+mj-lt"/>
              </a:rPr>
              <a:t>- победители РЭ </a:t>
            </a:r>
            <a:r>
              <a:rPr lang="ru-RU" sz="1600" b="0" dirty="0" err="1">
                <a:latin typeface="+mj-lt"/>
              </a:rPr>
              <a:t>ВсОШ</a:t>
            </a:r>
            <a:r>
              <a:rPr lang="ru-RU" sz="1600" b="0" dirty="0">
                <a:latin typeface="+mj-lt"/>
              </a:rPr>
              <a:t> могут претендовать на грант одаренных детей и молодежи Но «Целевой фонд будущих поколений».</a:t>
            </a:r>
            <a:endParaRPr sz="1800" b="0" dirty="0">
              <a:latin typeface="+mj-lt"/>
            </a:endParaRPr>
          </a:p>
        </p:txBody>
      </p:sp>
    </p:spTree>
    <p:extLst>
      <p:ext uri="{BB962C8B-B14F-4D97-AF65-F5344CB8AC3E}">
        <p14:creationId xmlns:p14="http://schemas.microsoft.com/office/powerpoint/2010/main" val="1194669827"/>
      </p:ext>
    </p:extLst>
  </p:cSld>
  <p:clrMapOvr>
    <a:masterClrMapping/>
  </p:clrMapOvr>
</p:sld>
</file>

<file path=ppt/theme/theme1.xml><?xml version="1.0" encoding="utf-8"?>
<a:theme xmlns:a="http://schemas.openxmlformats.org/drawingml/2006/main" name="9_Тема Office">
  <a:themeElements>
    <a:clrScheme name="Custom 21">
      <a:dk1>
        <a:srgbClr val="000000"/>
      </a:dk1>
      <a:lt1>
        <a:srgbClr val="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Тема Office">
  <a:themeElements>
    <a:clrScheme name="Custom 21">
      <a:dk1>
        <a:srgbClr val="000000"/>
      </a:dk1>
      <a:lt1>
        <a:srgbClr val="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187</Words>
  <Application>Microsoft Office PowerPoint</Application>
  <PresentationFormat>Широкоэкранный</PresentationFormat>
  <Paragraphs>36</Paragraphs>
  <Slides>12</Slides>
  <Notes>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12</vt:i4>
      </vt:variant>
    </vt:vector>
  </HeadingPairs>
  <TitlesOfParts>
    <vt:vector size="19" baseType="lpstr">
      <vt:lpstr>Century Gothic</vt:lpstr>
      <vt:lpstr>Calibri</vt:lpstr>
      <vt:lpstr>Arial</vt:lpstr>
      <vt:lpstr>Times New Roman</vt:lpstr>
      <vt:lpstr>Arial Black</vt:lpstr>
      <vt:lpstr>9_Тема Office</vt:lpstr>
      <vt:lpstr>2_Тема Office</vt:lpstr>
      <vt:lpstr>Презентация PowerPoint</vt:lpstr>
      <vt:lpstr>Презентация PowerPoint</vt:lpstr>
      <vt:lpstr>ПРИВЕТСТВУЕМ участников регионального этапа</vt:lpstr>
      <vt:lpstr>ОРГАНИЗАТОРЫ</vt:lpstr>
      <vt:lpstr>Презентация PowerPoint</vt:lpstr>
      <vt:lpstr>       в Республике Саха (Якутия) в 2023-2024 уч.г.  Проведение олимпиады регулируется Порядком,  утвержденным приказом Минпрос России от 27 ноября 2020 г. № 678   Школьный этап: 78384 участников 35545 победителей и призеров  Муниципальный этап: 23503 участников 7631 победитель и призер  Региональный этап: 1711 приглашенных участников план: победителей и призеров будет не менее 45% от числа участников (нужно набрать баллов выше 50%)  Заключительный этап: 30 участников (план) максимальное количество дипломов победителей и призеров</vt:lpstr>
      <vt:lpstr>«Предоставляя равные возможности, организаторы  олимпиады школьников помогают участникам поверить  в свои силы»  Сеть поддержки олимпиадника в регионе: - предметно-методическая комиссия; - предметное жюри; - оргкомитет олимпиады открытый для учителей и родителей по организационным вопросам проведения этапов ВсОШ в РС (Я); - региональные учебно-тренировочные сборы, профильные образовательные программы «Олимпиадная школа», турниры, чемпионаты, конкурсы-конференции, дистанционные курсы ОЦ «Сириус»; - официальный сайт олимпиады с актуальными сведениями https://lensky-kray.ru/info/vseros/      «Каждый обучающийся получает возможности для самореализации  на равных с другими участниками олимпиады»</vt:lpstr>
      <vt:lpstr>«Всероссийская олимпиада школьников  помогает обучающемуся узнать, в чем он силен,  и проявить его уникальные способности для саморазвития»  Подготовка к олимпиадам через МАН РС(Я) – РЦ:  - УТС (учебно-тренировочные сборы) по подготовке к  предметные олимпиадам; - школы  интенсивного обучения для 5-7 классов; - профильные школы по фундаментальным  наукам для 8-9 классов; - профильные смены по искусству и проектные  смены по креативной индустрии; - регулярные смены – еженедельные занятия  со школьниками по ключевым направлениям РЦ,  проводимые очно на базах РЦ и опорных площадках; - индивидуальная подготовка школьников,  показавших наивысшие результаты  (математика, биология,  информатика, история, обществознание и право, экология, физическая культура).</vt:lpstr>
      <vt:lpstr>«Самое ценное в том, что обучающиеся могут испытать себя,  узнать о своих талантах и проявить их, общаясь и  сотрудничая с другими целеустремленными сверстниками»   Что дает грамота/диплом победителя и призера всероссийской олимпиады школьников? - победители и призеры заключительного этапа всероссийской олимпиады школьников получают право на прием без вступительных испытаний в вузы; - победители и призеры ЗЭ ВсОШ в РС(Я) получают премию Главы РС(Я); - победители и призеры ЗЭ ВсОШ претендуют на Грант Президента РФ при поступлении в вуз на бюджетное место; - грамота регионального этапа ВсОШ дает дополнительные баллы при поступлении в вузы; - победители РЭ ВсОШ рекомендуются на стипендию Главы РС(Я); - все участники РЭ ВсОШ могут побывать в ВДЦ за счет квоты региона; - победители и призеры РЭ ВсОШ могут претендовать на стипендию МАН РС(Я) (ДЧ и ЧК) - победители РЭ ВсОШ могут претендовать на грант одаренных детей и молодежи Но «Целевой фонд будущих поколений».</vt:lpstr>
      <vt:lpstr>«Всех победителей олимпиады объединяет то,  что они смело используют свои уникальные способности»  Как попасть на заключительный этап всероссийской олимпиады школьников? Чтобы получить приглашение на заключительный этап ВсОШ по конкретному общеобразовательному предмету необходимо: - получить статус победителя и призера заключительного этапа олимпиады года, предшествующего году проведения олимпиады; - набрать на региональном этапе проходной балл по конкретному общеобразовательному предмету в текущем учебном году; - чтобы получить возможность стать участником по квоте  (в случае, если из этого субъекта ни один участник  не набрал проходной балл по данному предмету)  нужно показать лучший результат  на региональном этапе в своем субъекте  (при этом набрать не менее 50% от проходного балла в текущем учебном году), </vt:lpstr>
      <vt:lpstr> Победители и призеры  заключительного этапа ВсОШ 2022-2023</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 Республике Саха (Якутия) в 2020-2021 уч.г.</dc:title>
  <dc:creator>MAN-OFFICE 1</dc:creator>
  <cp:lastModifiedBy>User</cp:lastModifiedBy>
  <cp:revision>53</cp:revision>
  <dcterms:created xsi:type="dcterms:W3CDTF">2018-06-25T18:44:11Z</dcterms:created>
  <dcterms:modified xsi:type="dcterms:W3CDTF">2024-02-01T01:00:46Z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y fmtid="{D5CDD505-2E9C-101B-9397-08002B2CF9AE}" pid="3" name="_ip_UnifiedCompliancePolicyUIAction">
    <vt:lpwstr/>
  </property>
  <property fmtid="{D5CDD505-2E9C-101B-9397-08002B2CF9AE}" pid="4" name="_ip_UnifiedCompliancePolicyProperties">
    <vt:lpwstr/>
  </property>
</Properties>
</file>