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66" r:id="rId4"/>
    <p:sldId id="265" r:id="rId5"/>
    <p:sldId id="267" r:id="rId6"/>
    <p:sldId id="277" r:id="rId7"/>
    <p:sldId id="269" r:id="rId8"/>
    <p:sldId id="268" r:id="rId9"/>
    <p:sldId id="271" r:id="rId10"/>
    <p:sldId id="272" r:id="rId11"/>
    <p:sldId id="273" r:id="rId12"/>
    <p:sldId id="275" r:id="rId13"/>
    <p:sldId id="274" r:id="rId14"/>
    <p:sldId id="276" r:id="rId15"/>
    <p:sldId id="270" r:id="rId16"/>
    <p:sldId id="259" r:id="rId17"/>
    <p:sldId id="260" r:id="rId18"/>
    <p:sldId id="262" r:id="rId19"/>
    <p:sldId id="278" r:id="rId20"/>
    <p:sldId id="263" r:id="rId21"/>
    <p:sldId id="261" r:id="rId22"/>
    <p:sldId id="279" r:id="rId23"/>
    <p:sldId id="280" r:id="rId24"/>
    <p:sldId id="281" r:id="rId25"/>
    <p:sldId id="282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Физ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6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929718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+mn-lt"/>
              </a:rPr>
              <a:t>T</a:t>
            </a:r>
            <a:r>
              <a:rPr lang="sah-RU" sz="5400" b="1" dirty="0" smtClean="0">
                <a:latin typeface="+mn-lt"/>
              </a:rPr>
              <a:t>he theory of everything</a:t>
            </a:r>
            <a:endParaRPr lang="ru-RU" sz="5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071678"/>
            <a:ext cx="3571900" cy="1752600"/>
          </a:xfrm>
        </p:spPr>
        <p:txBody>
          <a:bodyPr>
            <a:normAutofit/>
          </a:bodyPr>
          <a:lstStyle/>
          <a:p>
            <a:pPr algn="ctr"/>
            <a:r>
              <a:rPr lang="sah-RU" sz="3600" b="1" dirty="0" smtClean="0">
                <a:solidFill>
                  <a:schemeClr val="bg1"/>
                </a:solidFill>
                <a:ea typeface="+mj-ea"/>
                <a:cs typeface="+mj-cs"/>
              </a:rPr>
              <a:t>Теория всего</a:t>
            </a:r>
            <a:endParaRPr lang="ru-RU" sz="3600" b="1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314324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Дегтярева А.П., СУНЦ МГУ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418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Симметрии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 СМ симметрия нарушается! </a:t>
            </a:r>
            <a:r>
              <a:rPr lang="ru-RU" dirty="0"/>
              <a:t>(</a:t>
            </a:r>
            <a:r>
              <a:rPr lang="ru-RU" dirty="0" smtClean="0"/>
              <a:t>СРТ-</a:t>
            </a:r>
          </a:p>
          <a:p>
            <a:pPr>
              <a:buNone/>
            </a:pPr>
            <a:r>
              <a:rPr lang="ru-RU" dirty="0" smtClean="0"/>
              <a:t>«инвариантность»). А сама СМ – всего лишь приближение.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Современная физика элементарных частиц опирается на симметрию между </a:t>
            </a:r>
            <a:r>
              <a:rPr lang="ru-RU" u="sng" dirty="0" smtClean="0"/>
              <a:t>электромагнитным</a:t>
            </a:r>
            <a:r>
              <a:rPr lang="ru-RU" dirty="0" smtClean="0"/>
              <a:t> и </a:t>
            </a:r>
            <a:r>
              <a:rPr lang="ru-RU" u="sng" dirty="0" smtClean="0"/>
              <a:t>слабым</a:t>
            </a:r>
            <a:r>
              <a:rPr lang="ru-RU" dirty="0" smtClean="0"/>
              <a:t> взаимодействием.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Хиггс</a:t>
            </a:r>
            <a:r>
              <a:rPr lang="ru-RU" dirty="0" smtClean="0"/>
              <a:t> - от 1964 до 2012.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Нашли! Но знают мало.</a:t>
            </a:r>
            <a:endParaRPr lang="ru-RU" dirty="0"/>
          </a:p>
        </p:txBody>
      </p:sp>
      <p:pic>
        <p:nvPicPr>
          <p:cNvPr id="4" name="Picture 8" descr="Image result for бозон хигг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5103" y="4077072"/>
            <a:ext cx="3929090" cy="2677825"/>
          </a:xfrm>
          <a:prstGeom prst="rect">
            <a:avLst/>
          </a:prstGeom>
          <a:noFill/>
        </p:spPr>
      </p:pic>
      <p:pic>
        <p:nvPicPr>
          <p:cNvPr id="30722" name="Picture 2" descr="Image result for суперсимметр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860694" cy="1374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472518" cy="1071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Отвечает за массу у  элементарных частиц</a:t>
            </a:r>
            <a:r>
              <a:rPr lang="sah-RU" sz="3200" dirty="0" smtClean="0">
                <a:latin typeface="+mn-lt"/>
              </a:rPr>
              <a:t>, но работает на малых энергиях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ah-RU" dirty="0" smtClean="0"/>
          </a:p>
          <a:p>
            <a:endParaRPr lang="sah-RU" dirty="0" smtClean="0"/>
          </a:p>
          <a:p>
            <a:endParaRPr lang="sah-RU" dirty="0" smtClean="0"/>
          </a:p>
          <a:p>
            <a:endParaRPr lang="sah-RU" dirty="0" smtClean="0"/>
          </a:p>
          <a:p>
            <a:endParaRPr lang="sah-RU" dirty="0" smtClean="0"/>
          </a:p>
          <a:p>
            <a:endParaRPr lang="sah-RU" dirty="0" smtClean="0"/>
          </a:p>
          <a:p>
            <a:pPr>
              <a:buNone/>
            </a:pPr>
            <a:r>
              <a:rPr lang="sah-RU" dirty="0" smtClean="0"/>
              <a:t> </a:t>
            </a:r>
          </a:p>
          <a:p>
            <a:pPr>
              <a:buNone/>
            </a:pPr>
            <a:r>
              <a:rPr lang="sah-RU" dirty="0" smtClean="0"/>
              <a:t>Пятое поле?</a:t>
            </a:r>
            <a:endParaRPr lang="ru-RU" dirty="0"/>
          </a:p>
        </p:txBody>
      </p:sp>
      <p:pic>
        <p:nvPicPr>
          <p:cNvPr id="29698" name="Picture 2" descr="Image result for бозон хигг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429288" cy="3053975"/>
          </a:xfrm>
          <a:prstGeom prst="rect">
            <a:avLst/>
          </a:prstGeom>
          <a:noFill/>
        </p:spPr>
      </p:pic>
      <p:pic>
        <p:nvPicPr>
          <p:cNvPr id="29700" name="Picture 4" descr="как устроена вселенная бозон хигг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429132"/>
            <a:ext cx="2966990" cy="2094857"/>
          </a:xfrm>
          <a:prstGeom prst="rect">
            <a:avLst/>
          </a:prstGeom>
          <a:noFill/>
        </p:spPr>
      </p:pic>
      <p:pic>
        <p:nvPicPr>
          <p:cNvPr id="29702" name="Picture 6" descr="Image result for NP nobel pr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736"/>
            <a:ext cx="2800348" cy="280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804988"/>
            <a:ext cx="8953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Почему мы так «уперлись» в частицы и идем наторенными математическими тропами?</a:t>
            </a:r>
          </a:p>
          <a:p>
            <a:endParaRPr lang="ru-RU" dirty="0" smtClean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5736"/>
            <a:ext cx="9144000" cy="290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«Сейчас ситуация в физике элементарных частиц напоминает состояние науки в Древней Греции. У греков было множество философских обобщений о том, какие элементы могут являться первоосновой мира, но не было экспериментов, которые бы подтверждали хоть одну из гипотез. Вот и сейчас теоретики придумали сотни обобщений Стандартной модели, но есть ли среди них правильное, могут сказать только экспериментаторы. </a:t>
            </a:r>
          </a:p>
          <a:p>
            <a:pPr>
              <a:buNone/>
            </a:pPr>
            <a:r>
              <a:rPr lang="ru-RU" dirty="0" smtClean="0"/>
              <a:t>А эксперимент в очередной раз продемонстрировал полный триумф Стандартной модели…»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Доказанной теории всего нет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i.ytimg.com/vi/VX_Y0JMFhd8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6" y="1500174"/>
            <a:ext cx="8937634" cy="502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928678"/>
          </a:xfrm>
        </p:spPr>
        <p:txBody>
          <a:bodyPr>
            <a:normAutofit/>
          </a:bodyPr>
          <a:lstStyle/>
          <a:p>
            <a:r>
              <a:rPr lang="sah-RU" sz="3200" dirty="0" smtClean="0">
                <a:latin typeface="+mn-lt"/>
              </a:rPr>
              <a:t>Что мешает связать все </a:t>
            </a:r>
            <a:r>
              <a:rPr lang="ru-RU" sz="3200" dirty="0" smtClean="0">
                <a:latin typeface="+mn-lt"/>
              </a:rPr>
              <a:t>взаимодействия?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«Не уживается» квантовая механика и ОТО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full_eynshte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571992" cy="404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Почему не построено модели квантовой гравитации ?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Имеют разные области применения – микромир и макромир</a:t>
            </a:r>
          </a:p>
          <a:p>
            <a:endParaRPr lang="ru-RU" dirty="0" smtClean="0"/>
          </a:p>
          <a:p>
            <a:r>
              <a:rPr lang="ru-RU" dirty="0" smtClean="0"/>
              <a:t>Противоречат в смысле пространства-времени (квантовая механика - теория, описывающая временную эволюцию физических систем на фоне внешнего </a:t>
            </a:r>
            <a:r>
              <a:rPr lang="ru-RU" dirty="0" err="1" smtClean="0"/>
              <a:t>ПВ</a:t>
            </a:r>
            <a:r>
              <a:rPr lang="ru-RU" dirty="0" smtClean="0"/>
              <a:t>.</a:t>
            </a:r>
            <a:r>
              <a:rPr lang="en-US" smtClean="0"/>
              <a:t>              </a:t>
            </a:r>
            <a:r>
              <a:rPr lang="ru-RU" smtClean="0"/>
              <a:t> </a:t>
            </a:r>
            <a:r>
              <a:rPr lang="ru-RU" dirty="0" smtClean="0"/>
              <a:t>В ОТО внешнего </a:t>
            </a:r>
            <a:r>
              <a:rPr lang="ru-RU" dirty="0" err="1" smtClean="0"/>
              <a:t>ПВ</a:t>
            </a:r>
            <a:r>
              <a:rPr lang="ru-RU" dirty="0" smtClean="0"/>
              <a:t> нет)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Пространство-время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Относитель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44000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 построено модели квантовой гравитации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Отсутствие конечных результатов для экспериментально проверяемых величин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НО!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	Из этого всего не следует, что такая теория не может быть построена.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теория всего юм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000372"/>
            <a:ext cx="2082205" cy="31042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Заглядывая в словарь 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6357982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	Теория всего </a:t>
            </a:r>
            <a:r>
              <a:rPr lang="ru-RU" dirty="0" smtClean="0"/>
              <a:t>– гипотетическая</a:t>
            </a:r>
          </a:p>
          <a:p>
            <a:pPr>
              <a:buNone/>
            </a:pPr>
            <a:r>
              <a:rPr lang="ru-RU" dirty="0" smtClean="0"/>
              <a:t>   объединённая </a:t>
            </a:r>
          </a:p>
          <a:p>
            <a:pPr>
              <a:buNone/>
            </a:pPr>
            <a:r>
              <a:rPr lang="ru-RU" dirty="0" smtClean="0"/>
              <a:t>   физико-математическая теория, </a:t>
            </a:r>
          </a:p>
          <a:p>
            <a:pPr>
              <a:buNone/>
            </a:pPr>
            <a:r>
              <a:rPr lang="ru-RU" dirty="0" smtClean="0"/>
              <a:t>	описывающая </a:t>
            </a:r>
            <a:r>
              <a:rPr lang="ru-RU" b="1" dirty="0" smtClean="0"/>
              <a:t>все</a:t>
            </a:r>
            <a:r>
              <a:rPr lang="ru-RU" dirty="0" smtClean="0"/>
              <a:t> известные </a:t>
            </a:r>
            <a:r>
              <a:rPr lang="ru-RU" u="sng" dirty="0" smtClean="0"/>
              <a:t>фундаментальные взаимодействия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7138"/>
            <a:ext cx="9144000" cy="239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Куда «деть» темную материю?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Image result for связь темной материи и элементарных час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4084" cy="5762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00132"/>
          </a:xfrm>
        </p:spPr>
        <p:txBody>
          <a:bodyPr/>
          <a:lstStyle/>
          <a:p>
            <a:r>
              <a:rPr lang="ru-RU" dirty="0" err="1" smtClean="0">
                <a:latin typeface="+mn-lt"/>
              </a:rPr>
              <a:t>Ааааа</a:t>
            </a:r>
            <a:r>
              <a:rPr lang="ru-RU" dirty="0" smtClean="0">
                <a:latin typeface="+mn-lt"/>
              </a:rPr>
              <a:t>! Что ДЕЛАТЬ?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55223"/>
            <a:ext cx="7072362" cy="48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215106" cy="58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0108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Теория петлевой квантовой гравитации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Объясняет пульсирующую Вселенную.</a:t>
            </a:r>
            <a:endParaRPr lang="ru-RU" dirty="0"/>
          </a:p>
        </p:txBody>
      </p:sp>
      <p:pic>
        <p:nvPicPr>
          <p:cNvPr id="37890" name="Picture 2" descr="Image result for петлевая квантовая грави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4278681" cy="25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Теория </a:t>
            </a:r>
            <a:r>
              <a:rPr lang="ru-RU" dirty="0" err="1" smtClean="0"/>
              <a:t>Калуцы</a:t>
            </a:r>
            <a:r>
              <a:rPr lang="ru-RU" dirty="0" smtClean="0"/>
              <a:t> — Клейна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Объединяет гравитацию</a:t>
            </a:r>
          </a:p>
          <a:p>
            <a:pPr>
              <a:buNone/>
            </a:pPr>
            <a:r>
              <a:rPr lang="ru-RU" dirty="0" smtClean="0"/>
              <a:t>и электромагнетизм.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(Вывели из общей теории</a:t>
            </a:r>
          </a:p>
          <a:p>
            <a:pPr>
              <a:buNone/>
            </a:pPr>
            <a:r>
              <a:rPr lang="ru-RU" dirty="0" smtClean="0"/>
              <a:t> относительности</a:t>
            </a:r>
          </a:p>
          <a:p>
            <a:pPr>
              <a:buNone/>
            </a:pPr>
            <a:r>
              <a:rPr lang="ru-RU" dirty="0" smtClean="0"/>
              <a:t> классические уравнения </a:t>
            </a:r>
          </a:p>
          <a:p>
            <a:pPr>
              <a:buNone/>
            </a:pPr>
            <a:r>
              <a:rPr lang="ru-RU" dirty="0" smtClean="0"/>
              <a:t>Максвелла).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Ввели дополнительные измерения.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9938" name="Picture 2" descr="Image result for Теория Калуцы — Кле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925570" cy="425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75" y="465003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Image result for связь экспериментальных и теоретических нерешенных физических пробл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444518" cy="475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Image result for фундаментальные взаимодейств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18721" cy="352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На рисунке показаны четыре фундаментальных взаимодействия, присутствующие в нашем мире. В гипотетическом мире Харника отсутствует третье из них. Однако, хотя в «неслабой» вселенной некоторые процессы, протекающие в нашем мире, невозможны, в ней тоже могут образоваться планеты, включающие в свой состав водород, кислород, углерод, азот, железо и почти все прочие элементы, от которых зависит земная биохимия. А значит, возможно и возникновение жизни. Изображение с сайта hyperphysics.phy-astr.gsu.e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29874"/>
            <a:ext cx="8001056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4786322"/>
            <a:ext cx="2428892" cy="15001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Стандартная модель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2" name="Picture 6" descr="http://s51.radikal.ru/i132/1204/d4/da1e4b612af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6291"/>
            <a:ext cx="5934074" cy="6231709"/>
          </a:xfrm>
          <a:prstGeom prst="rect">
            <a:avLst/>
          </a:prstGeom>
          <a:noFill/>
        </p:spPr>
      </p:pic>
      <p:pic>
        <p:nvPicPr>
          <p:cNvPr id="24584" name="Picture 8" descr="Image result for бозон хигг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2852"/>
            <a:ext cx="3151507" cy="2147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ru-RU" dirty="0" err="1" smtClean="0">
                <a:latin typeface="+mn-lt"/>
              </a:rPr>
              <a:t>Суперсимметрия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610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Бозоны и фермионы до сих пор «не связаны» </a:t>
            </a:r>
            <a:r>
              <a:rPr lang="ru-RU" u="sng" dirty="0" smtClean="0"/>
              <a:t>доказанной экспериментально</a:t>
            </a:r>
            <a:r>
              <a:rPr lang="ru-RU" dirty="0" smtClean="0"/>
              <a:t> теорией </a:t>
            </a:r>
            <a:r>
              <a:rPr lang="ru-RU" dirty="0" smtClean="0">
                <a:sym typeface="Wingdings" panose="05000000000000000000" pitchFamily="2" charset="2"/>
              </a:rPr>
              <a:t>.</a:t>
            </a:r>
            <a:endParaRPr lang="ru-RU" dirty="0"/>
          </a:p>
        </p:txBody>
      </p:sp>
      <p:pic>
        <p:nvPicPr>
          <p:cNvPr id="34818" name="Picture 2" descr="Теория суперсимметрии Стоковое фото 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5548298" cy="417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ru-RU" dirty="0" smtClean="0"/>
              <a:t>Теории всего начала </a:t>
            </a:r>
            <a:r>
              <a:rPr lang="en-US" dirty="0" smtClean="0"/>
              <a:t>XX </a:t>
            </a:r>
            <a:r>
              <a:rPr lang="sah-RU" dirty="0" smtClean="0"/>
              <a:t>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682302"/>
          </a:xfrm>
        </p:spPr>
        <p:txBody>
          <a:bodyPr/>
          <a:lstStyle/>
          <a:p>
            <a:r>
              <a:rPr lang="ru-RU" dirty="0" smtClean="0"/>
              <a:t>м</a:t>
            </a:r>
            <a:r>
              <a:rPr lang="sah-RU" dirty="0" smtClean="0"/>
              <a:t>ного</a:t>
            </a:r>
          </a:p>
          <a:p>
            <a:r>
              <a:rPr lang="ru-RU" dirty="0" smtClean="0"/>
              <a:t>н</a:t>
            </a:r>
            <a:r>
              <a:rPr lang="sah-RU" dirty="0" smtClean="0"/>
              <a:t>и одна не прошла экспериментальную проверку</a:t>
            </a:r>
          </a:p>
          <a:p>
            <a:pPr>
              <a:buNone/>
            </a:pPr>
            <a:r>
              <a:rPr lang="sah-RU" dirty="0" smtClean="0"/>
              <a:t>ИЛИ</a:t>
            </a:r>
          </a:p>
          <a:p>
            <a:r>
              <a:rPr lang="ru-RU" dirty="0" smtClean="0"/>
              <a:t>т</a:t>
            </a:r>
            <a:r>
              <a:rPr lang="sah-RU" dirty="0" smtClean="0"/>
              <a:t>рудности в организации экпериментальной проверки</a:t>
            </a:r>
          </a:p>
          <a:p>
            <a:endParaRPr lang="ru-RU" dirty="0"/>
          </a:p>
        </p:txBody>
      </p:sp>
      <p:pic>
        <p:nvPicPr>
          <p:cNvPr id="26626" name="Picture 2" descr="Image result for теория всего юм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256"/>
            <a:ext cx="5438767" cy="236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sah-RU" dirty="0" smtClean="0">
                <a:latin typeface="+mn-lt"/>
              </a:rPr>
              <a:t>Печально, но...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Термин «теория всего» первоначально использовался в </a:t>
            </a:r>
            <a:r>
              <a:rPr lang="ru-RU" dirty="0" smtClean="0">
                <a:solidFill>
                  <a:srgbClr val="FF0000"/>
                </a:solidFill>
              </a:rPr>
              <a:t>ироническом</a:t>
            </a:r>
            <a:r>
              <a:rPr lang="ru-RU" dirty="0" smtClean="0"/>
              <a:t> ключе для обозначения разнообразных обобщённых теорий.</a:t>
            </a:r>
          </a:p>
          <a:p>
            <a:endParaRPr lang="ru-RU" dirty="0"/>
          </a:p>
        </p:txBody>
      </p:sp>
      <p:pic>
        <p:nvPicPr>
          <p:cNvPr id="25602" name="Picture 2" descr="Image result for теория всего шу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500"/>
            <a:ext cx="6381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Проблемы науки как инструмента понимания окружающего мира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 все сводится к известным частицам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2745514" cy="18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00372"/>
            <a:ext cx="5428071" cy="349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286</TotalTime>
  <Words>362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The theory of everything</vt:lpstr>
      <vt:lpstr>Заглядывая в словарь </vt:lpstr>
      <vt:lpstr>Презентация PowerPoint</vt:lpstr>
      <vt:lpstr>Презентация PowerPoint</vt:lpstr>
      <vt:lpstr>Стандартная модель</vt:lpstr>
      <vt:lpstr>Суперсимметрия</vt:lpstr>
      <vt:lpstr>Теории всего начала XX века</vt:lpstr>
      <vt:lpstr>Печально, но...</vt:lpstr>
      <vt:lpstr>Проблемы науки как инструмента понимания окружающего мира</vt:lpstr>
      <vt:lpstr>Презентация PowerPoint</vt:lpstr>
      <vt:lpstr>Отвечает за массу у  элементарных частиц, но работает на малых энергиях</vt:lpstr>
      <vt:lpstr>Презентация PowerPoint</vt:lpstr>
      <vt:lpstr>Презентация PowerPoint</vt:lpstr>
      <vt:lpstr>Презентация PowerPoint</vt:lpstr>
      <vt:lpstr>Доказанной теории всего нет</vt:lpstr>
      <vt:lpstr>Что мешает связать все взаимодействия?</vt:lpstr>
      <vt:lpstr>Почему не построено модели квантовой гравитации ?</vt:lpstr>
      <vt:lpstr>Пространство-время</vt:lpstr>
      <vt:lpstr>Почему не построено модели квантовой гравитации ?</vt:lpstr>
      <vt:lpstr>Презентация PowerPoint</vt:lpstr>
      <vt:lpstr>Куда «деть» темную материю?</vt:lpstr>
      <vt:lpstr>Ааааа! Что ДЕЛАТЬ?</vt:lpstr>
      <vt:lpstr>Презентация PowerPoint</vt:lpstr>
      <vt:lpstr>Теория петлевой квантовой гравитации</vt:lpstr>
      <vt:lpstr>Теория Калуцы — Клейна 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62</cp:revision>
  <dcterms:created xsi:type="dcterms:W3CDTF">2017-07-25T07:10:25Z</dcterms:created>
  <dcterms:modified xsi:type="dcterms:W3CDTF">2017-07-26T09:06:12Z</dcterms:modified>
</cp:coreProperties>
</file>