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8" r:id="rId7"/>
    <p:sldId id="267" r:id="rId8"/>
    <p:sldId id="258" r:id="rId9"/>
    <p:sldId id="273" r:id="rId10"/>
    <p:sldId id="284" r:id="rId11"/>
    <p:sldId id="281" r:id="rId12"/>
    <p:sldId id="270" r:id="rId13"/>
    <p:sldId id="271" r:id="rId14"/>
    <p:sldId id="283" r:id="rId15"/>
    <p:sldId id="285" r:id="rId16"/>
    <p:sldId id="259" r:id="rId17"/>
    <p:sldId id="276" r:id="rId18"/>
    <p:sldId id="278" r:id="rId19"/>
    <p:sldId id="274" r:id="rId20"/>
    <p:sldId id="260" r:id="rId21"/>
    <p:sldId id="275" r:id="rId22"/>
    <p:sldId id="277" r:id="rId23"/>
    <p:sldId id="286" r:id="rId24"/>
    <p:sldId id="280" r:id="rId25"/>
    <p:sldId id="279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0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D15660-EE76-4E81-8FA0-3B7E5AC57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316548-225E-43E9-B81D-7A087BC8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3B9ECE-97D7-4B5B-82BD-265E058D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3AF457-DC06-408D-AD26-BC2C260F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ADD7A6-A73D-4061-AF00-9E004F6E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0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3628C2-ECDD-4B06-A93E-3E26CD27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3E0B41-2ED3-46C4-A598-0C64E7AB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61A486-6E62-43DD-87D1-484BBBA2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EB89BB-DB26-4C80-A3FC-58A2449A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E37876-307B-4818-81FB-D5DA1B7F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48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27AC746-7A84-4C73-880C-AA4E28D63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7A9526-8F63-4866-977B-03843514A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E3817A-7102-41FF-96B7-B554F64F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CE1092-48BD-44DB-84F3-3DA645E5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043201-5EAE-4116-A45E-58FE2CC7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9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B0835B-DA30-4C51-A4A8-8ED488B4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0D01F8-727C-4922-97A3-DA77EA511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D0797D-B592-464F-B948-026C2F15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A1FEC3-04EC-4003-BB05-1F2B3C11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7F6DC0-1327-4D8A-A5FE-C68F9478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1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BCA16E-C0D1-48DA-A50A-B8A9F83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EC063D-56C8-4BF4-82EA-FDBE017B7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40789C-7150-4271-8447-6CC333CB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749640-3EB1-44E2-B0BF-BA2492D3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DF4494-3D22-466E-AF82-5F5CA06F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9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EAC1E8-E96C-4CA4-B71E-1F445A4E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4AE8FA-7268-4472-B741-594F2431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54B08F-8BD4-48E5-8A95-6621FD82F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8A59737-1ED4-44AB-94BF-B8D5BCF0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07E4B6-5F76-4ECB-9FDD-8D9882F4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F56705-AAD2-4604-9DD6-84B47782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4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E49177-1BBB-4B2C-BFEB-2C27EA9C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594FD2-01E6-4706-87C8-F2D39C1B0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41BF998-5AFB-4E9E-ABDB-7F30D63FE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E60DE78-57DB-4C5A-8C90-29FF2888D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46200B1-C1C1-4BF0-A4B6-8F8058815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6239FC9-29BB-40AA-9E93-C5224AFD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A0B572B-2F15-4014-912F-C27DC131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5ACBD65-2E5D-4E02-B9C5-829DA56C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6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00BFB8-EBA8-41B2-AA8D-D30A7959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5AAC81-FC5C-4732-BE5F-04A539D4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A41B24-C05F-47E1-932A-ED7459B2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1D95C19-3985-43F4-8130-B144C800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9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0AFAC89-F55E-440A-A065-2F913D7D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AB253-93F4-4769-AE1C-337B7175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768A068-BB0A-4142-B50A-3D01EEED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4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A89444-AB2C-43F1-85D1-9486CCD2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0013E1-C79D-4451-93D6-211200452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6E1C4E-EF01-4A66-B832-467A12943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FE1171C-C017-4B98-85B1-E0916795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C3DEE45-E467-49F5-8E40-ECEFF0D3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6FDD20-E993-45A7-8F35-4DD4709B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EA808D-1FF7-46FC-98E2-89C0FF48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ED6F9B7-9B9D-4DAD-947B-6CC986C93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0041E5-F7E9-4C0D-B63C-D9969CB15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54B750-EF37-42B3-8EAB-CD307CB4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25F966A-F5A0-4825-BEC1-21ED382A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69A2F5B-8846-450C-B70F-F37F9836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7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2DCDFC-C4A8-4775-8750-5D01A418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52209F-9B33-46DA-A036-96E53F99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456FE5-C569-4CE5-9D72-E3827CB52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71BE3-2E52-4679-8352-1BC124F53275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EA4E2E-F998-41E3-B3E5-BAEEA118E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520ED8-B1FA-4126-B06B-E889B6B19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4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F608F-63DB-4244-A3B8-04CE5AF09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Высокоскоростное </a:t>
            </a:r>
            <a:r>
              <a:rPr lang="ru-RU" dirty="0"/>
              <a:t>метание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0617ED-BB0D-419C-ACC8-7EB107A70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Башкатов Ю.Л.</a:t>
            </a:r>
          </a:p>
          <a:p>
            <a:r>
              <a:rPr lang="ru-RU" dirty="0"/>
              <a:t>к.ф.-м.н.</a:t>
            </a:r>
          </a:p>
          <a:p>
            <a:r>
              <a:rPr lang="ru-RU" dirty="0"/>
              <a:t>СУНЦ НГУ</a:t>
            </a:r>
          </a:p>
        </p:txBody>
      </p:sp>
    </p:spTree>
    <p:extLst>
      <p:ext uri="{BB962C8B-B14F-4D97-AF65-F5344CB8AC3E}">
        <p14:creationId xmlns:p14="http://schemas.microsoft.com/office/powerpoint/2010/main" val="3364905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94AA42-FA68-448C-A1F5-73CD0252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52" y="268022"/>
            <a:ext cx="10515600" cy="11642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характеристики </a:t>
            </a:r>
            <a:r>
              <a:rPr lang="ru-RU" dirty="0" err="1"/>
              <a:t>легкогазовой</a:t>
            </a:r>
            <a:r>
              <a:rPr lang="ru-RU" dirty="0"/>
              <a:t> пушки ЦНИИ Маш (КБ Королева)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A42FC9E4-BB14-4CC4-ACB6-EBD1C74C3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730433"/>
              </p:ext>
            </p:extLst>
          </p:nvPr>
        </p:nvGraphicFramePr>
        <p:xfrm>
          <a:off x="412693" y="1933997"/>
          <a:ext cx="4992787" cy="4135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2568">
                  <a:extLst>
                    <a:ext uri="{9D8B030D-6E8A-4147-A177-3AD203B41FA5}">
                      <a16:colId xmlns:a16="http://schemas.microsoft.com/office/drawing/2014/main" xmlns="" val="703849639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xmlns="" val="97280434"/>
                    </a:ext>
                  </a:extLst>
                </a:gridCol>
              </a:tblGrid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Калибр ствола, мм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12,7; 13,7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xmlns="" val="331838603"/>
                  </a:ext>
                </a:extLst>
              </a:tr>
              <a:tr h="1189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Диаметр метаемых частиц, мм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2...13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xmlns="" val="1382964813"/>
                  </a:ext>
                </a:extLst>
              </a:tr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Масса метаемых частиц, 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 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xmlns="" val="1679964125"/>
                  </a:ext>
                </a:extLst>
              </a:tr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Скорость метания, км/с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4...7,5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xmlns="" val="353834165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971FF7A5-60F6-4F88-8A77-4E0FB525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5522" y="-57684"/>
            <a:ext cx="50326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>
                <a:ln>
                  <a:noFill/>
                </a:ln>
                <a:solidFill>
                  <a:srgbClr val="014C7B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DB86C8-4313-4344-B8EC-B331D342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75" y="1933997"/>
            <a:ext cx="6014363" cy="42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D5B57-8F72-47E1-92A9-58820B1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036"/>
          </a:xfrm>
        </p:spPr>
        <p:txBody>
          <a:bodyPr/>
          <a:lstStyle/>
          <a:p>
            <a:pPr algn="ctr"/>
            <a:r>
              <a:rPr lang="ru-RU" dirty="0" err="1"/>
              <a:t>Электроразрядный</a:t>
            </a:r>
            <a:r>
              <a:rPr lang="ru-RU" dirty="0"/>
              <a:t> ускоритель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8EDD4F1-0ACB-401B-888F-9342B1E08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053" y="1157162"/>
            <a:ext cx="10666964" cy="5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3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685DD5-FE63-40BD-863E-2ABDDD53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036"/>
          </a:xfrm>
        </p:spPr>
        <p:txBody>
          <a:bodyPr/>
          <a:lstStyle/>
          <a:p>
            <a:pPr algn="ctr"/>
            <a:r>
              <a:rPr lang="ru-RU" dirty="0"/>
              <a:t>Газокумулятивное метание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9D9B025-FFFC-41D8-BFA7-E5A3623EC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1" y="2123339"/>
            <a:ext cx="10676477" cy="4099436"/>
          </a:xfrm>
        </p:spPr>
      </p:pic>
    </p:spTree>
    <p:extLst>
      <p:ext uri="{BB962C8B-B14F-4D97-AF65-F5344CB8AC3E}">
        <p14:creationId xmlns:p14="http://schemas.microsoft.com/office/powerpoint/2010/main" val="216256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5059-6B43-4395-8134-F4F8F33E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956"/>
          </a:xfrm>
        </p:spPr>
        <p:txBody>
          <a:bodyPr/>
          <a:lstStyle/>
          <a:p>
            <a:pPr algn="ctr"/>
            <a:r>
              <a:rPr lang="ru-RU" dirty="0"/>
              <a:t>Газокумулятивное метание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576691-A42D-4808-BD90-472211CC2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9" y="1521304"/>
            <a:ext cx="9619817" cy="5235546"/>
          </a:xfrm>
        </p:spPr>
      </p:pic>
    </p:spTree>
    <p:extLst>
      <p:ext uri="{BB962C8B-B14F-4D97-AF65-F5344CB8AC3E}">
        <p14:creationId xmlns:p14="http://schemas.microsoft.com/office/powerpoint/2010/main" val="49528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00E14E-200D-4A6E-BF03-52198942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852"/>
          </a:xfrm>
        </p:spPr>
        <p:txBody>
          <a:bodyPr/>
          <a:lstStyle/>
          <a:p>
            <a:pPr algn="ctr"/>
            <a:r>
              <a:rPr lang="ru-RU" dirty="0"/>
              <a:t>Катушечный ускоритель (пушка Гаусса)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82905FA-BB04-451B-BE11-BD1700591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67" y="1140978"/>
            <a:ext cx="11804465" cy="54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221592-1E6F-4287-B51E-8FEC33E4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Катушечный ускоритель (пушка Гаусса)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7CB4A2-0EC2-4ED0-A4F6-BD5B3B632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Бруклинском политехническом </a:t>
            </a:r>
            <a:r>
              <a:rPr lang="ru-RU" dirty="0" err="1"/>
              <a:t>универси</a:t>
            </a:r>
            <a:r>
              <a:rPr lang="ru-RU" dirty="0"/>
              <a:t>-тете (США) были проведены </a:t>
            </a:r>
            <a:r>
              <a:rPr lang="ru-RU" dirty="0" err="1"/>
              <a:t>эксперимен</a:t>
            </a:r>
            <a:r>
              <a:rPr lang="ru-RU" dirty="0"/>
              <a:t>-ты с двухступенчатым индукционным ускорителем с длиной канала 0,6 м. Тело массой 137 г разогнали до скорости 476 м/с .</a:t>
            </a:r>
          </a:p>
          <a:p>
            <a:r>
              <a:rPr lang="ru-RU" dirty="0"/>
              <a:t>В 1916 году французы разогнали снаряд массой около 1 кг до скорости около 900 м</a:t>
            </a:r>
            <a:r>
              <a:rPr lang="en-US" dirty="0"/>
              <a:t>/</a:t>
            </a:r>
            <a:r>
              <a:rPr lang="ru-RU" dirty="0"/>
              <a:t>с в </a:t>
            </a:r>
            <a:r>
              <a:rPr lang="ru-RU" dirty="0" err="1"/>
              <a:t>однокатушечной</a:t>
            </a:r>
            <a:r>
              <a:rPr lang="ru-RU" dirty="0"/>
              <a:t> системе.</a:t>
            </a:r>
          </a:p>
          <a:p>
            <a:r>
              <a:rPr lang="ru-RU" dirty="0"/>
              <a:t>Технические проблемы не позволяют получить более высокие скорости.</a:t>
            </a:r>
          </a:p>
        </p:txBody>
      </p:sp>
    </p:spTree>
    <p:extLst>
      <p:ext uri="{BB962C8B-B14F-4D97-AF65-F5344CB8AC3E}">
        <p14:creationId xmlns:p14="http://schemas.microsoft.com/office/powerpoint/2010/main" val="157862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CDF69-8DF4-4D35-B13D-D859EFBE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864"/>
          </a:xfrm>
        </p:spPr>
        <p:txBody>
          <a:bodyPr/>
          <a:lstStyle/>
          <a:p>
            <a:pPr algn="ctr"/>
            <a:r>
              <a:rPr lang="ru-RU" dirty="0"/>
              <a:t>Рельсовый ускоритель твердых тел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318AB95-EA6B-4015-B4BE-F03CA92BD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281" y="1620844"/>
            <a:ext cx="10443659" cy="48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67DB2-4C48-4F02-8BD6-BDF6CD6F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5CA5FD-141D-4170-963B-91AD02026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8" y="0"/>
            <a:ext cx="10612212" cy="6858000"/>
          </a:xfrm>
        </p:spPr>
      </p:pic>
    </p:spTree>
    <p:extLst>
      <p:ext uri="{BB962C8B-B14F-4D97-AF65-F5344CB8AC3E}">
        <p14:creationId xmlns:p14="http://schemas.microsoft.com/office/powerpoint/2010/main" val="323542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A50429-D917-48BB-941A-07CCF9DA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80BD0B6-D3A5-4650-A1E8-E7F98A5B7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8" y="574535"/>
            <a:ext cx="10759283" cy="6024520"/>
          </a:xfrm>
        </p:spPr>
      </p:pic>
    </p:spTree>
    <p:extLst>
      <p:ext uri="{BB962C8B-B14F-4D97-AF65-F5344CB8AC3E}">
        <p14:creationId xmlns:p14="http://schemas.microsoft.com/office/powerpoint/2010/main" val="1007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74701E-F2CE-4CFE-B5C5-FB0D50A9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Пушка </a:t>
            </a:r>
            <a:r>
              <a:rPr lang="en-US" dirty="0"/>
              <a:t>BAE Systems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40BF4D0-43A9-4E1B-A2C8-2009678EC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6" y="1825625"/>
            <a:ext cx="6645348" cy="4351338"/>
          </a:xfrm>
        </p:spPr>
      </p:pic>
    </p:spTree>
    <p:extLst>
      <p:ext uri="{BB962C8B-B14F-4D97-AF65-F5344CB8AC3E}">
        <p14:creationId xmlns:p14="http://schemas.microsoft.com/office/powerpoint/2010/main" val="411092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0EA439-CA6C-4BCC-8F55-B3B8AC7F2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07" y="865848"/>
            <a:ext cx="10794775" cy="6311787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just"/>
            <a:r>
              <a:rPr lang="ru-RU" dirty="0"/>
              <a:t> Интерес к разработке и изучению методов высокоскоростного метания твёрдых тел (единицы – десятки километров в секунду) имеет как научную, так и практическую основу. Соударение тел с высокими скоростями позволяет исследовать </a:t>
            </a:r>
            <a:r>
              <a:rPr lang="ru-RU" dirty="0">
                <a:highlight>
                  <a:srgbClr val="FFFF00"/>
                </a:highlight>
              </a:rPr>
              <a:t>поведение веществ в достигаемых при этом экстремальных условиях</a:t>
            </a:r>
            <a:r>
              <a:rPr lang="ru-RU" dirty="0"/>
              <a:t> – высоких давлениях, плотностях и температурах. </a:t>
            </a:r>
            <a:r>
              <a:rPr lang="ru-RU" dirty="0">
                <a:highlight>
                  <a:srgbClr val="FFFF00"/>
                </a:highlight>
              </a:rPr>
              <a:t>Проблема изучения высокоскоростного воздействия твёрдых частиц на материалы космических аппаратов</a:t>
            </a:r>
            <a:r>
              <a:rPr lang="ru-RU" dirty="0"/>
              <a:t> возникла более 50 лет назад, однако вследствие появления новых материалов и всё увеличивающейся концентрации техногенных высокоскоростных частиц на орбитах Земли остаётся актуальной и по сегодняшний день. И, конечно, это </a:t>
            </a:r>
            <a:r>
              <a:rPr lang="ru-RU" dirty="0">
                <a:highlight>
                  <a:srgbClr val="FFFF00"/>
                </a:highlight>
              </a:rPr>
              <a:t>военные приложения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28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FB3532-2F24-4CCF-9895-D4EF71D7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Пушка </a:t>
            </a:r>
            <a:r>
              <a:rPr lang="en-US" dirty="0"/>
              <a:t>BAE Systems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01F2BF-914F-4021-809E-A82A0605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46" y="1388655"/>
            <a:ext cx="9309903" cy="5093065"/>
          </a:xfrm>
        </p:spPr>
      </p:pic>
    </p:spTree>
    <p:extLst>
      <p:ext uri="{BB962C8B-B14F-4D97-AF65-F5344CB8AC3E}">
        <p14:creationId xmlns:p14="http://schemas.microsoft.com/office/powerpoint/2010/main" val="380084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DC3B3-A596-4E31-9B20-E6EAB6D5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814"/>
          </a:xfrm>
        </p:spPr>
        <p:txBody>
          <a:bodyPr/>
          <a:lstStyle/>
          <a:p>
            <a:pPr algn="ctr"/>
            <a:r>
              <a:rPr lang="ru-RU" dirty="0"/>
              <a:t>Стенд с </a:t>
            </a:r>
            <a:r>
              <a:rPr lang="ru-RU" dirty="0" err="1"/>
              <a:t>рельсотроном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00487E3-BCDC-4F2B-A523-AC1693ED9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16" y="1298939"/>
            <a:ext cx="7630167" cy="5413403"/>
          </a:xfrm>
        </p:spPr>
      </p:pic>
    </p:spTree>
    <p:extLst>
      <p:ext uri="{BB962C8B-B14F-4D97-AF65-F5344CB8AC3E}">
        <p14:creationId xmlns:p14="http://schemas.microsoft.com/office/powerpoint/2010/main" val="1768495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3F66E1-FAA2-49F4-9371-FD76DD10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3F45580-5501-46F1-990F-29BDDBADB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" y="0"/>
            <a:ext cx="9228310" cy="6874781"/>
          </a:xfrm>
        </p:spPr>
      </p:pic>
    </p:spTree>
    <p:extLst>
      <p:ext uri="{BB962C8B-B14F-4D97-AF65-F5344CB8AC3E}">
        <p14:creationId xmlns:p14="http://schemas.microsoft.com/office/powerpoint/2010/main" val="160629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6BFC68-BDC0-4E2D-A93D-0A4370B2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Рельсовый ускоритель твердых тел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3241CF-41FE-4FED-BA21-5D37D8576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одноразовых системах получены скорости 6 – 8 км</a:t>
            </a:r>
            <a:r>
              <a:rPr lang="en-US" dirty="0"/>
              <a:t>/</a:t>
            </a:r>
            <a:r>
              <a:rPr lang="ru-RU" dirty="0"/>
              <a:t>с во многих странах.</a:t>
            </a:r>
          </a:p>
          <a:p>
            <a:r>
              <a:rPr lang="ru-RU" dirty="0"/>
              <a:t>Эрозия рельс и стенок канала принципиально ограничивает получение более высоких скоростей.</a:t>
            </a:r>
          </a:p>
          <a:p>
            <a:r>
              <a:rPr lang="ru-RU" dirty="0"/>
              <a:t>В практическом применении </a:t>
            </a:r>
            <a:r>
              <a:rPr lang="ru-RU" dirty="0" err="1"/>
              <a:t>рельсотронов</a:t>
            </a:r>
            <a:r>
              <a:rPr lang="ru-RU" dirty="0"/>
              <a:t> задача ставится получать скорости до 5 км</a:t>
            </a:r>
            <a:r>
              <a:rPr lang="en-US" dirty="0"/>
              <a:t>/</a:t>
            </a:r>
            <a:r>
              <a:rPr lang="ru-RU" dirty="0"/>
              <a:t>с в многоразовых устройствах.</a:t>
            </a:r>
          </a:p>
        </p:txBody>
      </p:sp>
    </p:spTree>
    <p:extLst>
      <p:ext uri="{BB962C8B-B14F-4D97-AF65-F5344CB8AC3E}">
        <p14:creationId xmlns:p14="http://schemas.microsoft.com/office/powerpoint/2010/main" val="191155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22925F-1DD0-4F09-9C3E-516C9427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Важные вехи. (По открытой печати)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2575B0-997B-4A55-825B-D8DA76C8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достаточно хорошем сохранении рельс в России пластиковый снаряд 15 грамм ускорен до скорости 3 км</a:t>
            </a:r>
            <a:r>
              <a:rPr lang="en-US" dirty="0"/>
              <a:t>/</a:t>
            </a:r>
            <a:r>
              <a:rPr lang="ru-RU" dirty="0"/>
              <a:t>с (2016 год, ИВТ АН).</a:t>
            </a:r>
          </a:p>
          <a:p>
            <a:r>
              <a:rPr lang="ru-RU" dirty="0"/>
              <a:t>В рамках проводимых научных исследований фирма «BAE </a:t>
            </a:r>
            <a:r>
              <a:rPr lang="ru-RU" dirty="0" err="1"/>
              <a:t>Systems</a:t>
            </a:r>
            <a:r>
              <a:rPr lang="ru-RU" dirty="0"/>
              <a:t>» в январе 2012 года поставила в Центр наземных военных исследований ВМС США полноразмерный демонстрационный образец рельсовой электромагнитной пушки с кинетической энергией разогнанного снаряда в конце канала ствола около </a:t>
            </a:r>
            <a:r>
              <a:rPr lang="ru-RU" dirty="0">
                <a:highlight>
                  <a:srgbClr val="FFFF00"/>
                </a:highlight>
              </a:rPr>
              <a:t>32 МДж. </a:t>
            </a:r>
            <a:r>
              <a:rPr lang="ru-RU" dirty="0"/>
              <a:t>С помощью этой пушки снаряды массой </a:t>
            </a:r>
            <a:r>
              <a:rPr lang="ru-RU" dirty="0">
                <a:highlight>
                  <a:srgbClr val="FFFF00"/>
                </a:highlight>
              </a:rPr>
              <a:t>18 кг </a:t>
            </a:r>
            <a:r>
              <a:rPr lang="ru-RU" dirty="0"/>
              <a:t>будут лететь со скоростью </a:t>
            </a:r>
            <a:r>
              <a:rPr lang="ru-RU" dirty="0">
                <a:highlight>
                  <a:srgbClr val="FFFF00"/>
                </a:highlight>
              </a:rPr>
              <a:t>до 2,5 км/с </a:t>
            </a:r>
            <a:r>
              <a:rPr lang="ru-RU" dirty="0"/>
              <a:t>на дальность </a:t>
            </a:r>
            <a:r>
              <a:rPr lang="ru-RU" dirty="0">
                <a:highlight>
                  <a:srgbClr val="FFFF00"/>
                </a:highlight>
              </a:rPr>
              <a:t>от 89 и до 161 км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61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37773A-7DCA-45A6-983D-6720BF5B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902"/>
          </a:xfrm>
        </p:spPr>
        <p:txBody>
          <a:bodyPr/>
          <a:lstStyle/>
          <a:p>
            <a:pPr algn="ctr"/>
            <a:r>
              <a:rPr lang="ru-RU" dirty="0"/>
              <a:t>Комбинированные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2FB70D-BCE5-4260-825C-3F096DB6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Одним из самых распространённых решений в комбинированных ускорительных системах является сочетание </a:t>
            </a:r>
            <a:r>
              <a:rPr lang="ru-RU" dirty="0" err="1"/>
              <a:t>рельсотрона</a:t>
            </a:r>
            <a:r>
              <a:rPr lang="ru-RU" dirty="0"/>
              <a:t> с </a:t>
            </a:r>
            <a:r>
              <a:rPr lang="ru-RU" dirty="0" err="1"/>
              <a:t>предускорителем</a:t>
            </a:r>
            <a:r>
              <a:rPr lang="ru-RU" dirty="0"/>
              <a:t> другого типа, например </a:t>
            </a:r>
            <a:r>
              <a:rPr lang="ru-RU" dirty="0" err="1"/>
              <a:t>легкогазовая</a:t>
            </a:r>
            <a:r>
              <a:rPr lang="ru-RU" dirty="0"/>
              <a:t>, пороховая или </a:t>
            </a:r>
            <a:r>
              <a:rPr lang="ru-RU" dirty="0" err="1"/>
              <a:t>электроразрядная</a:t>
            </a:r>
            <a:r>
              <a:rPr lang="ru-RU" dirty="0"/>
              <a:t> пушка.</a:t>
            </a:r>
          </a:p>
          <a:p>
            <a:pPr marL="0" indent="0">
              <a:buNone/>
            </a:pPr>
            <a:r>
              <a:rPr lang="ru-RU" dirty="0"/>
              <a:t>Получены скорости более 2 км</a:t>
            </a:r>
            <a:r>
              <a:rPr lang="en-US" dirty="0"/>
              <a:t>/</a:t>
            </a:r>
            <a:r>
              <a:rPr lang="ru-RU" dirty="0"/>
              <a:t>с при малой эрозии рельс.</a:t>
            </a:r>
          </a:p>
          <a:p>
            <a:pPr marL="0" indent="0">
              <a:buNone/>
            </a:pPr>
            <a:r>
              <a:rPr lang="ru-RU" dirty="0"/>
              <a:t>Сложность </a:t>
            </a:r>
            <a:r>
              <a:rPr lang="ru-RU" dirty="0" err="1"/>
              <a:t>ситем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17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55D3E-A622-497F-99F7-772B2874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5770E9-564C-4F64-A742-5F61CA81E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Рельсотроны</a:t>
            </a:r>
            <a:r>
              <a:rPr lang="ru-RU" dirty="0"/>
              <a:t> обладают относительно простой конструкцией, но имеют и недостаток, связанный с необходимостью постоянного их обслуживания из-за наличия элементов, подверженных быстрому износу. </a:t>
            </a:r>
          </a:p>
          <a:p>
            <a:r>
              <a:rPr lang="ru-RU" dirty="0"/>
              <a:t>С 1095 по 2010 год в США шла программа по созданию танковой пушки на базе </a:t>
            </a:r>
            <a:r>
              <a:rPr lang="ru-RU" dirty="0" err="1"/>
              <a:t>рельсотрона</a:t>
            </a:r>
            <a:r>
              <a:rPr lang="ru-RU" dirty="0"/>
              <a:t>. Задача ставилась метать снаряды массой 1 кг со скоростью до 5 км</a:t>
            </a:r>
            <a:r>
              <a:rPr lang="en-US" dirty="0"/>
              <a:t>/</a:t>
            </a:r>
            <a:r>
              <a:rPr lang="ru-RU" dirty="0"/>
              <a:t>с. Программа не выполнена.</a:t>
            </a:r>
          </a:p>
          <a:p>
            <a:r>
              <a:rPr lang="ru-RU" dirty="0"/>
              <a:t>Более скромные задачи – метание снарядов массой в несколько килограммов со скоростями порядка 3 км</a:t>
            </a:r>
            <a:r>
              <a:rPr lang="en-US" dirty="0"/>
              <a:t>/</a:t>
            </a:r>
            <a:r>
              <a:rPr lang="ru-RU" dirty="0"/>
              <a:t>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87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8180BE-E911-4AB8-BC58-FA8CA163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</p:spPr>
        <p:txBody>
          <a:bodyPr/>
          <a:lstStyle/>
          <a:p>
            <a:pPr algn="ctr"/>
            <a:r>
              <a:rPr lang="ru-RU" b="1" dirty="0"/>
              <a:t>«Базилика»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BEF4EF-435E-4FFC-BCB8-EE6DBA30E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72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Была отлита в 1453-м году </a:t>
            </a:r>
          </a:p>
          <a:p>
            <a:pPr marL="0" indent="0">
              <a:buNone/>
            </a:pPr>
            <a:r>
              <a:rPr lang="ru-RU" dirty="0"/>
              <a:t>венгерским инженером </a:t>
            </a:r>
          </a:p>
          <a:p>
            <a:pPr marL="0" indent="0">
              <a:buNone/>
            </a:pPr>
            <a:r>
              <a:rPr lang="ru-RU" dirty="0"/>
              <a:t>Урбаном по заказу </a:t>
            </a:r>
          </a:p>
          <a:p>
            <a:pPr marL="0" indent="0">
              <a:buNone/>
            </a:pPr>
            <a:r>
              <a:rPr lang="ru-RU" dirty="0"/>
              <a:t>османского султана </a:t>
            </a:r>
          </a:p>
          <a:p>
            <a:pPr marL="0" indent="0">
              <a:buNone/>
            </a:pPr>
            <a:r>
              <a:rPr lang="ru-RU" dirty="0" err="1"/>
              <a:t>Мехмеда</a:t>
            </a:r>
            <a:r>
              <a:rPr lang="ru-RU" dirty="0"/>
              <a:t> II.</a:t>
            </a:r>
            <a:endParaRPr lang="ru-RU" b="1" dirty="0"/>
          </a:p>
          <a:p>
            <a:pPr marL="0" indent="0">
              <a:buNone/>
            </a:pPr>
            <a:r>
              <a:rPr lang="ru-RU" dirty="0" err="1"/>
              <a:t>Тридцатидвухтонный</a:t>
            </a:r>
            <a:r>
              <a:rPr lang="ru-RU" dirty="0"/>
              <a:t> великан длиной 10 метров и диаметром ствола 90 сантиметров мог запустить 550-килограммовое ядро примерно на 2 километра.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730115-4B6A-48AF-B9E7-1A5478C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26" y="1825624"/>
            <a:ext cx="6564670" cy="36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40C1F0-A972-47B2-81F0-AE157CB3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576"/>
          </a:xfrm>
        </p:spPr>
        <p:txBody>
          <a:bodyPr/>
          <a:lstStyle/>
          <a:p>
            <a:pPr algn="ctr"/>
            <a:r>
              <a:rPr lang="ru-RU" b="1" dirty="0"/>
              <a:t>Царь-пушка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64CEF7-7392-4859-83F2-941161B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564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Царь-пушка была отлита из бронзы пушечным и колокольным мастером Андреем </a:t>
            </a:r>
            <a:r>
              <a:rPr lang="ru-RU" dirty="0" err="1"/>
              <a:t>Чоховым</a:t>
            </a:r>
            <a:r>
              <a:rPr lang="ru-RU" dirty="0"/>
              <a:t> в 1586-м году. Длина пушки — 5, 34 м, диаметр ствола — 120 см, масса — 39 тонн. Никогда не стреляла.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FCBB0E-CB2D-4C05-A6A2-4315977C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08" y="1625906"/>
            <a:ext cx="7059204" cy="44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8E96E-BA64-4944-BE44-31754F5D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760"/>
          </a:xfrm>
        </p:spPr>
        <p:txBody>
          <a:bodyPr/>
          <a:lstStyle/>
          <a:p>
            <a:pPr algn="ctr"/>
            <a:r>
              <a:rPr lang="ru-RU" b="1" dirty="0"/>
              <a:t>Большая Берта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4AB034-1035-46C7-9A92-139C0C0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35"/>
            <a:ext cx="4356887" cy="46880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1914 год. 420-мм мортира могла делать один выстрел в 8 минут и посылала 900-киллограммовый снаряд на 14 километров. Фугас взрывался, оставляя после себя воронку диаметром 10 и глубиной 4 метра. На взятие очередной крепости у немцев уходило не более двух дней.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086104-BE2F-49D9-92DD-D2AAA295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379" y="1562958"/>
            <a:ext cx="7045621" cy="38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4B3518-A962-40CC-8116-F30C3ECD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852"/>
          </a:xfrm>
        </p:spPr>
        <p:txBody>
          <a:bodyPr/>
          <a:lstStyle/>
          <a:p>
            <a:pPr algn="ctr"/>
            <a:r>
              <a:rPr lang="ru-RU" b="1" dirty="0"/>
              <a:t>Парижская пушка (</a:t>
            </a:r>
            <a:r>
              <a:rPr lang="ru-RU" b="1" dirty="0" err="1"/>
              <a:t>Колоссаль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857853-9830-4520-8677-BC226693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186"/>
            <a:ext cx="4275966" cy="5522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1918 год. Создана на базе морского орудия. Ствол 210-мм пушки имел длину 28 метров (плюс 6-метровое удлинение). Орудие, весившее 256 тонн, размещалось на особой железнодорожной платформе. Дальность выстрела 120-килограммового снаряда составляла 130 км, а высота траектории доходила до 45 км.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8E38E7-158B-4378-9999-C3A932A6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531" y="1140978"/>
            <a:ext cx="6738220" cy="55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4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68591-3E62-4D8B-A190-35642E3A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2857B2-EE71-4E7B-9D28-663ADA39C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38" y="1383738"/>
            <a:ext cx="3876085" cy="4793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1941 год. Длина ствола — 32,5 метра, вес — 400 тонн, каждый снаряд весил — 7088 кг. Калибр 807 мм. Пушка располагалась на двух железнодорожных транспортерах, и полный вес всей системы достигал 1350 тонн.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A2303D-D49D-4F05-8881-ED11422C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24" y="1569387"/>
            <a:ext cx="7627325" cy="42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9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6890D-2018-45EF-B896-819454F4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48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Характеристики орудия «Дора»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EABC0FB-B313-4B3F-91B0-BDF520AB8B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495608"/>
              </p:ext>
            </p:extLst>
          </p:nvPr>
        </p:nvGraphicFramePr>
        <p:xfrm>
          <a:off x="485522" y="1367554"/>
          <a:ext cx="11434046" cy="5130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7023">
                  <a:extLst>
                    <a:ext uri="{9D8B030D-6E8A-4147-A177-3AD203B41FA5}">
                      <a16:colId xmlns:a16="http://schemas.microsoft.com/office/drawing/2014/main" xmlns="" val="3559375166"/>
                    </a:ext>
                  </a:extLst>
                </a:gridCol>
                <a:gridCol w="5717023">
                  <a:extLst>
                    <a:ext uri="{9D8B030D-6E8A-4147-A177-3AD203B41FA5}">
                      <a16:colId xmlns:a16="http://schemas.microsoft.com/office/drawing/2014/main" xmlns="" val="866163159"/>
                    </a:ext>
                  </a:extLst>
                </a:gridCol>
              </a:tblGrid>
              <a:tr h="515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Характеристика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Значение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385367578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Калибр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807 мм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658888652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Вес снаряда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7000кг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859146092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Длина ствола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32 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717150923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Минимальная дальность стрельбы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25 км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124041385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Максимальная дальность стрельбы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150 км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585313867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Общий вес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1350 тонн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961644496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Скорость полета снаряда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highlight>
                            <a:srgbClr val="FFFF00"/>
                          </a:highlight>
                        </a:rPr>
                        <a:t>от 1500 м/с до 960 м/с</a:t>
                      </a:r>
                      <a:endParaRPr lang="ru-RU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739806854"/>
                  </a:ext>
                </a:extLst>
              </a:tr>
              <a:tr h="100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Пробивная способность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стальная броня 1 м, железобетонная перегородка — 7 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419467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84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14D487-0AA2-4AB9-A800-164CBC91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772"/>
          </a:xfrm>
        </p:spPr>
        <p:txBody>
          <a:bodyPr/>
          <a:lstStyle/>
          <a:p>
            <a:pPr algn="ctr"/>
            <a:r>
              <a:rPr lang="ru-RU" dirty="0" err="1"/>
              <a:t>Легкогазовые</a:t>
            </a:r>
            <a:r>
              <a:rPr lang="ru-RU" dirty="0"/>
              <a:t> пушки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AFA7FF5-A33F-4FFB-8FC9-A005FC8FB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3" y="1966365"/>
            <a:ext cx="11991552" cy="3148428"/>
          </a:xfrm>
        </p:spPr>
      </p:pic>
    </p:spTree>
    <p:extLst>
      <p:ext uri="{BB962C8B-B14F-4D97-AF65-F5344CB8AC3E}">
        <p14:creationId xmlns:p14="http://schemas.microsoft.com/office/powerpoint/2010/main" val="1353632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775</Words>
  <Application>Microsoft Office PowerPoint</Application>
  <PresentationFormat>Произвольный</PresentationFormat>
  <Paragraphs>79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Высокоскоростное метание</vt:lpstr>
      <vt:lpstr>Презентация PowerPoint</vt:lpstr>
      <vt:lpstr>«Базилика»</vt:lpstr>
      <vt:lpstr>Царь-пушка</vt:lpstr>
      <vt:lpstr>Большая Берта</vt:lpstr>
      <vt:lpstr>Парижская пушка (Колоссаль)</vt:lpstr>
      <vt:lpstr>Дора</vt:lpstr>
      <vt:lpstr>Характеристики орудия «Дора»</vt:lpstr>
      <vt:lpstr>Легкогазовые пушки</vt:lpstr>
      <vt:lpstr>Основные характеристики легкогазовой пушки ЦНИИ Маш (КБ Королева)</vt:lpstr>
      <vt:lpstr>Электроразрядный ускоритель</vt:lpstr>
      <vt:lpstr>Газокумулятивное метание</vt:lpstr>
      <vt:lpstr>Газокумулятивное метание</vt:lpstr>
      <vt:lpstr>Катушечный ускоритель (пушка Гаусса)</vt:lpstr>
      <vt:lpstr>Катушечный ускоритель (пушка Гаусса)</vt:lpstr>
      <vt:lpstr>Рельсовый ускоритель твердых тел</vt:lpstr>
      <vt:lpstr>Презентация PowerPoint</vt:lpstr>
      <vt:lpstr>Презентация PowerPoint</vt:lpstr>
      <vt:lpstr>Пушка BAE Systems</vt:lpstr>
      <vt:lpstr>Пушка BAE Systems</vt:lpstr>
      <vt:lpstr>Стенд с рельсотроном</vt:lpstr>
      <vt:lpstr>Презентация PowerPoint</vt:lpstr>
      <vt:lpstr>Рельсовый ускоритель твердых тел</vt:lpstr>
      <vt:lpstr>Важные вехи. (По открытой печати) </vt:lpstr>
      <vt:lpstr>Комбинированные системы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Высркоскоростное метание</dc:title>
  <dc:creator>Yury Bashkatov</dc:creator>
  <cp:lastModifiedBy>Пользователь</cp:lastModifiedBy>
  <cp:revision>22</cp:revision>
  <dcterms:created xsi:type="dcterms:W3CDTF">2017-08-02T12:07:08Z</dcterms:created>
  <dcterms:modified xsi:type="dcterms:W3CDTF">2017-08-03T09:19:45Z</dcterms:modified>
</cp:coreProperties>
</file>