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3" r:id="rId9"/>
    <p:sldId id="262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B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7E085-3F5D-447C-89A6-0F291DCF0DE4}" type="doc">
      <dgm:prSet loTypeId="urn:microsoft.com/office/officeart/2005/8/layout/radial5" loCatId="relationship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E34EB75-AE84-409B-83CE-474D6C1C412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Маска для лица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3D2AFB9-3016-4AD6-9952-B310591EE916}" type="parTrans" cxnId="{6BB40D7C-AA7E-4569-A8B7-78446BEC26EB}">
      <dgm:prSet/>
      <dgm:spPr/>
      <dgm:t>
        <a:bodyPr/>
        <a:lstStyle/>
        <a:p>
          <a:endParaRPr lang="ru-RU"/>
        </a:p>
      </dgm:t>
    </dgm:pt>
    <dgm:pt modelId="{957EF7C4-5674-4A9E-B21E-87B2B9B6AFF1}" type="sibTrans" cxnId="{6BB40D7C-AA7E-4569-A8B7-78446BEC26EB}">
      <dgm:prSet/>
      <dgm:spPr/>
      <dgm:t>
        <a:bodyPr/>
        <a:lstStyle/>
        <a:p>
          <a:endParaRPr lang="ru-RU"/>
        </a:p>
      </dgm:t>
    </dgm:pt>
    <dgm:pt modelId="{399C4FA9-D338-42C7-896E-B69936DEFEBB}">
      <dgm:prSet phldrT="[Текст]"/>
      <dgm:spPr/>
      <dgm:t>
        <a:bodyPr/>
        <a:lstStyle/>
        <a:p>
          <a:r>
            <a:rPr lang="ru-RU" dirty="0" smtClean="0"/>
            <a:t>Маска с медом</a:t>
          </a:r>
          <a:endParaRPr lang="ru-RU" dirty="0"/>
        </a:p>
      </dgm:t>
    </dgm:pt>
    <dgm:pt modelId="{CBADA1AD-0EA1-4424-958A-98EC7070FAAD}" type="parTrans" cxnId="{F0B16D61-DF60-4523-938F-DC5CB02F8E0F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ED249CA-3269-4AFA-9898-D88381313AAE}" type="sibTrans" cxnId="{F0B16D61-DF60-4523-938F-DC5CB02F8E0F}">
      <dgm:prSet/>
      <dgm:spPr/>
      <dgm:t>
        <a:bodyPr/>
        <a:lstStyle/>
        <a:p>
          <a:endParaRPr lang="ru-RU"/>
        </a:p>
      </dgm:t>
    </dgm:pt>
    <dgm:pt modelId="{4178A1A9-FE27-422E-AAE8-F2137473FD1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Маска с витаминами А.Е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1D78B6-E0EE-45AF-8C71-143D54A492E0}" type="parTrans" cxnId="{F82E0B56-D9B6-4F3A-B88C-1C46E08741A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9FA2455-698B-408F-95BE-AFDD82D22E12}" type="sibTrans" cxnId="{F82E0B56-D9B6-4F3A-B88C-1C46E08741AC}">
      <dgm:prSet/>
      <dgm:spPr/>
      <dgm:t>
        <a:bodyPr/>
        <a:lstStyle/>
        <a:p>
          <a:endParaRPr lang="ru-RU"/>
        </a:p>
      </dgm:t>
    </dgm:pt>
    <dgm:pt modelId="{46C5787F-453F-4764-9F69-C0959BA92A6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Маска с змееголовником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7F4F0D3-DDA5-4ACF-84DC-346399F3C537}" type="parTrans" cxnId="{18CCAB3B-689B-49C5-BF68-835D5AF424F6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1C039D4-6CA5-4345-9F69-5775581BC550}" type="sibTrans" cxnId="{18CCAB3B-689B-49C5-BF68-835D5AF424F6}">
      <dgm:prSet/>
      <dgm:spPr/>
      <dgm:t>
        <a:bodyPr/>
        <a:lstStyle/>
        <a:p>
          <a:endParaRPr lang="ru-RU"/>
        </a:p>
      </dgm:t>
    </dgm:pt>
    <dgm:pt modelId="{3F5B564F-82EB-47B7-828C-6FDD2C98E9C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Огуречная   маска со слизью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DCA97AD-62CD-47DA-A3F1-12A6CE654ADD}" type="parTrans" cxnId="{8174BA2D-53DD-4CD6-8CD5-85DB47607C6A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2BCBD81-F9D0-4159-896B-DED541E63406}" type="sibTrans" cxnId="{8174BA2D-53DD-4CD6-8CD5-85DB47607C6A}">
      <dgm:prSet/>
      <dgm:spPr/>
      <dgm:t>
        <a:bodyPr/>
        <a:lstStyle/>
        <a:p>
          <a:endParaRPr lang="ru-RU"/>
        </a:p>
      </dgm:t>
    </dgm:pt>
    <dgm:pt modelId="{BF70A8EC-DCB4-4AC0-AAD4-A6EF15BB0969}" type="pres">
      <dgm:prSet presAssocID="{7C47E085-3F5D-447C-89A6-0F291DCF0DE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65179-2843-4499-B47A-5C31DF862D32}" type="pres">
      <dgm:prSet presAssocID="{6E34EB75-AE84-409B-83CE-474D6C1C4124}" presName="centerShape" presStyleLbl="node0" presStyleIdx="0" presStyleCnt="1" custLinFactNeighborX="-2398" custLinFactNeighborY="824"/>
      <dgm:spPr/>
      <dgm:t>
        <a:bodyPr/>
        <a:lstStyle/>
        <a:p>
          <a:endParaRPr lang="ru-RU"/>
        </a:p>
      </dgm:t>
    </dgm:pt>
    <dgm:pt modelId="{B84CA666-BD85-40FD-800F-90EEDB477E9C}" type="pres">
      <dgm:prSet presAssocID="{CBADA1AD-0EA1-4424-958A-98EC7070FAAD}" presName="parTrans" presStyleLbl="sibTrans2D1" presStyleIdx="0" presStyleCnt="4" custAng="21437919" custScaleX="182420"/>
      <dgm:spPr/>
      <dgm:t>
        <a:bodyPr/>
        <a:lstStyle/>
        <a:p>
          <a:endParaRPr lang="ru-RU"/>
        </a:p>
      </dgm:t>
    </dgm:pt>
    <dgm:pt modelId="{42686A01-7B6A-4614-A7C9-08332281AB08}" type="pres">
      <dgm:prSet presAssocID="{CBADA1AD-0EA1-4424-958A-98EC7070FAA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B5CA32C-4C58-40B7-B6D2-4992504C7225}" type="pres">
      <dgm:prSet presAssocID="{399C4FA9-D338-42C7-896E-B69936DEFEBB}" presName="node" presStyleLbl="node1" presStyleIdx="0" presStyleCnt="4" custScaleX="131408" custRadScaleRad="85244" custRadScaleInc="-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D148D-DF22-49A5-84AE-96BE81518156}" type="pres">
      <dgm:prSet presAssocID="{831D78B6-E0EE-45AF-8C71-143D54A492E0}" presName="parTrans" presStyleLbl="sibTrans2D1" presStyleIdx="1" presStyleCnt="4" custScaleX="205596"/>
      <dgm:spPr/>
      <dgm:t>
        <a:bodyPr/>
        <a:lstStyle/>
        <a:p>
          <a:endParaRPr lang="ru-RU"/>
        </a:p>
      </dgm:t>
    </dgm:pt>
    <dgm:pt modelId="{69275D78-1CAB-4D3B-811B-24B8470CE3BE}" type="pres">
      <dgm:prSet presAssocID="{831D78B6-E0EE-45AF-8C71-143D54A492E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EDE6600-7391-439A-BEC2-D05AEE03CCD4}" type="pres">
      <dgm:prSet presAssocID="{4178A1A9-FE27-422E-AAE8-F2137473FD1E}" presName="node" presStyleLbl="node1" presStyleIdx="1" presStyleCnt="4" custScaleX="114654" custRadScaleRad="85964" custRadScaleInc="1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CF201-BE64-4945-B767-67BD237CE76B}" type="pres">
      <dgm:prSet presAssocID="{B7F4F0D3-DDA5-4ACF-84DC-346399F3C537}" presName="parTrans" presStyleLbl="sibTrans2D1" presStyleIdx="2" presStyleCnt="4" custScaleX="175772" custLinFactNeighborX="-10614" custLinFactNeighborY="-4924"/>
      <dgm:spPr/>
      <dgm:t>
        <a:bodyPr/>
        <a:lstStyle/>
        <a:p>
          <a:endParaRPr lang="ru-RU"/>
        </a:p>
      </dgm:t>
    </dgm:pt>
    <dgm:pt modelId="{E347CBDF-D898-4113-B30C-A0766D9F3C93}" type="pres">
      <dgm:prSet presAssocID="{B7F4F0D3-DDA5-4ACF-84DC-346399F3C53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8A206DD-91D5-4F23-B26C-7EF67410D21B}" type="pres">
      <dgm:prSet presAssocID="{46C5787F-453F-4764-9F69-C0959BA92A6C}" presName="node" presStyleLbl="node1" presStyleIdx="2" presStyleCnt="4" custRadScaleRad="92462" custRadScaleInc="1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6A434-9B10-4404-AE6F-1C15DAA20E92}" type="pres">
      <dgm:prSet presAssocID="{0DCA97AD-62CD-47DA-A3F1-12A6CE654ADD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BECF686-A567-4571-9675-199D4ADD2ADD}" type="pres">
      <dgm:prSet presAssocID="{0DCA97AD-62CD-47DA-A3F1-12A6CE654ADD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66EDB3C-2307-48CD-A00A-05715A24022D}" type="pres">
      <dgm:prSet presAssocID="{3F5B564F-82EB-47B7-828C-6FDD2C98E9C3}" presName="node" presStyleLbl="node1" presStyleIdx="3" presStyleCnt="4" custScaleX="120447" custRadScaleRad="127853" custRadScaleInc="-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F25EA-384D-4710-8741-64A5D7409427}" type="presOf" srcId="{831D78B6-E0EE-45AF-8C71-143D54A492E0}" destId="{872D148D-DF22-49A5-84AE-96BE81518156}" srcOrd="0" destOrd="0" presId="urn:microsoft.com/office/officeart/2005/8/layout/radial5"/>
    <dgm:cxn modelId="{18CCAB3B-689B-49C5-BF68-835D5AF424F6}" srcId="{6E34EB75-AE84-409B-83CE-474D6C1C4124}" destId="{46C5787F-453F-4764-9F69-C0959BA92A6C}" srcOrd="2" destOrd="0" parTransId="{B7F4F0D3-DDA5-4ACF-84DC-346399F3C537}" sibTransId="{C1C039D4-6CA5-4345-9F69-5775581BC550}"/>
    <dgm:cxn modelId="{E885723A-D246-4408-82EB-5661E751C144}" type="presOf" srcId="{4178A1A9-FE27-422E-AAE8-F2137473FD1E}" destId="{7EDE6600-7391-439A-BEC2-D05AEE03CCD4}" srcOrd="0" destOrd="0" presId="urn:microsoft.com/office/officeart/2005/8/layout/radial5"/>
    <dgm:cxn modelId="{733E9DED-934E-4041-95B6-7531972E328C}" type="presOf" srcId="{0DCA97AD-62CD-47DA-A3F1-12A6CE654ADD}" destId="{DBECF686-A567-4571-9675-199D4ADD2ADD}" srcOrd="1" destOrd="0" presId="urn:microsoft.com/office/officeart/2005/8/layout/radial5"/>
    <dgm:cxn modelId="{902CB357-E672-4383-B292-75440EF503A6}" type="presOf" srcId="{6E34EB75-AE84-409B-83CE-474D6C1C4124}" destId="{FF665179-2843-4499-B47A-5C31DF862D32}" srcOrd="0" destOrd="0" presId="urn:microsoft.com/office/officeart/2005/8/layout/radial5"/>
    <dgm:cxn modelId="{F0B16D61-DF60-4523-938F-DC5CB02F8E0F}" srcId="{6E34EB75-AE84-409B-83CE-474D6C1C4124}" destId="{399C4FA9-D338-42C7-896E-B69936DEFEBB}" srcOrd="0" destOrd="0" parTransId="{CBADA1AD-0EA1-4424-958A-98EC7070FAAD}" sibTransId="{4ED249CA-3269-4AFA-9898-D88381313AAE}"/>
    <dgm:cxn modelId="{1CE2938A-0897-47DF-83A3-69A43538DAA7}" type="presOf" srcId="{3F5B564F-82EB-47B7-828C-6FDD2C98E9C3}" destId="{566EDB3C-2307-48CD-A00A-05715A24022D}" srcOrd="0" destOrd="0" presId="urn:microsoft.com/office/officeart/2005/8/layout/radial5"/>
    <dgm:cxn modelId="{A96BD65F-B68C-49D5-A9B0-8E53D6A51F05}" type="presOf" srcId="{B7F4F0D3-DDA5-4ACF-84DC-346399F3C537}" destId="{95CCF201-BE64-4945-B767-67BD237CE76B}" srcOrd="0" destOrd="0" presId="urn:microsoft.com/office/officeart/2005/8/layout/radial5"/>
    <dgm:cxn modelId="{C7B40918-ED4B-4099-B96C-4AC16B17F14F}" type="presOf" srcId="{831D78B6-E0EE-45AF-8C71-143D54A492E0}" destId="{69275D78-1CAB-4D3B-811B-24B8470CE3BE}" srcOrd="1" destOrd="0" presId="urn:microsoft.com/office/officeart/2005/8/layout/radial5"/>
    <dgm:cxn modelId="{5C38269C-9FD5-412A-B9E0-43979049DCBD}" type="presOf" srcId="{7C47E085-3F5D-447C-89A6-0F291DCF0DE4}" destId="{BF70A8EC-DCB4-4AC0-AAD4-A6EF15BB0969}" srcOrd="0" destOrd="0" presId="urn:microsoft.com/office/officeart/2005/8/layout/radial5"/>
    <dgm:cxn modelId="{68CAB5D4-D773-4A2B-9978-1BD5B0E1B135}" type="presOf" srcId="{0DCA97AD-62CD-47DA-A3F1-12A6CE654ADD}" destId="{01A6A434-9B10-4404-AE6F-1C15DAA20E92}" srcOrd="0" destOrd="0" presId="urn:microsoft.com/office/officeart/2005/8/layout/radial5"/>
    <dgm:cxn modelId="{1FCFBDBA-5142-4427-A1FC-EDECEECF7117}" type="presOf" srcId="{46C5787F-453F-4764-9F69-C0959BA92A6C}" destId="{98A206DD-91D5-4F23-B26C-7EF67410D21B}" srcOrd="0" destOrd="0" presId="urn:microsoft.com/office/officeart/2005/8/layout/radial5"/>
    <dgm:cxn modelId="{6F582D71-F4CB-466B-A432-85665500CC19}" type="presOf" srcId="{CBADA1AD-0EA1-4424-958A-98EC7070FAAD}" destId="{B84CA666-BD85-40FD-800F-90EEDB477E9C}" srcOrd="0" destOrd="0" presId="urn:microsoft.com/office/officeart/2005/8/layout/radial5"/>
    <dgm:cxn modelId="{0C24A33C-8129-4BAC-AD15-35DF64328C6E}" type="presOf" srcId="{CBADA1AD-0EA1-4424-958A-98EC7070FAAD}" destId="{42686A01-7B6A-4614-A7C9-08332281AB08}" srcOrd="1" destOrd="0" presId="urn:microsoft.com/office/officeart/2005/8/layout/radial5"/>
    <dgm:cxn modelId="{8174BA2D-53DD-4CD6-8CD5-85DB47607C6A}" srcId="{6E34EB75-AE84-409B-83CE-474D6C1C4124}" destId="{3F5B564F-82EB-47B7-828C-6FDD2C98E9C3}" srcOrd="3" destOrd="0" parTransId="{0DCA97AD-62CD-47DA-A3F1-12A6CE654ADD}" sibTransId="{92BCBD81-F9D0-4159-896B-DED541E63406}"/>
    <dgm:cxn modelId="{F82E0B56-D9B6-4F3A-B88C-1C46E08741AC}" srcId="{6E34EB75-AE84-409B-83CE-474D6C1C4124}" destId="{4178A1A9-FE27-422E-AAE8-F2137473FD1E}" srcOrd="1" destOrd="0" parTransId="{831D78B6-E0EE-45AF-8C71-143D54A492E0}" sibTransId="{F9FA2455-698B-408F-95BE-AFDD82D22E12}"/>
    <dgm:cxn modelId="{51528644-14D4-4556-A570-74A7ECCE8D86}" type="presOf" srcId="{399C4FA9-D338-42C7-896E-B69936DEFEBB}" destId="{7B5CA32C-4C58-40B7-B6D2-4992504C7225}" srcOrd="0" destOrd="0" presId="urn:microsoft.com/office/officeart/2005/8/layout/radial5"/>
    <dgm:cxn modelId="{3D8FBF20-12D4-4395-AA8A-A6A2EEA76399}" type="presOf" srcId="{B7F4F0D3-DDA5-4ACF-84DC-346399F3C537}" destId="{E347CBDF-D898-4113-B30C-A0766D9F3C93}" srcOrd="1" destOrd="0" presId="urn:microsoft.com/office/officeart/2005/8/layout/radial5"/>
    <dgm:cxn modelId="{6BB40D7C-AA7E-4569-A8B7-78446BEC26EB}" srcId="{7C47E085-3F5D-447C-89A6-0F291DCF0DE4}" destId="{6E34EB75-AE84-409B-83CE-474D6C1C4124}" srcOrd="0" destOrd="0" parTransId="{93D2AFB9-3016-4AD6-9952-B310591EE916}" sibTransId="{957EF7C4-5674-4A9E-B21E-87B2B9B6AFF1}"/>
    <dgm:cxn modelId="{75A91709-CDB0-4A4D-A4BC-3BCB3AA4F1A6}" type="presParOf" srcId="{BF70A8EC-DCB4-4AC0-AAD4-A6EF15BB0969}" destId="{FF665179-2843-4499-B47A-5C31DF862D32}" srcOrd="0" destOrd="0" presId="urn:microsoft.com/office/officeart/2005/8/layout/radial5"/>
    <dgm:cxn modelId="{2402F4BC-4066-421D-915F-3FFB01A3DE90}" type="presParOf" srcId="{BF70A8EC-DCB4-4AC0-AAD4-A6EF15BB0969}" destId="{B84CA666-BD85-40FD-800F-90EEDB477E9C}" srcOrd="1" destOrd="0" presId="urn:microsoft.com/office/officeart/2005/8/layout/radial5"/>
    <dgm:cxn modelId="{2975600C-1F45-4D92-BD9E-DDAEAAC0172A}" type="presParOf" srcId="{B84CA666-BD85-40FD-800F-90EEDB477E9C}" destId="{42686A01-7B6A-4614-A7C9-08332281AB08}" srcOrd="0" destOrd="0" presId="urn:microsoft.com/office/officeart/2005/8/layout/radial5"/>
    <dgm:cxn modelId="{E2546E7A-50C0-4CC6-B0F8-96D3421F7DB7}" type="presParOf" srcId="{BF70A8EC-DCB4-4AC0-AAD4-A6EF15BB0969}" destId="{7B5CA32C-4C58-40B7-B6D2-4992504C7225}" srcOrd="2" destOrd="0" presId="urn:microsoft.com/office/officeart/2005/8/layout/radial5"/>
    <dgm:cxn modelId="{DE117344-D367-4CC4-A740-A57609FBED4A}" type="presParOf" srcId="{BF70A8EC-DCB4-4AC0-AAD4-A6EF15BB0969}" destId="{872D148D-DF22-49A5-84AE-96BE81518156}" srcOrd="3" destOrd="0" presId="urn:microsoft.com/office/officeart/2005/8/layout/radial5"/>
    <dgm:cxn modelId="{9924E4AC-445D-40A5-93E4-609B9CCC3660}" type="presParOf" srcId="{872D148D-DF22-49A5-84AE-96BE81518156}" destId="{69275D78-1CAB-4D3B-811B-24B8470CE3BE}" srcOrd="0" destOrd="0" presId="urn:microsoft.com/office/officeart/2005/8/layout/radial5"/>
    <dgm:cxn modelId="{F696E333-6C68-4D50-BD1B-ABE102C332D8}" type="presParOf" srcId="{BF70A8EC-DCB4-4AC0-AAD4-A6EF15BB0969}" destId="{7EDE6600-7391-439A-BEC2-D05AEE03CCD4}" srcOrd="4" destOrd="0" presId="urn:microsoft.com/office/officeart/2005/8/layout/radial5"/>
    <dgm:cxn modelId="{DFED91F9-D5E1-4F25-B9BF-2BC820C27BCC}" type="presParOf" srcId="{BF70A8EC-DCB4-4AC0-AAD4-A6EF15BB0969}" destId="{95CCF201-BE64-4945-B767-67BD237CE76B}" srcOrd="5" destOrd="0" presId="urn:microsoft.com/office/officeart/2005/8/layout/radial5"/>
    <dgm:cxn modelId="{F4728B5D-386B-4A38-8238-F48A2759E170}" type="presParOf" srcId="{95CCF201-BE64-4945-B767-67BD237CE76B}" destId="{E347CBDF-D898-4113-B30C-A0766D9F3C93}" srcOrd="0" destOrd="0" presId="urn:microsoft.com/office/officeart/2005/8/layout/radial5"/>
    <dgm:cxn modelId="{BA71D137-750E-42FA-AE72-2B9D8C05F440}" type="presParOf" srcId="{BF70A8EC-DCB4-4AC0-AAD4-A6EF15BB0969}" destId="{98A206DD-91D5-4F23-B26C-7EF67410D21B}" srcOrd="6" destOrd="0" presId="urn:microsoft.com/office/officeart/2005/8/layout/radial5"/>
    <dgm:cxn modelId="{CC82118F-73DF-423D-BAF5-1E39372111B6}" type="presParOf" srcId="{BF70A8EC-DCB4-4AC0-AAD4-A6EF15BB0969}" destId="{01A6A434-9B10-4404-AE6F-1C15DAA20E92}" srcOrd="7" destOrd="0" presId="urn:microsoft.com/office/officeart/2005/8/layout/radial5"/>
    <dgm:cxn modelId="{6E2252C5-D5B2-4CBA-A44F-B3F8FA4A0311}" type="presParOf" srcId="{01A6A434-9B10-4404-AE6F-1C15DAA20E92}" destId="{DBECF686-A567-4571-9675-199D4ADD2ADD}" srcOrd="0" destOrd="0" presId="urn:microsoft.com/office/officeart/2005/8/layout/radial5"/>
    <dgm:cxn modelId="{08AD1EE7-1054-4F4D-861E-EB8E309698ED}" type="presParOf" srcId="{BF70A8EC-DCB4-4AC0-AAD4-A6EF15BB0969}" destId="{566EDB3C-2307-48CD-A00A-05715A24022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65179-2843-4499-B47A-5C31DF862D32}">
      <dsp:nvSpPr>
        <dsp:cNvPr id="0" name=""/>
        <dsp:cNvSpPr/>
      </dsp:nvSpPr>
      <dsp:spPr>
        <a:xfrm>
          <a:off x="2519299" y="1584191"/>
          <a:ext cx="944908" cy="944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Маска для лица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9299" y="1584191"/>
        <a:ext cx="944908" cy="944908"/>
      </dsp:txXfrm>
    </dsp:sp>
    <dsp:sp modelId="{B84CA666-BD85-40FD-800F-90EEDB477E9C}">
      <dsp:nvSpPr>
        <dsp:cNvPr id="0" name=""/>
        <dsp:cNvSpPr/>
      </dsp:nvSpPr>
      <dsp:spPr>
        <a:xfrm rot="16225836">
          <a:off x="2883096" y="1260715"/>
          <a:ext cx="284536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25836">
        <a:off x="2883096" y="1260715"/>
        <a:ext cx="284536" cy="363319"/>
      </dsp:txXfrm>
    </dsp:sp>
    <dsp:sp modelId="{7B5CA32C-4C58-40B7-B6D2-4992504C7225}">
      <dsp:nvSpPr>
        <dsp:cNvPr id="0" name=""/>
        <dsp:cNvSpPr/>
      </dsp:nvSpPr>
      <dsp:spPr>
        <a:xfrm>
          <a:off x="2360751" y="222913"/>
          <a:ext cx="1404207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Маска с медом</a:t>
          </a:r>
          <a:endParaRPr lang="ru-RU" sz="1500" kern="1200" dirty="0"/>
        </a:p>
      </dsp:txBody>
      <dsp:txXfrm>
        <a:off x="2360751" y="222913"/>
        <a:ext cx="1404207" cy="1068585"/>
      </dsp:txXfrm>
    </dsp:sp>
    <dsp:sp modelId="{872D148D-DF22-49A5-84AE-96BE81518156}">
      <dsp:nvSpPr>
        <dsp:cNvPr id="0" name=""/>
        <dsp:cNvSpPr/>
      </dsp:nvSpPr>
      <dsp:spPr>
        <a:xfrm rot="21574197">
          <a:off x="3447904" y="1870448"/>
          <a:ext cx="296608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74197">
        <a:off x="3447904" y="1870448"/>
        <a:ext cx="296608" cy="363319"/>
      </dsp:txXfrm>
    </dsp:sp>
    <dsp:sp modelId="{7EDE6600-7391-439A-BEC2-D05AEE03CCD4}">
      <dsp:nvSpPr>
        <dsp:cNvPr id="0" name=""/>
        <dsp:cNvSpPr/>
      </dsp:nvSpPr>
      <dsp:spPr>
        <a:xfrm>
          <a:off x="3736366" y="1512165"/>
          <a:ext cx="1225176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Маска с витаминами А.Е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36366" y="1512165"/>
        <a:ext cx="1225176" cy="1068585"/>
      </dsp:txXfrm>
    </dsp:sp>
    <dsp:sp modelId="{95CCF201-BE64-4945-B767-67BD237CE76B}">
      <dsp:nvSpPr>
        <dsp:cNvPr id="0" name=""/>
        <dsp:cNvSpPr/>
      </dsp:nvSpPr>
      <dsp:spPr>
        <a:xfrm rot="5263838">
          <a:off x="2833312" y="2499907"/>
          <a:ext cx="328193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263838">
        <a:off x="2833312" y="2499907"/>
        <a:ext cx="328193" cy="363319"/>
      </dsp:txXfrm>
    </dsp:sp>
    <dsp:sp modelId="{98A206DD-91D5-4F23-B26C-7EF67410D21B}">
      <dsp:nvSpPr>
        <dsp:cNvPr id="0" name=""/>
        <dsp:cNvSpPr/>
      </dsp:nvSpPr>
      <dsp:spPr>
        <a:xfrm>
          <a:off x="2511275" y="2880326"/>
          <a:ext cx="1068585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Маска с змееголовником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1275" y="2880326"/>
        <a:ext cx="1068585" cy="1068585"/>
      </dsp:txXfrm>
    </dsp:sp>
    <dsp:sp modelId="{01A6A434-9B10-4404-AE6F-1C15DAA20E92}">
      <dsp:nvSpPr>
        <dsp:cNvPr id="0" name=""/>
        <dsp:cNvSpPr/>
      </dsp:nvSpPr>
      <dsp:spPr>
        <a:xfrm rot="10819025">
          <a:off x="1976119" y="1870427"/>
          <a:ext cx="383856" cy="36331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19025">
        <a:off x="1976119" y="1870427"/>
        <a:ext cx="383856" cy="363319"/>
      </dsp:txXfrm>
    </dsp:sp>
    <dsp:sp modelId="{566EDB3C-2307-48CD-A00A-05715A24022D}">
      <dsp:nvSpPr>
        <dsp:cNvPr id="0" name=""/>
        <dsp:cNvSpPr/>
      </dsp:nvSpPr>
      <dsp:spPr>
        <a:xfrm>
          <a:off x="507995" y="1512168"/>
          <a:ext cx="1287079" cy="10685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Огуречная   маска со слизью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995" y="1512168"/>
        <a:ext cx="1287079" cy="1068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1E11-D6BE-423D-A870-B94FE84FFF7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8BE0-49E2-489B-86B2-39FFEBFD8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7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8BE0-49E2-489B-86B2-39FFEBFD82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594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-73824" y="-73164"/>
            <a:ext cx="1438606" cy="6931164"/>
            <a:chOff x="1936314" y="-34290"/>
            <a:chExt cx="1438606" cy="6931164"/>
          </a:xfrm>
        </p:grpSpPr>
        <p:sp>
          <p:nvSpPr>
            <p:cNvPr id="10" name="Прямоугольник 3"/>
            <p:cNvSpPr/>
            <p:nvPr/>
          </p:nvSpPr>
          <p:spPr>
            <a:xfrm>
              <a:off x="2080329" y="-34290"/>
              <a:ext cx="1294591" cy="6931164"/>
            </a:xfrm>
            <a:custGeom>
              <a:avLst/>
              <a:gdLst>
                <a:gd name="connsiteX0" fmla="*/ 0 w 1403648"/>
                <a:gd name="connsiteY0" fmla="*/ 0 h 6858000"/>
                <a:gd name="connsiteX1" fmla="*/ 1403648 w 1403648"/>
                <a:gd name="connsiteY1" fmla="*/ 0 h 6858000"/>
                <a:gd name="connsiteX2" fmla="*/ 1403648 w 1403648"/>
                <a:gd name="connsiteY2" fmla="*/ 6858000 h 6858000"/>
                <a:gd name="connsiteX3" fmla="*/ 0 w 1403648"/>
                <a:gd name="connsiteY3" fmla="*/ 6858000 h 6858000"/>
                <a:gd name="connsiteX4" fmla="*/ 0 w 1403648"/>
                <a:gd name="connsiteY4" fmla="*/ 0 h 6858000"/>
                <a:gd name="connsiteX0" fmla="*/ 0 w 1403648"/>
                <a:gd name="connsiteY0" fmla="*/ 0 h 6858000"/>
                <a:gd name="connsiteX1" fmla="*/ 1403648 w 1403648"/>
                <a:gd name="connsiteY1" fmla="*/ 0 h 6858000"/>
                <a:gd name="connsiteX2" fmla="*/ 557828 w 1403648"/>
                <a:gd name="connsiteY2" fmla="*/ 6846570 h 6858000"/>
                <a:gd name="connsiteX3" fmla="*/ 0 w 1403648"/>
                <a:gd name="connsiteY3" fmla="*/ 6858000 h 6858000"/>
                <a:gd name="connsiteX4" fmla="*/ 0 w 1403648"/>
                <a:gd name="connsiteY4" fmla="*/ 0 h 6858000"/>
                <a:gd name="connsiteX0" fmla="*/ 0 w 1403648"/>
                <a:gd name="connsiteY0" fmla="*/ 0 h 6858000"/>
                <a:gd name="connsiteX1" fmla="*/ 1403648 w 1403648"/>
                <a:gd name="connsiteY1" fmla="*/ 0 h 6858000"/>
                <a:gd name="connsiteX2" fmla="*/ 557828 w 1403648"/>
                <a:gd name="connsiteY2" fmla="*/ 6846570 h 6858000"/>
                <a:gd name="connsiteX3" fmla="*/ 0 w 1403648"/>
                <a:gd name="connsiteY3" fmla="*/ 6858000 h 6858000"/>
                <a:gd name="connsiteX4" fmla="*/ 0 w 1403648"/>
                <a:gd name="connsiteY4" fmla="*/ 0 h 6858000"/>
                <a:gd name="connsiteX0" fmla="*/ 0 w 1434114"/>
                <a:gd name="connsiteY0" fmla="*/ 0 h 6858000"/>
                <a:gd name="connsiteX1" fmla="*/ 1403648 w 1434114"/>
                <a:gd name="connsiteY1" fmla="*/ 0 h 6858000"/>
                <a:gd name="connsiteX2" fmla="*/ 537210 w 1434114"/>
                <a:gd name="connsiteY2" fmla="*/ 1223010 h 6858000"/>
                <a:gd name="connsiteX3" fmla="*/ 557828 w 1434114"/>
                <a:gd name="connsiteY3" fmla="*/ 6846570 h 6858000"/>
                <a:gd name="connsiteX4" fmla="*/ 0 w 1434114"/>
                <a:gd name="connsiteY4" fmla="*/ 6858000 h 6858000"/>
                <a:gd name="connsiteX5" fmla="*/ 0 w 1434114"/>
                <a:gd name="connsiteY5" fmla="*/ 0 h 6858000"/>
                <a:gd name="connsiteX0" fmla="*/ 0 w 1434114"/>
                <a:gd name="connsiteY0" fmla="*/ 0 h 6858000"/>
                <a:gd name="connsiteX1" fmla="*/ 1403648 w 1434114"/>
                <a:gd name="connsiteY1" fmla="*/ 0 h 6858000"/>
                <a:gd name="connsiteX2" fmla="*/ 537210 w 1434114"/>
                <a:gd name="connsiteY2" fmla="*/ 1223010 h 6858000"/>
                <a:gd name="connsiteX3" fmla="*/ 1074420 w 1434114"/>
                <a:gd name="connsiteY3" fmla="*/ 5189220 h 6858000"/>
                <a:gd name="connsiteX4" fmla="*/ 557828 w 1434114"/>
                <a:gd name="connsiteY4" fmla="*/ 6846570 h 6858000"/>
                <a:gd name="connsiteX5" fmla="*/ 0 w 1434114"/>
                <a:gd name="connsiteY5" fmla="*/ 6858000 h 6858000"/>
                <a:gd name="connsiteX6" fmla="*/ 0 w 1434114"/>
                <a:gd name="connsiteY6" fmla="*/ 0 h 6858000"/>
                <a:gd name="connsiteX0" fmla="*/ 0 w 1428818"/>
                <a:gd name="connsiteY0" fmla="*/ 0 h 6858000"/>
                <a:gd name="connsiteX1" fmla="*/ 1403648 w 1428818"/>
                <a:gd name="connsiteY1" fmla="*/ 0 h 6858000"/>
                <a:gd name="connsiteX2" fmla="*/ 308610 w 1428818"/>
                <a:gd name="connsiteY2" fmla="*/ 1760220 h 6858000"/>
                <a:gd name="connsiteX3" fmla="*/ 1074420 w 1428818"/>
                <a:gd name="connsiteY3" fmla="*/ 5189220 h 6858000"/>
                <a:gd name="connsiteX4" fmla="*/ 557828 w 1428818"/>
                <a:gd name="connsiteY4" fmla="*/ 6846570 h 6858000"/>
                <a:gd name="connsiteX5" fmla="*/ 0 w 1428818"/>
                <a:gd name="connsiteY5" fmla="*/ 6858000 h 6858000"/>
                <a:gd name="connsiteX6" fmla="*/ 0 w 1428818"/>
                <a:gd name="connsiteY6" fmla="*/ 0 h 6858000"/>
                <a:gd name="connsiteX0" fmla="*/ 0 w 1294591"/>
                <a:gd name="connsiteY0" fmla="*/ 34097 h 6892097"/>
                <a:gd name="connsiteX1" fmla="*/ 1266488 w 1294591"/>
                <a:gd name="connsiteY1" fmla="*/ 0 h 6892097"/>
                <a:gd name="connsiteX2" fmla="*/ 308610 w 1294591"/>
                <a:gd name="connsiteY2" fmla="*/ 1794317 h 6892097"/>
                <a:gd name="connsiteX3" fmla="*/ 1074420 w 1294591"/>
                <a:gd name="connsiteY3" fmla="*/ 5223317 h 6892097"/>
                <a:gd name="connsiteX4" fmla="*/ 557828 w 1294591"/>
                <a:gd name="connsiteY4" fmla="*/ 6880667 h 6892097"/>
                <a:gd name="connsiteX5" fmla="*/ 0 w 1294591"/>
                <a:gd name="connsiteY5" fmla="*/ 6892097 h 6892097"/>
                <a:gd name="connsiteX6" fmla="*/ 0 w 1294591"/>
                <a:gd name="connsiteY6" fmla="*/ 34097 h 6892097"/>
                <a:gd name="connsiteX0" fmla="*/ 0 w 1294591"/>
                <a:gd name="connsiteY0" fmla="*/ 34097 h 6892097"/>
                <a:gd name="connsiteX1" fmla="*/ 1266488 w 1294591"/>
                <a:gd name="connsiteY1" fmla="*/ 0 h 6892097"/>
                <a:gd name="connsiteX2" fmla="*/ 308610 w 1294591"/>
                <a:gd name="connsiteY2" fmla="*/ 1794317 h 6892097"/>
                <a:gd name="connsiteX3" fmla="*/ 1074420 w 1294591"/>
                <a:gd name="connsiteY3" fmla="*/ 5223317 h 6892097"/>
                <a:gd name="connsiteX4" fmla="*/ 420668 w 1294591"/>
                <a:gd name="connsiteY4" fmla="*/ 6846571 h 6892097"/>
                <a:gd name="connsiteX5" fmla="*/ 0 w 1294591"/>
                <a:gd name="connsiteY5" fmla="*/ 6892097 h 6892097"/>
                <a:gd name="connsiteX6" fmla="*/ 0 w 1294591"/>
                <a:gd name="connsiteY6" fmla="*/ 34097 h 689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591" h="6892097">
                  <a:moveTo>
                    <a:pt x="0" y="34097"/>
                  </a:moveTo>
                  <a:lnTo>
                    <a:pt x="1266488" y="0"/>
                  </a:lnTo>
                  <a:cubicBezTo>
                    <a:pt x="1476038" y="163830"/>
                    <a:pt x="449580" y="653222"/>
                    <a:pt x="308610" y="1794317"/>
                  </a:cubicBezTo>
                  <a:cubicBezTo>
                    <a:pt x="175634" y="2756342"/>
                    <a:pt x="1070984" y="4286057"/>
                    <a:pt x="1074420" y="5223317"/>
                  </a:cubicBezTo>
                  <a:cubicBezTo>
                    <a:pt x="1077856" y="6160577"/>
                    <a:pt x="521633" y="6665596"/>
                    <a:pt x="420668" y="6846571"/>
                  </a:cubicBezTo>
                  <a:lnTo>
                    <a:pt x="0" y="6892097"/>
                  </a:lnTo>
                  <a:lnTo>
                    <a:pt x="0" y="3409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3"/>
            <p:cNvSpPr/>
            <p:nvPr/>
          </p:nvSpPr>
          <p:spPr>
            <a:xfrm>
              <a:off x="1936314" y="0"/>
              <a:ext cx="1428818" cy="6893446"/>
            </a:xfrm>
            <a:custGeom>
              <a:avLst/>
              <a:gdLst>
                <a:gd name="connsiteX0" fmla="*/ 0 w 1403648"/>
                <a:gd name="connsiteY0" fmla="*/ 0 h 6858000"/>
                <a:gd name="connsiteX1" fmla="*/ 1403648 w 1403648"/>
                <a:gd name="connsiteY1" fmla="*/ 0 h 6858000"/>
                <a:gd name="connsiteX2" fmla="*/ 1403648 w 1403648"/>
                <a:gd name="connsiteY2" fmla="*/ 6858000 h 6858000"/>
                <a:gd name="connsiteX3" fmla="*/ 0 w 1403648"/>
                <a:gd name="connsiteY3" fmla="*/ 6858000 h 6858000"/>
                <a:gd name="connsiteX4" fmla="*/ 0 w 1403648"/>
                <a:gd name="connsiteY4" fmla="*/ 0 h 6858000"/>
                <a:gd name="connsiteX0" fmla="*/ 0 w 1403648"/>
                <a:gd name="connsiteY0" fmla="*/ 0 h 6858000"/>
                <a:gd name="connsiteX1" fmla="*/ 1403648 w 1403648"/>
                <a:gd name="connsiteY1" fmla="*/ 0 h 6858000"/>
                <a:gd name="connsiteX2" fmla="*/ 557828 w 1403648"/>
                <a:gd name="connsiteY2" fmla="*/ 6846570 h 6858000"/>
                <a:gd name="connsiteX3" fmla="*/ 0 w 1403648"/>
                <a:gd name="connsiteY3" fmla="*/ 6858000 h 6858000"/>
                <a:gd name="connsiteX4" fmla="*/ 0 w 1403648"/>
                <a:gd name="connsiteY4" fmla="*/ 0 h 6858000"/>
                <a:gd name="connsiteX0" fmla="*/ 0 w 1403648"/>
                <a:gd name="connsiteY0" fmla="*/ 0 h 6858000"/>
                <a:gd name="connsiteX1" fmla="*/ 1403648 w 1403648"/>
                <a:gd name="connsiteY1" fmla="*/ 0 h 6858000"/>
                <a:gd name="connsiteX2" fmla="*/ 557828 w 1403648"/>
                <a:gd name="connsiteY2" fmla="*/ 6846570 h 6858000"/>
                <a:gd name="connsiteX3" fmla="*/ 0 w 1403648"/>
                <a:gd name="connsiteY3" fmla="*/ 6858000 h 6858000"/>
                <a:gd name="connsiteX4" fmla="*/ 0 w 1403648"/>
                <a:gd name="connsiteY4" fmla="*/ 0 h 6858000"/>
                <a:gd name="connsiteX0" fmla="*/ 0 w 1434114"/>
                <a:gd name="connsiteY0" fmla="*/ 0 h 6858000"/>
                <a:gd name="connsiteX1" fmla="*/ 1403648 w 1434114"/>
                <a:gd name="connsiteY1" fmla="*/ 0 h 6858000"/>
                <a:gd name="connsiteX2" fmla="*/ 537210 w 1434114"/>
                <a:gd name="connsiteY2" fmla="*/ 1223010 h 6858000"/>
                <a:gd name="connsiteX3" fmla="*/ 557828 w 1434114"/>
                <a:gd name="connsiteY3" fmla="*/ 6846570 h 6858000"/>
                <a:gd name="connsiteX4" fmla="*/ 0 w 1434114"/>
                <a:gd name="connsiteY4" fmla="*/ 6858000 h 6858000"/>
                <a:gd name="connsiteX5" fmla="*/ 0 w 1434114"/>
                <a:gd name="connsiteY5" fmla="*/ 0 h 6858000"/>
                <a:gd name="connsiteX0" fmla="*/ 0 w 1434114"/>
                <a:gd name="connsiteY0" fmla="*/ 0 h 6858000"/>
                <a:gd name="connsiteX1" fmla="*/ 1403648 w 1434114"/>
                <a:gd name="connsiteY1" fmla="*/ 0 h 6858000"/>
                <a:gd name="connsiteX2" fmla="*/ 537210 w 1434114"/>
                <a:gd name="connsiteY2" fmla="*/ 1223010 h 6858000"/>
                <a:gd name="connsiteX3" fmla="*/ 1074420 w 1434114"/>
                <a:gd name="connsiteY3" fmla="*/ 5189220 h 6858000"/>
                <a:gd name="connsiteX4" fmla="*/ 557828 w 1434114"/>
                <a:gd name="connsiteY4" fmla="*/ 6846570 h 6858000"/>
                <a:gd name="connsiteX5" fmla="*/ 0 w 1434114"/>
                <a:gd name="connsiteY5" fmla="*/ 6858000 h 6858000"/>
                <a:gd name="connsiteX6" fmla="*/ 0 w 1434114"/>
                <a:gd name="connsiteY6" fmla="*/ 0 h 6858000"/>
                <a:gd name="connsiteX0" fmla="*/ 0 w 1428818"/>
                <a:gd name="connsiteY0" fmla="*/ 0 h 6858000"/>
                <a:gd name="connsiteX1" fmla="*/ 1403648 w 1428818"/>
                <a:gd name="connsiteY1" fmla="*/ 0 h 6858000"/>
                <a:gd name="connsiteX2" fmla="*/ 308610 w 1428818"/>
                <a:gd name="connsiteY2" fmla="*/ 1760220 h 6858000"/>
                <a:gd name="connsiteX3" fmla="*/ 1074420 w 1428818"/>
                <a:gd name="connsiteY3" fmla="*/ 5189220 h 6858000"/>
                <a:gd name="connsiteX4" fmla="*/ 557828 w 1428818"/>
                <a:gd name="connsiteY4" fmla="*/ 6846570 h 6858000"/>
                <a:gd name="connsiteX5" fmla="*/ 0 w 1428818"/>
                <a:gd name="connsiteY5" fmla="*/ 6858000 h 6858000"/>
                <a:gd name="connsiteX6" fmla="*/ 0 w 1428818"/>
                <a:gd name="connsiteY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818" h="6858000">
                  <a:moveTo>
                    <a:pt x="0" y="0"/>
                  </a:moveTo>
                  <a:lnTo>
                    <a:pt x="1403648" y="0"/>
                  </a:lnTo>
                  <a:cubicBezTo>
                    <a:pt x="1613198" y="163830"/>
                    <a:pt x="449580" y="619125"/>
                    <a:pt x="308610" y="1760220"/>
                  </a:cubicBezTo>
                  <a:cubicBezTo>
                    <a:pt x="175634" y="2722245"/>
                    <a:pt x="1070984" y="4251960"/>
                    <a:pt x="1074420" y="5189220"/>
                  </a:cubicBezTo>
                  <a:cubicBezTo>
                    <a:pt x="1077856" y="6126480"/>
                    <a:pt x="658793" y="6665595"/>
                    <a:pt x="557828" y="6846570"/>
                  </a:cubicBez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915">
            <a:off x="57591" y="5266074"/>
            <a:ext cx="84377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486">
            <a:off x="-14850" y="4572817"/>
            <a:ext cx="741057" cy="54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5776" flipH="1">
            <a:off x="-21269" y="3825615"/>
            <a:ext cx="784689" cy="59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035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70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17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rot="21371673">
            <a:off x="177245" y="287136"/>
            <a:ext cx="8861517" cy="6283727"/>
          </a:xfrm>
          <a:prstGeom prst="rect">
            <a:avLst/>
          </a:prstGeom>
          <a:solidFill>
            <a:srgbClr val="91D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 rot="173301">
            <a:off x="297512" y="215967"/>
            <a:ext cx="8736479" cy="6528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0246" y="188638"/>
            <a:ext cx="8946260" cy="655272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" y="1700808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" y="2348880"/>
            <a:ext cx="5000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" y="2985538"/>
            <a:ext cx="50006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966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33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842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17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63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46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87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28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E1E2-00A2-40F2-A522-1E1DBD5133D1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96CC8-B808-45ED-899D-CA8FA08F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07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747">
            <a:off x="649010" y="1137257"/>
            <a:ext cx="5862032" cy="38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188640"/>
            <a:ext cx="777686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7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</a:t>
            </a:r>
            <a:r>
              <a:rPr lang="ru-RU" sz="6600" dirty="0" err="1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Ахатины</a:t>
            </a:r>
            <a:r>
              <a:rPr lang="ru-RU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   и </a:t>
            </a:r>
          </a:p>
          <a:p>
            <a:pPr algn="ctr"/>
            <a:r>
              <a:rPr lang="ru-RU" sz="6600" dirty="0" smtClean="0">
                <a:ln w="1841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         их использование в косметологии</a:t>
            </a:r>
            <a:endParaRPr lang="ru-RU" sz="6600" b="1" spc="200" dirty="0" smtClean="0">
              <a:ln w="18415" cmpd="sng">
                <a:solidFill>
                  <a:schemeClr val="bg2">
                    <a:lumMod val="5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just"/>
            <a:r>
              <a:rPr lang="ru-RU" sz="6600" b="1" spc="200" dirty="0" smtClean="0">
                <a:ln w="29210">
                  <a:solidFill>
                    <a:schemeClr val="bg2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ea typeface="Batang" pitchFamily="18" charset="-127"/>
                <a:cs typeface="Arial" pitchFamily="34" charset="0"/>
              </a:rPr>
              <a:t>          </a:t>
            </a:r>
            <a:endParaRPr lang="ru-RU" sz="6600" b="1" spc="200" dirty="0">
              <a:ln w="29210">
                <a:solidFill>
                  <a:schemeClr val="bg2">
                    <a:lumMod val="5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37321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1313" indent="-1611313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Выполнила :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Унарова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Рита,  ученица 7 класса МБОУ         «Сангарская гимназия»</a:t>
            </a:r>
          </a:p>
          <a:p>
            <a:pPr marL="1611313" indent="-1611313"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Руководитель: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Эверстова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М.К. – учитель биологии, МБОУ   «Сангарская гимназия»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17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93734" cy="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5325068"/>
              </p:ext>
            </p:extLst>
          </p:nvPr>
        </p:nvGraphicFramePr>
        <p:xfrm>
          <a:off x="899593" y="332656"/>
          <a:ext cx="7632847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856"/>
                <a:gridCol w="3327971"/>
                <a:gridCol w="3248020"/>
              </a:tblGrid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Очищаем лицо 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можно  использовать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скраб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Это необходимо для того, чтобы слизь максимально глубоко проникал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Моллюсков промываем проточной водой комнатной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температуры, несколько минут держим в  воде  с ромашкой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Этот  нужно, чтобы снять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наружный слой слизи, которая наименее эффективна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Лицо смазываем  с помощью ватного тампона молоком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Это  нужно, чтобы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ахатины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быстрее передвигались, были активны.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Ахатин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аккуратно положите на лицо,  нужно следить , чтоб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 они передвигались  плавно.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Распределяется равномерно слизь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6864">
                <a:tc>
                  <a:txBody>
                    <a:bodyPr/>
                    <a:lstStyle/>
                    <a:p>
                      <a:pPr algn="ctr"/>
                      <a:r>
                        <a:rPr lang="ru-RU" sz="2000" b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Через 15 минут процедура заканчивается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Чтоб не было ожогов, аккуратно убираем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ахатин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ждем  15 минут, массируем кожу и потом  смываем теплой кипяченной водой.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43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фото опыта\20190312_231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4719">
            <a:off x="609190" y="3402064"/>
            <a:ext cx="2740970" cy="2055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302610" cy="60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фото опыта\20190312_2315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9" t="10249" r="24155" b="34616"/>
          <a:stretch/>
        </p:blipFill>
        <p:spPr bwMode="auto">
          <a:xfrm>
            <a:off x="2469248" y="4152401"/>
            <a:ext cx="2592288" cy="1895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 опыта\20190312_2246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2284">
            <a:off x="532086" y="867230"/>
            <a:ext cx="2608604" cy="1956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опыта\20190312_2247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5240">
            <a:off x="2438152" y="1055489"/>
            <a:ext cx="2654481" cy="1990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332656"/>
            <a:ext cx="3222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Маска с витаминами А.Е</a:t>
            </a:r>
          </a:p>
          <a:p>
            <a:pPr algn="just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 муцина</a:t>
            </a: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молоко 1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ч.л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+ 1 капля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вит.А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+ 1 кап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вит.Е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636912"/>
            <a:ext cx="2718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До нанесения маски кожа подопытного была уставшей, воспаленной.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После нанесения со слов подопытного появилось  ощущение свежести, кожа успокоилась, видные покраснения пропали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2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93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454" y="147935"/>
            <a:ext cx="822142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Заключение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работы мы познакомились с особенностями строения и жизнедеятельности улиток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Ахатин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узнали многое об их пользе.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это крупная сухопутная африканская улитка, которая проживает в тропических и субтропических широтах африканского контингента и Юго-Восточной Азии. Этот брюхоногий моллюск может достигать в размерах до 30 см, жить около 10 лет и весить до 500 гр. Но интересны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Ахатины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только своими внушительными объёмами, а ещё и лечебными свойствами. Ранозаживляющий эффект приписан вырабатываемой улитками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Ахатина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слизи. Именно это вязкое вещество, производимое моллюском во время движения, содержит витамины необходимые коже, коллаген,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аллатонин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также природные антибиотики от кожных инфекций, слизь эта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гипоаллергенна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не вызывает никаких аллергических реакций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ходе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проведенных исследований, 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сделала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следующие выводы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Улитки могут в домашних условиях успешно использоваться в косметических целях.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Слизь очень полезная, не только в косметологии , но и для лечения ран.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4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занимает первое место в шкале человеческих ценностей. Для современного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общества людей здоровье и красота ,это  как визитная карточка  человека. Б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льшую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пуля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pae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т, т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зыв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улитк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epa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пия. Улитки </a:t>
            </a:r>
          </a:p>
          <a:p>
            <a:pPr marL="263525" algn="just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axa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тины п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 у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нять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жны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дуги.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ллю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гии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Улиток можно использовать самостоятельно, не посещая дорогие косметические салоны. Препараты из улиток помогают, кроме того, нейтрализовать нежелательное побочное действие антибиотиков.</a:t>
            </a:r>
          </a:p>
          <a:p>
            <a:pPr marL="263525" algn="just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исследования: Изучить лечебные свойства  улиток  в косметологии  и  поиск новых методов   использования  слизи улиток для  лечения кожи.</a:t>
            </a:r>
          </a:p>
          <a:p>
            <a:pPr marL="263525" algn="just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93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135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68814"/>
            <a:ext cx="99298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230" y="585292"/>
            <a:ext cx="79622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сбор информации об улитках;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Показать основные методы использования улиток в косметологии;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 местных  растений  и слизи улиток для получения косметологического эффекта;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 бактериологическое действие  слизи улиток.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028" y="3417570"/>
            <a:ext cx="7784428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Теоретический (изучение различных источников информации).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Социологический (проведение анкетирования).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Практический (наблюдение, эксперимент).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Лабораторный   (биохимический анализ)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83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6399" y="332656"/>
            <a:ext cx="3967609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Научная классификация: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Царство Животные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 Моллюски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 Брюхоногие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Подкласс Легочные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Стебельчатоглазые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Achatinidae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Подсемейство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Achatininae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Achatina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Achatina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Fulica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29887"/>
            <a:ext cx="4248472" cy="63709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Вид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Achatina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Fulica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Она, занесена  в книгу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Гиннеса, как самая большая   сухопутная улитка.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родина – Африка.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Длина раковины взрослой улитки обычно не превышает 5—10 см.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Ахатины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гермафродиты.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аиболее частая окраска: коричневый или черноватый цвет головы и шеи, а каемка ноги — светлая. По темпераменту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фулики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медлительны, чаще всего выбирают себе укромное местечко и отдыхают там, отвлекаясь только на еду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993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ÐÐ°ÑÑÐ¸Ð½ÐºÐ¸ Ð¿Ð¾ Ð·Ð°Ð¿ÑÐ¾ÑÑ Ð²Ð¸Ð´ Ð°ÑÐ°ÑÐ¸Ð½Ð° ÑÑÐ»Ð¸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" y="4041934"/>
            <a:ext cx="3810694" cy="24271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075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министерстве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здравоохранения и социального развития Российской Федерации наблюдается стойкая тенденция роста заболеваемости всего населения РФ в 1,15 раза по всем классам болезней (с 648,5%о в 1996 г. до 743,0%о в 2004 г.), в том числе уровень заболеваемости болезнями кожи и подкожной клетчатки увеличился в 1,32 раза (с 46,3%о в 1996 до 61,0%о в 2004 г.). В настоящее время 6% всего населения или каждый 18-й житель России страдает каким-либо дерматологическим заболеванием. Ежегодно регистрируется более 6 миллионов больных дерматозами с впервые в жизни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установленным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диагнозом.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6578" y="317847"/>
            <a:ext cx="3849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имич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кий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слизи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ÐÐ°ÑÑÐ¸Ð½ÐºÐ¸ Ð¿Ð¾ Ð·Ð°Ð¿ÑÐ¾ÑÑ Ð²Ð¸Ð´ Ð°ÑÐ°ÑÐ¸Ð½Ð° ÑÑÐ»Ð¸ÐºÐ° Ð²ÐµÐºÑÐ¾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71" y="1036608"/>
            <a:ext cx="23268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48679"/>
            <a:ext cx="2959497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3287" y="1412776"/>
            <a:ext cx="16561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 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132856"/>
            <a:ext cx="192879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 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 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 у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Активн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твуют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epa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56952"/>
            <a:ext cx="3408312" cy="367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5382" y="3789040"/>
            <a:ext cx="184988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 и эл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331" y="4385660"/>
            <a:ext cx="223224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ют 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дк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тьэпид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 и эл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тин – н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димы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ф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динит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льн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993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79" y="393007"/>
            <a:ext cx="325596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88224" y="1268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птиды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8140" y="1813029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 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нтиби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 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птиды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уничт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ют 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7" y="3028022"/>
            <a:ext cx="325596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919540" y="4005064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66243" y="4646940"/>
            <a:ext cx="2010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Cpe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лить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л, 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79" y="1939836"/>
            <a:ext cx="3402664" cy="41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670746" y="2830140"/>
            <a:ext cx="2186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Глик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2849" y="3531048"/>
            <a:ext cx="2295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 в уд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вши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тич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epx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 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62457" y="4462274"/>
            <a:ext cx="1746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Apaxa</a:t>
            </a:r>
            <a:r>
              <a:rPr lang="ru-RU" b="1" dirty="0" smtClean="0"/>
              <a:t>н </a:t>
            </a:r>
            <a:r>
              <a:rPr lang="en-US" b="1" dirty="0" smtClean="0"/>
              <a:t>c</a:t>
            </a:r>
            <a:r>
              <a:rPr lang="ru-RU" b="1" dirty="0" err="1" smtClean="0"/>
              <a:t>ульф</a:t>
            </a:r>
            <a:r>
              <a:rPr lang="en-US" b="1" dirty="0" smtClean="0"/>
              <a:t>a</a:t>
            </a:r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2722" y="477995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ульф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 п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 п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972398" y="1556792"/>
            <a:ext cx="990059" cy="813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0833">
            <a:off x="2441132" y="3064299"/>
            <a:ext cx="1780792" cy="4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80956">
            <a:off x="5407231" y="1840511"/>
            <a:ext cx="12430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2362">
            <a:off x="5022012" y="2788508"/>
            <a:ext cx="2013449" cy="39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5538">
            <a:off x="4570832" y="2406840"/>
            <a:ext cx="72544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893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993734" cy="46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улиток есть два основных типа слизи: один покрывает поверхность, по которой они движутся (оставляя позади этот блестящий след на бетоне и тротуарах), а второй – защитный, полностью покрывает их тела.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80" y="1830308"/>
            <a:ext cx="1619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830308"/>
            <a:ext cx="3240360" cy="2894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тип слизи, защищает тело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ран, царапин. Производство этой слизи увеличивается, когда улитка находится в бедственном положении. Именно этот последний тип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слизи используется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косметике.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8720" y="1830308"/>
            <a:ext cx="3240360" cy="2174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Первый тип слизи, более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толстый и эластичный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улиткам прилипать к разным поверхностям. Благодаря этому вы и можете увидеть их на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стенах.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2791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Качество слизи зависит от условий окружающей среды, от того, чем питаются улитки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Также качество слизи зависит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метода сбора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69525" y="5087361"/>
            <a:ext cx="1760621" cy="117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93922"/>
            <a:ext cx="2308017" cy="17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131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993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30" y="1628800"/>
            <a:ext cx="2055362" cy="2554545"/>
          </a:xfrm>
          <a:prstGeom prst="homePlate">
            <a:avLst>
              <a:gd name="adj" fmla="val 3832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Половину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огурца натереть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терке,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½ чайной ложки слизи.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Маска омолаживает, улучшает кровообращение кожи</a:t>
            </a: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660232" y="1988840"/>
            <a:ext cx="2016224" cy="2304256"/>
          </a:xfrm>
          <a:prstGeom prst="homePlate">
            <a:avLst>
              <a:gd name="adj" fmla="val 3299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5 мл муцина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молоко 1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ч.л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капля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вит.А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 кап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вит.Е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Маска  питает, подтягивает, увлажняет кожу.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865442" y="692696"/>
            <a:ext cx="2611857" cy="108012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½ ч. л. муцина +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мл. газ минеральной воды +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1ч.л.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идкого меда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5508104" y="692696"/>
            <a:ext cx="2952348" cy="11521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Маска делает кожу гладким,  упругим, освежает цвет лица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699792" y="3356992"/>
            <a:ext cx="1944216" cy="2808312"/>
          </a:xfrm>
          <a:prstGeom prst="homePlate">
            <a:avLst>
              <a:gd name="adj" fmla="val 1836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Муцин ½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ч.л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+1ч.л измельченных листьев  змееголовника.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Маска успокаивает кожу, придает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Свежесть,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Улучшает цвет лица.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37237804"/>
              </p:ext>
            </p:extLst>
          </p:nvPr>
        </p:nvGraphicFramePr>
        <p:xfrm>
          <a:off x="1887146" y="849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964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фото опыта\20190312_225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705" y="2052760"/>
            <a:ext cx="2239542" cy="1679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1302610" cy="60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Библиотека\Desktop\Рита\20190317_1034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86" y="2492896"/>
            <a:ext cx="2457680" cy="18582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378386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Огуречная маска со слизью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Половину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огурца натереть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на терке,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+ ½ чайной ложки слизи.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Маска омолаживает, улучшает кровообращение кожи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168" y="836712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 нанесения маски кожа была усталой, имела тусклый цвет.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После  использования маски у подопытного кожа приобрела розоватый оттенок, немного подтянулась, появилось ощущение свежести.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E:\фото опыта\20190312_2317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14" t="6449" r="11303" b="31239"/>
          <a:stretch/>
        </p:blipFill>
        <p:spPr bwMode="auto">
          <a:xfrm>
            <a:off x="3779912" y="548679"/>
            <a:ext cx="1908924" cy="1749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 опыта\20190312_2252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603" y="810619"/>
            <a:ext cx="2095526" cy="1571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53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1385</Words>
  <Application>Microsoft Office PowerPoint</Application>
  <PresentationFormat>Экран (4:3)</PresentationFormat>
  <Paragraphs>114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Komp9</cp:lastModifiedBy>
  <cp:revision>42</cp:revision>
  <dcterms:created xsi:type="dcterms:W3CDTF">2018-12-10T10:25:36Z</dcterms:created>
  <dcterms:modified xsi:type="dcterms:W3CDTF">2021-09-13T04:27:08Z</dcterms:modified>
</cp:coreProperties>
</file>