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87" r:id="rId4"/>
    <p:sldId id="276" r:id="rId5"/>
    <p:sldId id="280" r:id="rId6"/>
    <p:sldId id="284" r:id="rId7"/>
    <p:sldId id="277" r:id="rId8"/>
    <p:sldId id="278" r:id="rId9"/>
    <p:sldId id="285" r:id="rId10"/>
    <p:sldId id="286" r:id="rId11"/>
    <p:sldId id="281" r:id="rId12"/>
    <p:sldId id="288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7464" userDrawn="1">
          <p15:clr>
            <a:srgbClr val="A4A3A4"/>
          </p15:clr>
        </p15:guide>
        <p15:guide id="5" orient="horz" pos="744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nawanugroho" initials="t" lastIdx="1" clrIdx="0">
    <p:extLst>
      <p:ext uri="{19B8F6BF-5375-455C-9EA6-DF929625EA0E}">
        <p15:presenceInfo xmlns:p15="http://schemas.microsoft.com/office/powerpoint/2012/main" xmlns="" userId="trisnawanugro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7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5673" autoAdjust="0"/>
  </p:normalViewPr>
  <p:slideViewPr>
    <p:cSldViewPr snapToGrid="0" showGuides="1">
      <p:cViewPr>
        <p:scale>
          <a:sx n="60" d="100"/>
          <a:sy n="60" d="100"/>
        </p:scale>
        <p:origin x="-978" y="-216"/>
      </p:cViewPr>
      <p:guideLst>
        <p:guide orient="horz" pos="2376"/>
        <p:guide orient="horz" pos="744"/>
        <p:guide orient="horz" pos="3984"/>
        <p:guide pos="3840"/>
        <p:guide pos="216"/>
        <p:guide pos="7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342C-339B-45C0-BFC6-78B0B01E28B7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7B16-791D-47B0-8571-E572E530B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63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88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42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926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92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13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7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76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32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93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93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60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428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7B16-791D-47B0-8571-E572E530BB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42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20BFD-04FC-4673-AEAF-E384E8D52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B6AD8F-74C6-4361-BB07-9F95F75BE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91BB02-B392-41B6-9DC8-319DDBE5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02F9E-6E73-4757-9686-8B90CC88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B03CFB-E5DB-4CD8-B896-2F78E000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7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5BCB66-3034-482B-8C62-EEE22447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632893-5735-401D-B224-14AC02B31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D3B4E6-B29E-449C-B0A3-981698FF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82F366-B716-4C24-9A5D-9802D04E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075B9E-AA12-44D1-8F30-229AD85F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3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DFFFB7-330E-4024-AC30-9985FB35D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8137EF-49B1-4A4C-803F-3E2847540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68541-8787-420B-B4FC-19C04EE1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384C63-2516-493C-B796-1BAD62A9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F53EFD-9C5A-4BDB-B470-A733EDBB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21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9CA66-5B0A-4A06-A4BE-2784FF3A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7710A-9908-465E-81FA-53E24BA0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889508-5323-4EDB-82B1-7BD5125E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06D0C-4DFA-4DB2-B040-8B562394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77CBC2-9BA7-4E11-9CAB-EDD043F2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80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CFF09-1E9F-411C-B982-B71D120A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FD345-E02D-4275-B062-40FCA44C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4743BA-EF0A-49CB-8E95-FACD82D8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7A835-731E-4324-8EAE-E4BCFB63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CD4FCA-0D0B-449B-AD52-7CFFFDE6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8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8CCBC-DEAD-4CD3-8A01-56F48454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50E86-C541-4830-8B73-1573DB476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35E265-281D-47A5-AB94-23D5F2A96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58621D-17C5-4A47-A154-7B473AB3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12A674-8B04-41B9-938B-DE17B2B9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4CB2ED-A8C4-4545-928A-A95B62D4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33F73-C6A0-48D5-858A-18BC3677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522BB-B5C3-4E2A-A15B-3E71FBC20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6D1A08-4FF6-4073-AD15-46FB3E976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1E2210-77D8-460C-8020-A47B92797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542328-CAB6-4222-99EC-BA206DCD8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B398A8-827E-45AC-A2AB-07FA2933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FBA601-0039-4A70-81A5-294687EA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F7562D1-4A81-42AF-886B-71139BFA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00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14AC2-1033-4B54-8D36-85A202F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A46907-BA55-461E-AC2F-592AEF76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B6ACB8-A88B-42B9-AD7C-29C5D5B4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79B1E4-A8D6-4929-83A7-D6EB8BC5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18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67335B-A5D5-46FF-8163-7783EED7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83D5D1-FA10-4141-8F4C-C436C700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E64947-E6AD-4B54-A8CB-1F92AE42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36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3D9D0-3B9F-4F2C-970F-38255D0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40370-A7A0-4A4C-AD22-D8AF0AF2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521D8B-C1C9-4264-9F9C-8FF59C1B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03A4E2-D247-491D-864E-77335B58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16CD58-A6D9-458A-A647-2DCF045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4B9A7D-3E88-4037-85B7-40647F07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41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5EAAE-EB8F-4659-9FF5-528A5E3D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141301-549D-427F-A7B0-6A8D4DDC0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31EC24-3016-43D3-ACB0-41AB2BAA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F6E456-10A6-41AF-9295-8D786BB5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5162B4-7404-466E-B6F9-E2AF70F9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467ABE-7C22-476C-BB07-C7E7BAFE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282DE5-8685-41B3-9D57-A2FFE470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443BE4-5AD5-474B-BD35-2ECC17520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F275A1-BC5B-4F67-BD1D-F415F0788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7306-DB34-46D3-964D-B08B6DA0A9E6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1E264-C0ED-46F0-8A3C-A84141095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80BCD-1F85-4714-837B-1847C502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8F2-CA20-4A79-8DF0-726E71D04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84;&#1101;.&#1086;&#1088;&#1075;/index.php/&#1040;&#1053;&#1058;&#1048;&#1041;&#1048;&#1054;&#1058;&#1048;&#1050;&#1048;" TargetMode="External"/><Relationship Id="rId7" Type="http://schemas.openxmlformats.org/officeDocument/2006/relationships/hyperlink" Target="http://nsportal.ru/ap/library/drugoe/2012/12/19/vliyanie-fitontsidov-razlichnykh-vidov-rganizmov-na-prosteyshik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n24.net/publ/pharmacology/antibiotiki-klassifikatsiya-antibiotikov.html" TargetMode="External"/><Relationship Id="rId5" Type="http://schemas.openxmlformats.org/officeDocument/2006/relationships/hyperlink" Target="https://spid.center/ru/articles/465/" TargetMode="External"/><Relationship Id="rId4" Type="http://schemas.openxmlformats.org/officeDocument/2006/relationships/hyperlink" Target="https://indicator.ru/medicine/aleksandr-fleming-penicillin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D666134-BFD9-4C21-8E13-FA1EE8E8BA03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3419474 w 12191999"/>
              <a:gd name="connsiteY1" fmla="*/ 0 h 6858000"/>
              <a:gd name="connsiteX2" fmla="*/ 12191999 w 12191999"/>
              <a:gd name="connsiteY2" fmla="*/ 6858000 h 6858000"/>
              <a:gd name="connsiteX3" fmla="*/ 3419474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3419474" y="0"/>
                </a:lnTo>
                <a:lnTo>
                  <a:pt x="12191999" y="6858000"/>
                </a:lnTo>
                <a:lnTo>
                  <a:pt x="34194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F19A62-4292-4010-A11F-1FBE6C697965}"/>
              </a:ext>
            </a:extLst>
          </p:cNvPr>
          <p:cNvSpPr/>
          <p:nvPr/>
        </p:nvSpPr>
        <p:spPr>
          <a:xfrm>
            <a:off x="261258" y="188687"/>
            <a:ext cx="11611428" cy="64588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37">
            <a:extLst>
              <a:ext uri="{FF2B5EF4-FFF2-40B4-BE49-F238E27FC236}">
                <a16:creationId xmlns:a16="http://schemas.microsoft.com/office/drawing/2014/main" xmlns="" id="{19283DBD-3AE7-4370-BF56-93DDA65029F4}"/>
              </a:ext>
            </a:extLst>
          </p:cNvPr>
          <p:cNvSpPr txBox="1">
            <a:spLocks/>
          </p:cNvSpPr>
          <p:nvPr/>
        </p:nvSpPr>
        <p:spPr>
          <a:xfrm>
            <a:off x="1262476" y="302015"/>
            <a:ext cx="9757604" cy="6647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научно-технологических проектов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«Большие вызовы»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CEE758-DF92-4F43-BCB3-9C918779B2B7}"/>
              </a:ext>
            </a:extLst>
          </p:cNvPr>
          <p:cNvSpPr txBox="1"/>
          <p:nvPr/>
        </p:nvSpPr>
        <p:spPr>
          <a:xfrm>
            <a:off x="2510971" y="4364411"/>
            <a:ext cx="6865257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>
              <a:buClr>
                <a:schemeClr val="accent1"/>
              </a:buClr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Слепцова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Алика, учащаяся 7 «Б» класс</a:t>
            </a:r>
          </a:p>
          <a:p>
            <a:pPr algn="ctr">
              <a:buClr>
                <a:schemeClr val="accent1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ctr">
              <a:buClr>
                <a:schemeClr val="accent1"/>
              </a:buClr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Кайгородова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Ирина Ефимовна, </a:t>
            </a:r>
          </a:p>
          <a:p>
            <a:pPr algn="ctr">
              <a:buClr>
                <a:schemeClr val="accent1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биологии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37">
            <a:extLst>
              <a:ext uri="{FF2B5EF4-FFF2-40B4-BE49-F238E27FC236}">
                <a16:creationId xmlns:a16="http://schemas.microsoft.com/office/drawing/2014/main" xmlns="" id="{19283DBD-3AE7-4370-BF56-93DDA65029F4}"/>
              </a:ext>
            </a:extLst>
          </p:cNvPr>
          <p:cNvSpPr txBox="1">
            <a:spLocks/>
          </p:cNvSpPr>
          <p:nvPr/>
        </p:nvSpPr>
        <p:spPr>
          <a:xfrm>
            <a:off x="885372" y="2413845"/>
            <a:ext cx="10711542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АНТИБИОТИКОВ НА МИКРООРГАНИЗМЫ</a:t>
            </a:r>
          </a:p>
        </p:txBody>
      </p:sp>
    </p:spTree>
    <p:extLst>
      <p:ext uri="{BB962C8B-B14F-4D97-AF65-F5344CB8AC3E}">
        <p14:creationId xmlns:p14="http://schemas.microsoft.com/office/powerpoint/2010/main" xmlns="" val="2621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12215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1669142" y="87084"/>
            <a:ext cx="9071429" cy="66479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№3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«ВЛИЯНИЕ АНТИБИОТИКОВ НА ПРОСТЕЙШИХ»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743" y="6318704"/>
            <a:ext cx="439057" cy="365125"/>
          </a:xfrm>
        </p:spPr>
        <p:txBody>
          <a:bodyPr/>
          <a:lstStyle/>
          <a:p>
            <a:pPr algn="ctr"/>
            <a:r>
              <a:rPr lang="ru-RU" sz="2000" b="1" dirty="0" smtClean="0"/>
              <a:t>9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460343" y="2467430"/>
            <a:ext cx="4354286" cy="366535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ВЫВОД: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добавлении к культуре простейших раствора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высокой концентрации  движения простейших постепенно прекращались, происходила их гибель. При добавлении в настой капли настоя природных антибиотиков наблюдалась мгновенная гибель простейших. Это говорит о том, что вещества, содержащиеся в природных антибиотиках,  обладают сильными антибиотическими и дезинфицирующими свойствами.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IMG20221209215347.jpg"/>
          <p:cNvPicPr>
            <a:picLocks noChangeAspect="1"/>
          </p:cNvPicPr>
          <p:nvPr/>
        </p:nvPicPr>
        <p:blipFill>
          <a:blip r:embed="rId3" cstate="print"/>
          <a:srcRect t="12063" b="31217"/>
          <a:stretch>
            <a:fillRect/>
          </a:stretch>
        </p:blipFill>
        <p:spPr>
          <a:xfrm>
            <a:off x="3243302" y="1799771"/>
            <a:ext cx="3839669" cy="4760686"/>
          </a:xfrm>
          <a:prstGeom prst="rect">
            <a:avLst/>
          </a:prstGeom>
        </p:spPr>
      </p:pic>
      <p:pic>
        <p:nvPicPr>
          <p:cNvPr id="30" name="Рисунок 29" descr="WhatsApp Image 2022-12-11 at 00.19.05.jpeg"/>
          <p:cNvPicPr>
            <a:picLocks noChangeAspect="1"/>
          </p:cNvPicPr>
          <p:nvPr/>
        </p:nvPicPr>
        <p:blipFill>
          <a:blip r:embed="rId4"/>
          <a:srcRect l="13367" t="34709" r="12897" b="15556"/>
          <a:stretch>
            <a:fillRect/>
          </a:stretch>
        </p:blipFill>
        <p:spPr>
          <a:xfrm>
            <a:off x="435428" y="957942"/>
            <a:ext cx="2627085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0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E4B5C975-785E-427C-883F-A524C3D2378E}"/>
              </a:ext>
            </a:extLst>
          </p:cNvPr>
          <p:cNvSpPr>
            <a:spLocks/>
          </p:cNvSpPr>
          <p:nvPr/>
        </p:nvSpPr>
        <p:spPr bwMode="auto">
          <a:xfrm>
            <a:off x="5134109" y="3159934"/>
            <a:ext cx="283604" cy="283604"/>
          </a:xfrm>
          <a:custGeom>
            <a:avLst/>
            <a:gdLst>
              <a:gd name="T0" fmla="*/ 0 w 139"/>
              <a:gd name="T1" fmla="*/ 0 h 139"/>
              <a:gd name="T2" fmla="*/ 0 w 139"/>
              <a:gd name="T3" fmla="*/ 0 h 139"/>
              <a:gd name="T4" fmla="*/ 139 w 139"/>
              <a:gd name="T5" fmla="*/ 139 h 139"/>
              <a:gd name="T6" fmla="*/ 139 w 139"/>
              <a:gd name="T7" fmla="*/ 139 h 139"/>
              <a:gd name="T8" fmla="*/ 0 w 13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0" y="0"/>
                </a:moveTo>
                <a:lnTo>
                  <a:pt x="0" y="0"/>
                </a:lnTo>
                <a:lnTo>
                  <a:pt x="139" y="139"/>
                </a:lnTo>
                <a:lnTo>
                  <a:pt x="139" y="1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xmlns="" id="{EFBC1147-4C53-4C15-A8B3-7A0034203F19}"/>
              </a:ext>
            </a:extLst>
          </p:cNvPr>
          <p:cNvSpPr>
            <a:spLocks/>
          </p:cNvSpPr>
          <p:nvPr/>
        </p:nvSpPr>
        <p:spPr bwMode="auto">
          <a:xfrm>
            <a:off x="5134109" y="3159934"/>
            <a:ext cx="283604" cy="283604"/>
          </a:xfrm>
          <a:custGeom>
            <a:avLst/>
            <a:gdLst>
              <a:gd name="T0" fmla="*/ 0 w 139"/>
              <a:gd name="T1" fmla="*/ 0 h 139"/>
              <a:gd name="T2" fmla="*/ 0 w 139"/>
              <a:gd name="T3" fmla="*/ 0 h 139"/>
              <a:gd name="T4" fmla="*/ 139 w 139"/>
              <a:gd name="T5" fmla="*/ 139 h 139"/>
              <a:gd name="T6" fmla="*/ 139 w 139"/>
              <a:gd name="T7" fmla="*/ 139 h 139"/>
              <a:gd name="T8" fmla="*/ 0 w 13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0" y="0"/>
                </a:moveTo>
                <a:lnTo>
                  <a:pt x="0" y="0"/>
                </a:lnTo>
                <a:lnTo>
                  <a:pt x="139" y="139"/>
                </a:lnTo>
                <a:lnTo>
                  <a:pt x="139" y="13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2743200" y="241710"/>
            <a:ext cx="6865257" cy="4985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115" y="6318704"/>
            <a:ext cx="569686" cy="365125"/>
          </a:xfrm>
        </p:spPr>
        <p:txBody>
          <a:bodyPr/>
          <a:lstStyle/>
          <a:p>
            <a:pPr algn="ctr"/>
            <a:r>
              <a:rPr lang="ru-RU" sz="2000" b="1" dirty="0" smtClean="0"/>
              <a:t>10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6028" y="914401"/>
            <a:ext cx="110043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ходе изучения влияния антибиотиков на микроорганизмы были проведены три эксперимента, которые дают нам возможность сказать, что: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1. антибиотиками называют группу лекарственных средств, которые применяются при лечении инфекционных заболеваний;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2. природные антибиотики не подавляют молочнокислых бактерий. Это означает, что после применения данных продуктов микрофлора кишечника не пострадает;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3. споры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мукора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погибают от меда, яблочного уксуса и эфирного масла эвкалипта;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4. природные и синтетические антибиотики влияют на жизнеспособность простейших.</a:t>
            </a:r>
          </a:p>
          <a:p>
            <a:pPr algn="just"/>
            <a:r>
              <a:rPr lang="sah-RU" sz="2200" dirty="0" smtClean="0">
                <a:latin typeface="Times New Roman" pitchFamily="18" charset="0"/>
                <a:cs typeface="Times New Roman" pitchFamily="18" charset="0"/>
              </a:rPr>
              <a:t>	Таким образом, выявили, как азитромицин действует на бактерии и простейшие, и выяснили, что природные антибиотики в указанных выше соотношениях не могут подавить действие молочно-кислых бактерий, но являются подавителями спор плесневых грибов в хлебе (за исключением лимона), простейших в цветочной воде.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E4B5C975-785E-427C-883F-A524C3D2378E}"/>
              </a:ext>
            </a:extLst>
          </p:cNvPr>
          <p:cNvSpPr>
            <a:spLocks/>
          </p:cNvSpPr>
          <p:nvPr/>
        </p:nvSpPr>
        <p:spPr bwMode="auto">
          <a:xfrm>
            <a:off x="5134109" y="3159934"/>
            <a:ext cx="283604" cy="283604"/>
          </a:xfrm>
          <a:custGeom>
            <a:avLst/>
            <a:gdLst>
              <a:gd name="T0" fmla="*/ 0 w 139"/>
              <a:gd name="T1" fmla="*/ 0 h 139"/>
              <a:gd name="T2" fmla="*/ 0 w 139"/>
              <a:gd name="T3" fmla="*/ 0 h 139"/>
              <a:gd name="T4" fmla="*/ 139 w 139"/>
              <a:gd name="T5" fmla="*/ 139 h 139"/>
              <a:gd name="T6" fmla="*/ 139 w 139"/>
              <a:gd name="T7" fmla="*/ 139 h 139"/>
              <a:gd name="T8" fmla="*/ 0 w 13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0" y="0"/>
                </a:moveTo>
                <a:lnTo>
                  <a:pt x="0" y="0"/>
                </a:lnTo>
                <a:lnTo>
                  <a:pt x="139" y="139"/>
                </a:lnTo>
                <a:lnTo>
                  <a:pt x="139" y="1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xmlns="" id="{EFBC1147-4C53-4C15-A8B3-7A0034203F19}"/>
              </a:ext>
            </a:extLst>
          </p:cNvPr>
          <p:cNvSpPr>
            <a:spLocks/>
          </p:cNvSpPr>
          <p:nvPr/>
        </p:nvSpPr>
        <p:spPr bwMode="auto">
          <a:xfrm>
            <a:off x="5134109" y="3159934"/>
            <a:ext cx="283604" cy="283604"/>
          </a:xfrm>
          <a:custGeom>
            <a:avLst/>
            <a:gdLst>
              <a:gd name="T0" fmla="*/ 0 w 139"/>
              <a:gd name="T1" fmla="*/ 0 h 139"/>
              <a:gd name="T2" fmla="*/ 0 w 139"/>
              <a:gd name="T3" fmla="*/ 0 h 139"/>
              <a:gd name="T4" fmla="*/ 139 w 139"/>
              <a:gd name="T5" fmla="*/ 139 h 139"/>
              <a:gd name="T6" fmla="*/ 139 w 139"/>
              <a:gd name="T7" fmla="*/ 139 h 139"/>
              <a:gd name="T8" fmla="*/ 0 w 139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0" y="0"/>
                </a:moveTo>
                <a:lnTo>
                  <a:pt x="0" y="0"/>
                </a:lnTo>
                <a:lnTo>
                  <a:pt x="139" y="139"/>
                </a:lnTo>
                <a:lnTo>
                  <a:pt x="139" y="13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2743200" y="225944"/>
            <a:ext cx="686525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115" y="6318704"/>
            <a:ext cx="569686" cy="365125"/>
          </a:xfrm>
        </p:spPr>
        <p:txBody>
          <a:bodyPr/>
          <a:lstStyle/>
          <a:p>
            <a:pPr algn="ctr"/>
            <a:r>
              <a:rPr lang="ru-RU" sz="2000" b="1" dirty="0" smtClean="0"/>
              <a:t>10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103086" y="914401"/>
            <a:ext cx="98697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1. </a:t>
            </a:r>
            <a:r>
              <a:rPr lang="sah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https://бмэ.орг/index.php/АНТИБИОТИКИ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ah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2. https://indicator.ru/medicine/aleksandr-fleming-penicillin.htm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ah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3. https://spid.center/ru/articles/465/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ah-RU" sz="2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4. http://gn24.net/publ/pharmacology/antibiotiki-klassifikatsiya-antibiotikov.html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ah-RU" sz="2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5. http://nsportal.ru/ap/library/drugoe/2012/12/19/vliyanie-fitontsidov-6. razlichnykh-vidov-rganizmov-na-prosteyshikh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Егоров Н.С. Основы учения об антибиотиках (5-ое издание, переработанное и дополненное). Москва: Издательство Московского университета, 1994.- 512 с.;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Антибиотики. Санкт-Петербург, АСТ, Сова,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Харвест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2006 г.- 160 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F19A62-4292-4010-A11F-1FBE6C697965}"/>
              </a:ext>
            </a:extLst>
          </p:cNvPr>
          <p:cNvSpPr/>
          <p:nvPr/>
        </p:nvSpPr>
        <p:spPr>
          <a:xfrm>
            <a:off x="1" y="2105352"/>
            <a:ext cx="12191998" cy="2552702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7">
            <a:extLst>
              <a:ext uri="{FF2B5EF4-FFF2-40B4-BE49-F238E27FC236}">
                <a16:creationId xmlns:a16="http://schemas.microsoft.com/office/drawing/2014/main" xmlns="" id="{19283DBD-3AE7-4370-BF56-93DDA65029F4}"/>
              </a:ext>
            </a:extLst>
          </p:cNvPr>
          <p:cNvSpPr txBox="1">
            <a:spLocks/>
          </p:cNvSpPr>
          <p:nvPr/>
        </p:nvSpPr>
        <p:spPr>
          <a:xfrm>
            <a:off x="0" y="2898870"/>
            <a:ext cx="12192000" cy="9971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-</a:t>
            </a: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-</a:t>
            </a:r>
            <a:endParaRPr lang="en-US" sz="7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9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3018966" y="178645"/>
            <a:ext cx="5326743" cy="4985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9828" y="6276521"/>
            <a:ext cx="410029" cy="365125"/>
          </a:xfrm>
        </p:spPr>
        <p:txBody>
          <a:bodyPr/>
          <a:lstStyle/>
          <a:p>
            <a:pPr algn="ctr"/>
            <a:r>
              <a:rPr lang="ru-RU" sz="2000" b="1" dirty="0" smtClean="0"/>
              <a:t>2</a:t>
            </a:r>
            <a:endParaRPr lang="en-US" sz="2000" b="1" dirty="0"/>
          </a:p>
        </p:txBody>
      </p:sp>
      <p:pic>
        <p:nvPicPr>
          <p:cNvPr id="22530" name="Picture 2" descr="https://ferret-pet.ru/wp-content/uploads/6/1/0/610416fe2e019aa8d285112dae31482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286" y="769257"/>
            <a:ext cx="10464800" cy="589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65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0A159F9A-6750-43DC-9701-4E29498830D3}"/>
              </a:ext>
            </a:extLst>
          </p:cNvPr>
          <p:cNvSpPr/>
          <p:nvPr/>
        </p:nvSpPr>
        <p:spPr>
          <a:xfrm>
            <a:off x="232230" y="315310"/>
            <a:ext cx="5689600" cy="6361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A159F9A-6750-43DC-9701-4E29498830D3}"/>
              </a:ext>
            </a:extLst>
          </p:cNvPr>
          <p:cNvSpPr/>
          <p:nvPr/>
        </p:nvSpPr>
        <p:spPr>
          <a:xfrm>
            <a:off x="6197601" y="346840"/>
            <a:ext cx="5733142" cy="6306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AD1D688-FCEC-4F16-A218-CB89D1B0BD92}"/>
              </a:ext>
            </a:extLst>
          </p:cNvPr>
          <p:cNvSpPr txBox="1"/>
          <p:nvPr/>
        </p:nvSpPr>
        <p:spPr>
          <a:xfrm>
            <a:off x="333829" y="2840785"/>
            <a:ext cx="5588000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>
              <a:buClr>
                <a:schemeClr val="accent1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анализ литературы;</a:t>
            </a:r>
          </a:p>
          <a:p>
            <a:pPr>
              <a:buClr>
                <a:schemeClr val="accent1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исследование действия синтетических антибиотиков и природных антибиотиков на микроорганизмы;</a:t>
            </a:r>
          </a:p>
          <a:p>
            <a:pPr>
              <a:buClr>
                <a:schemeClr val="accent1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сделать выводы.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D1D688-FCEC-4F16-A218-CB89D1B0BD92}"/>
              </a:ext>
            </a:extLst>
          </p:cNvPr>
          <p:cNvSpPr txBox="1"/>
          <p:nvPr/>
        </p:nvSpPr>
        <p:spPr>
          <a:xfrm>
            <a:off x="410862" y="652877"/>
            <a:ext cx="5406707" cy="1292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ИССЛЕДОВАНИЯ: </a:t>
            </a:r>
          </a:p>
          <a:p>
            <a:pPr algn="ctr">
              <a:buClr>
                <a:schemeClr val="accent1"/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влияния антибиотиков на микроорганизмы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AD1D688-FCEC-4F16-A218-CB89D1B0BD92}"/>
              </a:ext>
            </a:extLst>
          </p:cNvPr>
          <p:cNvSpPr txBox="1"/>
          <p:nvPr/>
        </p:nvSpPr>
        <p:spPr>
          <a:xfrm>
            <a:off x="6313714" y="798518"/>
            <a:ext cx="5508172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algn="ctr">
              <a:buClr>
                <a:schemeClr val="accent1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антибиотики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AD1D688-FCEC-4F16-A218-CB89D1B0BD92}"/>
              </a:ext>
            </a:extLst>
          </p:cNvPr>
          <p:cNvSpPr txBox="1"/>
          <p:nvPr/>
        </p:nvSpPr>
        <p:spPr>
          <a:xfrm>
            <a:off x="6287189" y="1991959"/>
            <a:ext cx="5588000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</a:p>
          <a:p>
            <a:pPr algn="ctr">
              <a:buClr>
                <a:schemeClr val="accent1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антибиотиков на микроорганизмы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D1D688-FCEC-4F16-A218-CB89D1B0BD92}"/>
              </a:ext>
            </a:extLst>
          </p:cNvPr>
          <p:cNvSpPr txBox="1"/>
          <p:nvPr/>
        </p:nvSpPr>
        <p:spPr>
          <a:xfrm>
            <a:off x="6245898" y="3448884"/>
            <a:ext cx="5588000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обзор литературы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интернет-источников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проведение эксперимента;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сравнение результатов.</a:t>
            </a:r>
          </a:p>
          <a:p>
            <a:pPr algn="just">
              <a:buClr>
                <a:schemeClr val="accent1"/>
              </a:buClr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</a:pPr>
            <a:endParaRPr lang="en-US" dirty="0"/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9828" y="6276521"/>
            <a:ext cx="410029" cy="365125"/>
          </a:xfrm>
        </p:spPr>
        <p:txBody>
          <a:bodyPr/>
          <a:lstStyle/>
          <a:p>
            <a:pPr algn="ctr"/>
            <a:r>
              <a:rPr lang="ru-RU" sz="2000" b="1" dirty="0" smtClean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265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3137337" y="284531"/>
            <a:ext cx="5044965" cy="4985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АНТИБИОТИКИ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B872A9-C5C0-4FE7-B319-63C63B8AE6F1}"/>
              </a:ext>
            </a:extLst>
          </p:cNvPr>
          <p:cNvSpPr txBox="1"/>
          <p:nvPr/>
        </p:nvSpPr>
        <p:spPr>
          <a:xfrm>
            <a:off x="911773" y="5437516"/>
            <a:ext cx="448945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Флемминг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256" y="6211207"/>
            <a:ext cx="410029" cy="365125"/>
          </a:xfrm>
        </p:spPr>
        <p:txBody>
          <a:bodyPr/>
          <a:lstStyle/>
          <a:p>
            <a:pPr algn="ctr"/>
            <a:fld id="{BF18E8F2-CA20-4A79-8DF0-726E71D04003}" type="slidenum">
              <a:rPr lang="en-US" sz="2000" b="1" smtClean="0"/>
              <a:pPr algn="ctr"/>
              <a:t>4</a:t>
            </a:fld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5A8CB2-8FC5-4735-A573-4951602F6901}"/>
              </a:ext>
            </a:extLst>
          </p:cNvPr>
          <p:cNvSpPr txBox="1"/>
          <p:nvPr/>
        </p:nvSpPr>
        <p:spPr>
          <a:xfrm>
            <a:off x="2096815" y="1036691"/>
            <a:ext cx="6810702" cy="1292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химические вещества, способные разрушать бактерии и другие микроорганизмы.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bic.ucoz.ru/_nw/23/79649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59" y="2585545"/>
            <a:ext cx="5063733" cy="2601310"/>
          </a:xfrm>
          <a:prstGeom prst="rect">
            <a:avLst/>
          </a:prstGeom>
          <a:noFill/>
        </p:spPr>
      </p:pic>
      <p:pic>
        <p:nvPicPr>
          <p:cNvPr id="20484" name="Picture 4" descr="https://content.internetvideoarchive.com/content/hdphotos/9454/009454/009454_1241x698_703240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4191" y="2579290"/>
            <a:ext cx="4696623" cy="2641613"/>
          </a:xfrm>
          <a:prstGeom prst="rect">
            <a:avLst/>
          </a:prstGeom>
          <a:noFill/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4B872A9-C5C0-4FE7-B319-63C63B8AE6F1}"/>
              </a:ext>
            </a:extLst>
          </p:cNvPr>
          <p:cNvSpPr txBox="1"/>
          <p:nvPr/>
        </p:nvSpPr>
        <p:spPr>
          <a:xfrm>
            <a:off x="6604626" y="5523849"/>
            <a:ext cx="448945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Зельман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Ваксман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3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1669143" y="254466"/>
            <a:ext cx="8606972" cy="4985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АНТИБИОТИКОВ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1770" y="6231618"/>
            <a:ext cx="439057" cy="365125"/>
          </a:xfrm>
        </p:spPr>
        <p:txBody>
          <a:bodyPr/>
          <a:lstStyle/>
          <a:p>
            <a:pPr algn="ctr"/>
            <a:fld id="{BF18E8F2-CA20-4A79-8DF0-726E71D04003}" type="slidenum">
              <a:rPr lang="en-US" sz="2000" b="1" smtClean="0"/>
              <a:pPr algn="ctr"/>
              <a:t>5</a:t>
            </a:fld>
            <a:endParaRPr lang="en-US" sz="20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03131" y="835569"/>
          <a:ext cx="9380482" cy="580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827"/>
                <a:gridCol w="1563414"/>
                <a:gridCol w="1563414"/>
                <a:gridCol w="3126827"/>
              </a:tblGrid>
              <a:tr h="664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СПОСОБУ ПОЛУЧЕНИЯ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7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ПОЛУСИНТЕТИЧЕСКИЕ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СИНТЕТИЧЕСКИЕ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ХАРАКТЕРУ ДЕЙСТВИЯ НА БАКТЕРИЮ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БАКТЕРИОСТАТИЧЕСКИЕ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БАКТЕРИЦИДНЫЕ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СПЕКТРУ ДЕЙСТВИЯ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8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УЗКОГО СПЕКТРА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ШИРОКОГО СПЕКТРА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НАПРАВЛЕННОСТИ ДЕЙСТВИЯ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АНТИБАКТЕРИАЛЬНЫЕ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ПРОТИВООПУХОЛЕВЫЕ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ПРОТИВОГРИБКОВЫЕ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13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1669143" y="201490"/>
            <a:ext cx="8606972" cy="997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ПРОДУКТЫ-ПРИРОДНЫЕ АНТИБИОТИКЫ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743" y="6318704"/>
            <a:ext cx="439057" cy="365125"/>
          </a:xfrm>
        </p:spPr>
        <p:txBody>
          <a:bodyPr/>
          <a:lstStyle/>
          <a:p>
            <a:pPr algn="ctr"/>
            <a:fld id="{BF18E8F2-CA20-4A79-8DF0-726E71D04003}" type="slidenum">
              <a:rPr lang="en-US" sz="2000" b="1" smtClean="0"/>
              <a:pPr algn="ctr"/>
              <a:t>6</a:t>
            </a:fld>
            <a:endParaRPr lang="en-US" sz="2000" b="1" dirty="0"/>
          </a:p>
        </p:txBody>
      </p:sp>
      <p:pic>
        <p:nvPicPr>
          <p:cNvPr id="2050" name="Picture 2" descr="https://img.championat.com/i/u/k/1669718743406519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20" y="1411897"/>
            <a:ext cx="3589112" cy="2393707"/>
          </a:xfrm>
          <a:prstGeom prst="rect">
            <a:avLst/>
          </a:prstGeom>
          <a:noFill/>
        </p:spPr>
      </p:pic>
      <p:pic>
        <p:nvPicPr>
          <p:cNvPr id="2052" name="Picture 4" descr="https://img.championat.com/i/j/z/16697307703340185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3184" y="1406855"/>
            <a:ext cx="3611292" cy="2408499"/>
          </a:xfrm>
          <a:prstGeom prst="rect">
            <a:avLst/>
          </a:prstGeom>
          <a:noFill/>
        </p:spPr>
      </p:pic>
      <p:pic>
        <p:nvPicPr>
          <p:cNvPr id="13" name="Рисунок 12" descr="scale_2400-1536x864.jpg"/>
          <p:cNvPicPr>
            <a:picLocks noChangeAspect="1"/>
          </p:cNvPicPr>
          <p:nvPr/>
        </p:nvPicPr>
        <p:blipFill>
          <a:blip r:embed="rId5"/>
          <a:srcRect l="11333" r="11667"/>
          <a:stretch>
            <a:fillRect/>
          </a:stretch>
        </p:blipFill>
        <p:spPr>
          <a:xfrm>
            <a:off x="8218649" y="1404850"/>
            <a:ext cx="3387776" cy="2455949"/>
          </a:xfrm>
          <a:prstGeom prst="rect">
            <a:avLst/>
          </a:prstGeom>
        </p:spPr>
      </p:pic>
      <p:pic>
        <p:nvPicPr>
          <p:cNvPr id="14" name="Рисунок 13" descr="med-med-banka-banochka-lozh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27200" y="3971469"/>
            <a:ext cx="4223657" cy="2639786"/>
          </a:xfrm>
          <a:prstGeom prst="rect">
            <a:avLst/>
          </a:prstGeom>
        </p:spPr>
      </p:pic>
      <p:pic>
        <p:nvPicPr>
          <p:cNvPr id="15" name="Рисунок 14" descr="e8b41b4ee5cb0b44690af7bbc26063d7--healthy-skin-healthy-foo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172" y="4010781"/>
            <a:ext cx="3893457" cy="25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3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05230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2743200" y="178646"/>
            <a:ext cx="686525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7738" y="3995678"/>
            <a:ext cx="564405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ИССЛЕДУЕМЫХ ПРЕПАРАТОВ И ПРОДУКТОВ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СИНТЕТИЧЕСКИЙ АНТИБИОТИК: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АЗИТРОМИЦИН;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ПРИРОДНЫЕ АНТИБИОТИКИ: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  МЕД;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   ЯБЛОЧНЫЙ УКСУС;</a:t>
            </a:r>
          </a:p>
          <a:p>
            <a:pPr marL="342900" indent="-342900">
              <a:buAutoNum type="arabicPeriod" startAt="4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ЭФИРНОЕ МАСЛО ЭВКАЛИПТА;</a:t>
            </a:r>
          </a:p>
          <a:p>
            <a:pPr marL="342900" indent="-342900">
              <a:buAutoNum type="arabicPeriod" startAt="4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ЛИМОН.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IMG2022120120034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6356" t="28995" r="8233" b="40529"/>
          <a:stretch>
            <a:fillRect/>
          </a:stretch>
        </p:blipFill>
        <p:spPr>
          <a:xfrm>
            <a:off x="1175657" y="856343"/>
            <a:ext cx="3135085" cy="2480507"/>
          </a:xfrm>
          <a:prstGeom prst="rect">
            <a:avLst/>
          </a:prstGeom>
        </p:spPr>
      </p:pic>
      <p:pic>
        <p:nvPicPr>
          <p:cNvPr id="36" name="Рисунок 35" descr="IMG2022120120035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16211" t="16085" r="24658" b="38836"/>
          <a:stretch>
            <a:fillRect/>
          </a:stretch>
        </p:blipFill>
        <p:spPr>
          <a:xfrm>
            <a:off x="6168571" y="841830"/>
            <a:ext cx="1691425" cy="2859314"/>
          </a:xfrm>
          <a:prstGeom prst="rect">
            <a:avLst/>
          </a:prstGeom>
        </p:spPr>
      </p:pic>
      <p:pic>
        <p:nvPicPr>
          <p:cNvPr id="37" name="Рисунок 36" descr="IMG20221201200426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13395" t="21587" r="25128" b="39683"/>
          <a:stretch>
            <a:fillRect/>
          </a:stretch>
        </p:blipFill>
        <p:spPr>
          <a:xfrm>
            <a:off x="724942" y="3646333"/>
            <a:ext cx="2097063" cy="2929485"/>
          </a:xfrm>
          <a:prstGeom prst="rect">
            <a:avLst/>
          </a:prstGeom>
        </p:spPr>
      </p:pic>
      <p:pic>
        <p:nvPicPr>
          <p:cNvPr id="38" name="Рисунок 37" descr="IMG20221201200533.jpg"/>
          <p:cNvPicPr>
            <a:picLocks noChangeAspect="1"/>
          </p:cNvPicPr>
          <p:nvPr/>
        </p:nvPicPr>
        <p:blipFill>
          <a:blip r:embed="rId6" cstate="print"/>
          <a:srcRect l="21843" t="29841" r="18558" b="48995"/>
          <a:stretch>
            <a:fillRect/>
          </a:stretch>
        </p:blipFill>
        <p:spPr>
          <a:xfrm>
            <a:off x="3299961" y="3991429"/>
            <a:ext cx="2783404" cy="2191658"/>
          </a:xfrm>
          <a:prstGeom prst="rect">
            <a:avLst/>
          </a:prstGeom>
        </p:spPr>
      </p:pic>
      <p:pic>
        <p:nvPicPr>
          <p:cNvPr id="16386" name="Picture 2" descr="https://252919.selcdn.ru/shoplot/34284312.jpg"/>
          <p:cNvPicPr>
            <a:picLocks noChangeAspect="1" noChangeArrowheads="1"/>
          </p:cNvPicPr>
          <p:nvPr/>
        </p:nvPicPr>
        <p:blipFill>
          <a:blip r:embed="rId7"/>
          <a:srcRect l="35207" t="3949" r="33986" b="4953"/>
          <a:stretch>
            <a:fillRect/>
          </a:stretch>
        </p:blipFill>
        <p:spPr bwMode="auto">
          <a:xfrm>
            <a:off x="9637486" y="624114"/>
            <a:ext cx="1079862" cy="3193143"/>
          </a:xfrm>
          <a:prstGeom prst="rect">
            <a:avLst/>
          </a:prstGeom>
          <a:noFill/>
        </p:spPr>
      </p:pic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743" y="6318704"/>
            <a:ext cx="439057" cy="365125"/>
          </a:xfrm>
        </p:spPr>
        <p:txBody>
          <a:bodyPr/>
          <a:lstStyle/>
          <a:p>
            <a:pPr algn="ctr"/>
            <a:r>
              <a:rPr lang="ru-RU" sz="2000" b="1" dirty="0" smtClean="0"/>
              <a:t>6</a:t>
            </a:r>
            <a:endParaRPr lang="en-US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43655" y="1040526"/>
            <a:ext cx="472966" cy="50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67158" y="4109547"/>
            <a:ext cx="472966" cy="50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9806" y="3773216"/>
            <a:ext cx="472966" cy="50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948042" y="1182416"/>
            <a:ext cx="472966" cy="50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2745" y="1019506"/>
            <a:ext cx="472966" cy="50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9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12215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769252" y="174168"/>
            <a:ext cx="10551886" cy="66479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№1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«ВЛИЯНИЕ АНТИБИОТИКОВ НА КИСЛОМОЛОЧНЫЕ БАКТЕРИИ»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BF9CB43-7C77-4312-BE33-3C625471E125}"/>
              </a:ext>
            </a:extLst>
          </p:cNvPr>
          <p:cNvCxnSpPr/>
          <p:nvPr/>
        </p:nvCxnSpPr>
        <p:spPr>
          <a:xfrm rot="16200000" flipH="1">
            <a:off x="474436" y="3203120"/>
            <a:ext cx="3978729" cy="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IMG20221201200744.jpg"/>
          <p:cNvPicPr>
            <a:picLocks noChangeAspect="1"/>
          </p:cNvPicPr>
          <p:nvPr/>
        </p:nvPicPr>
        <p:blipFill>
          <a:blip r:embed="rId3" cstate="print"/>
          <a:srcRect t="14392" b="26772"/>
          <a:stretch>
            <a:fillRect/>
          </a:stretch>
        </p:blipFill>
        <p:spPr>
          <a:xfrm>
            <a:off x="87084" y="1654627"/>
            <a:ext cx="2280680" cy="2975429"/>
          </a:xfrm>
          <a:prstGeom prst="rect">
            <a:avLst/>
          </a:prstGeom>
        </p:spPr>
      </p:pic>
      <p:pic>
        <p:nvPicPr>
          <p:cNvPr id="26" name="Рисунок 25" descr="IMG20221201202902.jpg"/>
          <p:cNvPicPr>
            <a:picLocks noChangeAspect="1"/>
          </p:cNvPicPr>
          <p:nvPr/>
        </p:nvPicPr>
        <p:blipFill>
          <a:blip r:embed="rId4" cstate="print"/>
          <a:srcRect l="7976" t="19049" r="4048" b="30796"/>
          <a:stretch>
            <a:fillRect/>
          </a:stretch>
        </p:blipFill>
        <p:spPr>
          <a:xfrm>
            <a:off x="3178403" y="1059543"/>
            <a:ext cx="7794395" cy="2003972"/>
          </a:xfrm>
          <a:prstGeom prst="rect">
            <a:avLst/>
          </a:prstGeom>
        </p:spPr>
      </p:pic>
      <p:sp>
        <p:nvSpPr>
          <p:cNvPr id="33" name="Выноска со стрелкой вниз 32"/>
          <p:cNvSpPr/>
          <p:nvPr/>
        </p:nvSpPr>
        <p:spPr>
          <a:xfrm>
            <a:off x="3585031" y="3207656"/>
            <a:ext cx="7082970" cy="870858"/>
          </a:xfrm>
          <a:prstGeom prst="downArrowCallou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ЧЕРЕЗ 24 ЧАСА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40004" y="4107543"/>
            <a:ext cx="9173024" cy="1710429"/>
            <a:chOff x="2540004" y="4107543"/>
            <a:chExt cx="9173024" cy="1710429"/>
          </a:xfrm>
        </p:grpSpPr>
        <p:pic>
          <p:nvPicPr>
            <p:cNvPr id="34" name="Рисунок 33" descr="IMG20221209220624.jpg"/>
            <p:cNvPicPr>
              <a:picLocks noChangeAspect="1"/>
            </p:cNvPicPr>
            <p:nvPr/>
          </p:nvPicPr>
          <p:blipFill>
            <a:blip r:embed="rId5" cstate="print"/>
            <a:srcRect l="20904" t="24974" r="10580" b="39047"/>
            <a:stretch>
              <a:fillRect/>
            </a:stretch>
          </p:blipFill>
          <p:spPr>
            <a:xfrm>
              <a:off x="5500926" y="4122058"/>
              <a:ext cx="1465936" cy="1654628"/>
            </a:xfrm>
            <a:prstGeom prst="rect">
              <a:avLst/>
            </a:prstGeom>
          </p:spPr>
        </p:pic>
        <p:pic>
          <p:nvPicPr>
            <p:cNvPr id="35" name="Рисунок 34" descr="IMG20221209220550.jpg"/>
            <p:cNvPicPr>
              <a:picLocks noChangeAspect="1"/>
            </p:cNvPicPr>
            <p:nvPr/>
          </p:nvPicPr>
          <p:blipFill>
            <a:blip r:embed="rId6" cstate="print"/>
            <a:srcRect l="29821" t="26455" r="9172" b="39259"/>
            <a:stretch>
              <a:fillRect/>
            </a:stretch>
          </p:blipFill>
          <p:spPr>
            <a:xfrm>
              <a:off x="2540004" y="4107544"/>
              <a:ext cx="1422399" cy="1657291"/>
            </a:xfrm>
            <a:prstGeom prst="rect">
              <a:avLst/>
            </a:prstGeom>
          </p:spPr>
        </p:pic>
        <p:pic>
          <p:nvPicPr>
            <p:cNvPr id="38" name="Рисунок 37" descr="IMG20221209220511.jpg"/>
            <p:cNvPicPr>
              <a:picLocks noChangeAspect="1"/>
            </p:cNvPicPr>
            <p:nvPr/>
          </p:nvPicPr>
          <p:blipFill>
            <a:blip r:embed="rId7" cstate="print"/>
            <a:srcRect l="18558" t="30476" r="14803" b="32698"/>
            <a:stretch>
              <a:fillRect/>
            </a:stretch>
          </p:blipFill>
          <p:spPr>
            <a:xfrm>
              <a:off x="10319663" y="4110609"/>
              <a:ext cx="1393365" cy="1707363"/>
            </a:xfrm>
            <a:prstGeom prst="rect">
              <a:avLst/>
            </a:prstGeom>
          </p:spPr>
        </p:pic>
        <p:pic>
          <p:nvPicPr>
            <p:cNvPr id="39" name="Рисунок 38" descr="IMG20221209220436.jpg"/>
            <p:cNvPicPr>
              <a:picLocks noChangeAspect="1"/>
            </p:cNvPicPr>
            <p:nvPr/>
          </p:nvPicPr>
          <p:blipFill>
            <a:blip r:embed="rId8" cstate="print"/>
            <a:srcRect l="24189" t="33016" r="16681" b="32910"/>
            <a:stretch>
              <a:fillRect/>
            </a:stretch>
          </p:blipFill>
          <p:spPr>
            <a:xfrm>
              <a:off x="4049497" y="4127702"/>
              <a:ext cx="1349828" cy="1619955"/>
            </a:xfrm>
            <a:prstGeom prst="rect">
              <a:avLst/>
            </a:prstGeom>
          </p:spPr>
        </p:pic>
        <p:pic>
          <p:nvPicPr>
            <p:cNvPr id="40" name="Рисунок 39" descr="IMG20221209220335.jpg"/>
            <p:cNvPicPr>
              <a:picLocks noChangeAspect="1"/>
            </p:cNvPicPr>
            <p:nvPr/>
          </p:nvPicPr>
          <p:blipFill>
            <a:blip r:embed="rId9" cstate="print"/>
            <a:srcRect l="16680" t="29841" r="4010" b="30794"/>
            <a:stretch>
              <a:fillRect/>
            </a:stretch>
          </p:blipFill>
          <p:spPr>
            <a:xfrm>
              <a:off x="7082987" y="4122058"/>
              <a:ext cx="1465943" cy="1669143"/>
            </a:xfrm>
            <a:prstGeom prst="rect">
              <a:avLst/>
            </a:prstGeom>
          </p:spPr>
        </p:pic>
        <p:pic>
          <p:nvPicPr>
            <p:cNvPr id="41" name="Рисунок 40" descr="IMG20221209220252.jpg"/>
            <p:cNvPicPr>
              <a:picLocks noChangeAspect="1"/>
            </p:cNvPicPr>
            <p:nvPr/>
          </p:nvPicPr>
          <p:blipFill>
            <a:blip r:embed="rId10" cstate="print"/>
            <a:srcRect l="12457" t="26878" r="10580" b="33122"/>
            <a:stretch>
              <a:fillRect/>
            </a:stretch>
          </p:blipFill>
          <p:spPr>
            <a:xfrm>
              <a:off x="8694064" y="4107543"/>
              <a:ext cx="1473546" cy="1698172"/>
            </a:xfrm>
            <a:prstGeom prst="rect">
              <a:avLst/>
            </a:prstGeom>
          </p:spPr>
        </p:pic>
      </p:grp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743" y="6318704"/>
            <a:ext cx="439057" cy="365125"/>
          </a:xfrm>
        </p:spPr>
        <p:txBody>
          <a:bodyPr/>
          <a:lstStyle/>
          <a:p>
            <a:pPr algn="ctr"/>
            <a:r>
              <a:rPr lang="ru-RU" sz="2000" b="1" dirty="0" smtClean="0"/>
              <a:t>7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96686" y="5978212"/>
            <a:ext cx="10740572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ВЫВОД: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АЗИТРОМИЦИН ЗАМЕДЛИЛ ИНТЕНСИВНОСТЬ МОЛОЧНОКИСЛОГО БРОЖЕНИЯ. СИНТЕТИЧЕСКИЕ АНТИБИОТИКИ СНИЖАЮТ ЖИЗНЕДЕЯТЕЛЬНОСТЬ МОЛОЧНОКИСЛЫХ БАКТЕРИЙ.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0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917ABE9-D075-403C-968C-723EBBF2CC5F}"/>
              </a:ext>
            </a:extLst>
          </p:cNvPr>
          <p:cNvSpPr/>
          <p:nvPr/>
        </p:nvSpPr>
        <p:spPr>
          <a:xfrm>
            <a:off x="0" y="5918200"/>
            <a:ext cx="939800" cy="939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A6E1DF-7F08-4404-9405-32DC424B1E06}"/>
              </a:ext>
            </a:extLst>
          </p:cNvPr>
          <p:cNvSpPr/>
          <p:nvPr/>
        </p:nvSpPr>
        <p:spPr>
          <a:xfrm>
            <a:off x="12122150" y="0"/>
            <a:ext cx="139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xmlns="" id="{85F73A3E-C50A-4999-8754-B0370E460072}"/>
              </a:ext>
            </a:extLst>
          </p:cNvPr>
          <p:cNvSpPr txBox="1">
            <a:spLocks/>
          </p:cNvSpPr>
          <p:nvPr/>
        </p:nvSpPr>
        <p:spPr>
          <a:xfrm>
            <a:off x="1669142" y="87084"/>
            <a:ext cx="9071429" cy="66479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№2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«ВЛИЯНИЕ АНТИБИОТИКОВ НА ПЛЕСНЕВЫЕ ГРИБЫ»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xmlns="" id="{817EBE1E-E045-494E-B0CC-DB5075A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743" y="6318704"/>
            <a:ext cx="439057" cy="365125"/>
          </a:xfrm>
        </p:spPr>
        <p:txBody>
          <a:bodyPr/>
          <a:lstStyle/>
          <a:p>
            <a:pPr algn="ctr"/>
            <a:r>
              <a:rPr lang="ru-RU" sz="2000" b="1" dirty="0" smtClean="0"/>
              <a:t>8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56341" y="6130607"/>
            <a:ext cx="10479314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ВЫВОД: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ЭФИРНОЕ МАСЛО ЭВКАЛИПТА, МЕД И ЯБЛОЧНЫЙ УКСУС ПОДАВЛЯЮТ РАЗВИТИЕ СПОР ПЛЕСНЕВЫХ ГРИБОВ.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WhatsApp Image 2022-12-10 at 23.16.30.jpeg"/>
          <p:cNvPicPr>
            <a:picLocks noChangeAspect="1"/>
          </p:cNvPicPr>
          <p:nvPr/>
        </p:nvPicPr>
        <p:blipFill>
          <a:blip r:embed="rId3">
            <a:lum bright="10000"/>
          </a:blip>
          <a:srcRect l="6905" t="18232" r="6071" b="37914"/>
          <a:stretch>
            <a:fillRect/>
          </a:stretch>
        </p:blipFill>
        <p:spPr>
          <a:xfrm>
            <a:off x="290292" y="885372"/>
            <a:ext cx="5573479" cy="1265661"/>
          </a:xfrm>
          <a:prstGeom prst="rect">
            <a:avLst/>
          </a:prstGeom>
        </p:spPr>
      </p:pic>
      <p:pic>
        <p:nvPicPr>
          <p:cNvPr id="18" name="Рисунок 17" descr="WhatsApp Image 2022-12-10 at 23.16.29.jpeg"/>
          <p:cNvPicPr>
            <a:picLocks noChangeAspect="1"/>
          </p:cNvPicPr>
          <p:nvPr/>
        </p:nvPicPr>
        <p:blipFill>
          <a:blip r:embed="rId4">
            <a:lum bright="10000"/>
          </a:blip>
          <a:srcRect l="9762" t="21666" r="7738" b="35008"/>
          <a:stretch>
            <a:fillRect/>
          </a:stretch>
        </p:blipFill>
        <p:spPr>
          <a:xfrm>
            <a:off x="290288" y="2221382"/>
            <a:ext cx="5558970" cy="1315543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045028" y="3672114"/>
            <a:ext cx="4064001" cy="2380343"/>
            <a:chOff x="6749142" y="885372"/>
            <a:chExt cx="4093029" cy="2422851"/>
          </a:xfrm>
        </p:grpSpPr>
        <p:pic>
          <p:nvPicPr>
            <p:cNvPr id="20" name="Рисунок 19" descr="IMG20221207200538.jpg"/>
            <p:cNvPicPr>
              <a:picLocks noChangeAspect="1"/>
            </p:cNvPicPr>
            <p:nvPr/>
          </p:nvPicPr>
          <p:blipFill>
            <a:blip r:embed="rId5" cstate="print"/>
            <a:srcRect l="26066" t="40635" r="27005" b="38201"/>
            <a:stretch>
              <a:fillRect/>
            </a:stretch>
          </p:blipFill>
          <p:spPr>
            <a:xfrm>
              <a:off x="7141028" y="885372"/>
              <a:ext cx="1451429" cy="145142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097486" y="2394857"/>
              <a:ext cx="152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КОНТРОЛЬ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Рисунок 21" descr="IMG20221207200813.jpg"/>
            <p:cNvPicPr>
              <a:picLocks noChangeAspect="1"/>
            </p:cNvPicPr>
            <p:nvPr/>
          </p:nvPicPr>
          <p:blipFill>
            <a:blip r:embed="rId6" cstate="print">
              <a:lum bright="10000"/>
            </a:blip>
            <a:srcRect l="19027" t="37460" r="36860" b="36720"/>
            <a:stretch>
              <a:fillRect/>
            </a:stretch>
          </p:blipFill>
          <p:spPr>
            <a:xfrm>
              <a:off x="9071428" y="885372"/>
              <a:ext cx="1364343" cy="14514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977086" y="2373089"/>
              <a:ext cx="152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ЛИМОН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Выноска со стрелкой вверх 23"/>
            <p:cNvSpPr/>
            <p:nvPr/>
          </p:nvSpPr>
          <p:spPr>
            <a:xfrm>
              <a:off x="6749142" y="2626052"/>
              <a:ext cx="4093029" cy="682171"/>
            </a:xfrm>
            <a:prstGeom prst="upArrowCallo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РЕЗУЛЬТАТЫ ЧЕРЕЗ 72 ЧАСА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Выноска со стрелкой вверх 26"/>
          <p:cNvSpPr/>
          <p:nvPr/>
        </p:nvSpPr>
        <p:spPr>
          <a:xfrm>
            <a:off x="6712857" y="5246916"/>
            <a:ext cx="4093029" cy="682171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ЧЕРЕЗ 96 ЧАСОВ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166101" y="856340"/>
            <a:ext cx="5692071" cy="4464908"/>
            <a:chOff x="6166101" y="856340"/>
            <a:chExt cx="5692071" cy="4464908"/>
          </a:xfrm>
        </p:grpSpPr>
        <p:pic>
          <p:nvPicPr>
            <p:cNvPr id="29" name="Рисунок 28" descr="IMG20221208223215.jpg"/>
            <p:cNvPicPr>
              <a:picLocks noChangeAspect="1"/>
            </p:cNvPicPr>
            <p:nvPr/>
          </p:nvPicPr>
          <p:blipFill>
            <a:blip r:embed="rId7" cstate="print"/>
            <a:srcRect l="24658" t="31111" r="18558" b="36931"/>
            <a:stretch>
              <a:fillRect/>
            </a:stretch>
          </p:blipFill>
          <p:spPr>
            <a:xfrm>
              <a:off x="6313715" y="870859"/>
              <a:ext cx="1453830" cy="1814284"/>
            </a:xfrm>
            <a:prstGeom prst="rect">
              <a:avLst/>
            </a:prstGeom>
          </p:spPr>
        </p:pic>
        <p:pic>
          <p:nvPicPr>
            <p:cNvPr id="31" name="Рисунок 30" descr="IMG20221208223142.jpg"/>
            <p:cNvPicPr>
              <a:picLocks noChangeAspect="1"/>
            </p:cNvPicPr>
            <p:nvPr/>
          </p:nvPicPr>
          <p:blipFill>
            <a:blip r:embed="rId8" cstate="print"/>
            <a:srcRect l="14803" t="32804" r="22781" b="40106"/>
            <a:stretch>
              <a:fillRect/>
            </a:stretch>
          </p:blipFill>
          <p:spPr>
            <a:xfrm>
              <a:off x="8069944" y="856340"/>
              <a:ext cx="1669142" cy="184331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260444" y="2767516"/>
              <a:ext cx="1513192" cy="3628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КОНТРОЛЬ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47302" y="2767516"/>
              <a:ext cx="15131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ЛИМОН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7" name="Рисунок 36" descr="IMG20221208223106.jpg"/>
            <p:cNvPicPr>
              <a:picLocks noChangeAspect="1"/>
            </p:cNvPicPr>
            <p:nvPr/>
          </p:nvPicPr>
          <p:blipFill>
            <a:blip r:embed="rId9" cstate="print"/>
            <a:srcRect l="23708" t="29630" r="22312" b="48994"/>
            <a:stretch>
              <a:fillRect/>
            </a:stretch>
          </p:blipFill>
          <p:spPr>
            <a:xfrm>
              <a:off x="10014858" y="870857"/>
              <a:ext cx="1822008" cy="182879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997873" y="2774773"/>
              <a:ext cx="18602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АЗИТРОМИЦИН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Рисунок 43" descr="IMG20221207200800.jpg"/>
            <p:cNvPicPr>
              <a:picLocks noChangeAspect="1"/>
            </p:cNvPicPr>
            <p:nvPr/>
          </p:nvPicPr>
          <p:blipFill>
            <a:blip r:embed="rId10" cstate="print"/>
            <a:srcRect l="20435" t="31323" r="36860" b="46032"/>
            <a:stretch>
              <a:fillRect/>
            </a:stretch>
          </p:blipFill>
          <p:spPr>
            <a:xfrm>
              <a:off x="6342743" y="3309257"/>
              <a:ext cx="1320800" cy="1553029"/>
            </a:xfrm>
            <a:prstGeom prst="rect">
              <a:avLst/>
            </a:prstGeom>
          </p:spPr>
        </p:pic>
        <p:pic>
          <p:nvPicPr>
            <p:cNvPr id="45" name="Рисунок 44" descr="IMG20221207200637.jpg"/>
            <p:cNvPicPr>
              <a:picLocks noChangeAspect="1"/>
            </p:cNvPicPr>
            <p:nvPr/>
          </p:nvPicPr>
          <p:blipFill>
            <a:blip r:embed="rId11" cstate="print"/>
            <a:srcRect l="22781" t="35132" r="23720" b="41164"/>
            <a:stretch>
              <a:fillRect/>
            </a:stretch>
          </p:blipFill>
          <p:spPr>
            <a:xfrm>
              <a:off x="8127997" y="3309256"/>
              <a:ext cx="1536443" cy="1567544"/>
            </a:xfrm>
            <a:prstGeom prst="rect">
              <a:avLst/>
            </a:prstGeom>
          </p:spPr>
        </p:pic>
        <p:pic>
          <p:nvPicPr>
            <p:cNvPr id="47" name="Рисунок 46" descr="IMG20221207200704.jpg"/>
            <p:cNvPicPr>
              <a:picLocks noChangeAspect="1"/>
            </p:cNvPicPr>
            <p:nvPr/>
          </p:nvPicPr>
          <p:blipFill>
            <a:blip r:embed="rId12" cstate="print"/>
            <a:srcRect l="20904" t="39788" r="35452" b="35027"/>
            <a:stretch>
              <a:fillRect/>
            </a:stretch>
          </p:blipFill>
          <p:spPr>
            <a:xfrm>
              <a:off x="10218057" y="3309258"/>
              <a:ext cx="1349829" cy="155302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166101" y="4951916"/>
              <a:ext cx="15131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ЭВКАЛИПТ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11015" y="4937402"/>
              <a:ext cx="15131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  МЕД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026901" y="4937402"/>
              <a:ext cx="16716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ЯБЛ.УКСУС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00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343</Words>
  <Application>Microsoft Office PowerPoint</Application>
  <PresentationFormat>Произвольный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71</cp:revision>
  <dcterms:created xsi:type="dcterms:W3CDTF">2019-01-14T06:48:50Z</dcterms:created>
  <dcterms:modified xsi:type="dcterms:W3CDTF">2023-03-23T12:12:55Z</dcterms:modified>
</cp:coreProperties>
</file>