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Rectangle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4FE6-2737-410A-923C-E727CF15FE2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FCBC-78FE-4568-BA2F-2FACD5F45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Все, что нас не убивает, делает нас сильнее? Свинец – незаметный яд и убийца разума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260185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 детские книжки-раскраски</a:t>
            </a:r>
            <a:endParaRPr lang="ru-RU" sz="3600" dirty="0"/>
          </a:p>
        </p:txBody>
      </p:sp>
      <p:pic>
        <p:nvPicPr>
          <p:cNvPr id="30722" name="Picture 2" descr="canv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6717"/>
            <a:ext cx="2664296" cy="2162283"/>
          </a:xfrm>
          <a:prstGeom prst="rect">
            <a:avLst/>
          </a:prstGeom>
          <a:noFill/>
        </p:spPr>
      </p:pic>
      <p:pic>
        <p:nvPicPr>
          <p:cNvPr id="30721" name="Picture 1" descr="T3IqpBP1A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2711630" cy="216024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91683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Книжки-раскраски от «</a:t>
            </a:r>
            <a:r>
              <a:rPr lang="ru-RU" dirty="0" err="1" smtClean="0"/>
              <a:t>Dutch</a:t>
            </a:r>
            <a:r>
              <a:rPr lang="ru-RU" dirty="0" smtClean="0"/>
              <a:t> </a:t>
            </a:r>
            <a:r>
              <a:rPr lang="ru-RU" dirty="0" err="1" smtClean="0"/>
              <a:t>Boy</a:t>
            </a:r>
            <a:r>
              <a:rPr lang="ru-RU" dirty="0" smtClean="0"/>
              <a:t> </a:t>
            </a:r>
            <a:r>
              <a:rPr lang="ru-RU" dirty="0" err="1" smtClean="0"/>
              <a:t>Lead</a:t>
            </a:r>
            <a:r>
              <a:rPr lang="ru-RU" dirty="0" smtClean="0"/>
              <a:t>», 1923 год</a:t>
            </a:r>
            <a:endParaRPr lang="ru-RU" dirty="0"/>
          </a:p>
        </p:txBody>
      </p:sp>
      <p:pic>
        <p:nvPicPr>
          <p:cNvPr id="30726" name="Picture 6" descr="Rx_labels_2016-10-31-0010_xga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57852"/>
            <a:ext cx="3096344" cy="1791428"/>
          </a:xfrm>
          <a:prstGeom prst="rect">
            <a:avLst/>
          </a:prstGeom>
          <a:noFill/>
        </p:spPr>
      </p:pic>
      <p:pic>
        <p:nvPicPr>
          <p:cNvPr id="30725" name="Picture 5" descr="il_570x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717032"/>
            <a:ext cx="1656184" cy="2551931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923928" y="4437112"/>
            <a:ext cx="31683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Этикетка и флакон для свинцового сахара, середина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XIX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века.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Повозка дьявола</a:t>
            </a:r>
            <a:endParaRPr lang="ru-RU" dirty="0"/>
          </a:p>
        </p:txBody>
      </p:sp>
      <p:pic>
        <p:nvPicPr>
          <p:cNvPr id="4" name="Рисунок 3" descr="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3189"/>
            <a:ext cx="5299186" cy="4031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877272"/>
            <a:ext cx="299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Карл </a:t>
            </a:r>
            <a:r>
              <a:rPr lang="ru-RU" dirty="0" err="1" smtClean="0"/>
              <a:t>Бенц</a:t>
            </a:r>
            <a:r>
              <a:rPr lang="ru-RU" dirty="0" smtClean="0"/>
              <a:t> с женой, 1898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420888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1912 год, Чарльз </a:t>
            </a:r>
            <a:r>
              <a:rPr lang="ru-RU" dirty="0" err="1" smtClean="0"/>
              <a:t>Кеттеринг</a:t>
            </a:r>
            <a:r>
              <a:rPr lang="ru-RU" dirty="0" smtClean="0"/>
              <a:t> – тихий двигатель?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смердит козлом</a:t>
            </a:r>
            <a:endParaRPr lang="ru-RU" dirty="0"/>
          </a:p>
        </p:txBody>
      </p:sp>
      <p:pic>
        <p:nvPicPr>
          <p:cNvPr id="4" name="Рисунок 3" descr="db7jfu8WY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320480" cy="2427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365104"/>
            <a:ext cx="2112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Томас </a:t>
            </a:r>
            <a:r>
              <a:rPr lang="ru-RU" dirty="0" err="1" smtClean="0"/>
              <a:t>Миджли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Диметилтеллур</a:t>
            </a:r>
            <a:endParaRPr lang="ru-RU" dirty="0" smtClean="0"/>
          </a:p>
          <a:p>
            <a:r>
              <a:rPr lang="ru-RU" dirty="0" err="1" smtClean="0"/>
              <a:t>Иод</a:t>
            </a:r>
            <a:endParaRPr lang="ru-RU" dirty="0" smtClean="0"/>
          </a:p>
          <a:p>
            <a:r>
              <a:rPr lang="ru-RU" dirty="0" smtClean="0"/>
              <a:t>Тетраэтилсвинец (!)</a:t>
            </a:r>
            <a:endParaRPr lang="ru-RU" dirty="0"/>
          </a:p>
        </p:txBody>
      </p:sp>
      <p:pic>
        <p:nvPicPr>
          <p:cNvPr id="6" name="Рисунок 5" descr="nh55eiEmC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3794091" cy="52082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Тетраэтилсвинец. </a:t>
            </a:r>
            <a:br>
              <a:rPr lang="ru-RU" dirty="0" smtClean="0"/>
            </a:br>
            <a:r>
              <a:rPr lang="ru-RU" dirty="0" smtClean="0"/>
              <a:t>Козел лучше</a:t>
            </a:r>
            <a:endParaRPr lang="ru-RU" dirty="0"/>
          </a:p>
        </p:txBody>
      </p:sp>
      <p:pic>
        <p:nvPicPr>
          <p:cNvPr id="4" name="Рисунок 3" descr="тетраэтилсвинец-1024x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4896544" cy="3500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51571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1916 год: </a:t>
            </a:r>
            <a:r>
              <a:rPr lang="ru-RU" dirty="0" smtClean="0"/>
              <a:t>двое рабочих погибли и больше десятка сошли с ума в результате отравления тетраэтилсвинцом. </a:t>
            </a:r>
            <a:endParaRPr lang="ru-RU" dirty="0" smtClean="0"/>
          </a:p>
          <a:p>
            <a:r>
              <a:rPr lang="ru-RU" dirty="0" smtClean="0"/>
              <a:t>1917 год: </a:t>
            </a:r>
            <a:r>
              <a:rPr lang="ru-RU" dirty="0" smtClean="0"/>
              <a:t>в Нью-Джерси из-за выброса тетраэтилсвинца в результате аварии на производства погибли пятеро и несколько десятков человек стали инвалидами.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Сумасшедший газ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Период разгара характеризуется клиникой острых нервно-психических</a:t>
            </a:r>
            <a:br>
              <a:rPr lang="ru-RU" dirty="0" smtClean="0"/>
            </a:br>
            <a:r>
              <a:rPr lang="ru-RU" dirty="0" smtClean="0"/>
              <a:t>нарушений. Формируется </a:t>
            </a:r>
            <a:r>
              <a:rPr lang="ru-RU" i="1" dirty="0" err="1" smtClean="0"/>
              <a:t>делириозный</a:t>
            </a:r>
            <a:r>
              <a:rPr lang="ru-RU" i="1" dirty="0" smtClean="0"/>
              <a:t> </a:t>
            </a:r>
            <a:r>
              <a:rPr lang="ru-RU" i="1" dirty="0" err="1" smtClean="0"/>
              <a:t>симптомокомплекс</a:t>
            </a:r>
            <a:r>
              <a:rPr lang="ru-RU" dirty="0" smtClean="0"/>
              <a:t>: устрашающие зрительные (реже тактильные, обонятельные, слуховые) галлюцинации, бред преследования, физического воздействия, психомоторное возбуждение, нарушение ориентации в окружающей обстановке. </a:t>
            </a:r>
            <a:r>
              <a:rPr lang="en-GB" dirty="0" smtClean="0"/>
              <a:t>&lt;...&gt;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Хотя возможны и благоприятные исходы, часто случаи отравления </a:t>
            </a:r>
            <a:r>
              <a:rPr lang="ru-RU" dirty="0" smtClean="0"/>
              <a:t>заканчиваются стойкими нарушениями психики.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581128"/>
            <a:ext cx="751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каждые 10 м</a:t>
            </a:r>
            <a:r>
              <a:rPr lang="ru-RU" baseline="30000" dirty="0" smtClean="0"/>
              <a:t>3</a:t>
            </a:r>
            <a:r>
              <a:rPr lang="ru-RU" dirty="0" smtClean="0"/>
              <a:t> выхлопных газов выбрасывалось 6 кг свинца и его солей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Миру</a:t>
            </a:r>
            <a:r>
              <a:rPr lang="en-US" dirty="0" smtClean="0"/>
              <a:t> </a:t>
            </a:r>
            <a:r>
              <a:rPr lang="ru-RU" dirty="0" smtClean="0"/>
              <a:t>нужен новый герой</a:t>
            </a:r>
            <a:endParaRPr lang="ru-RU" dirty="0"/>
          </a:p>
        </p:txBody>
      </p:sp>
      <p:pic>
        <p:nvPicPr>
          <p:cNvPr id="4" name="Рисунок 3" descr="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716016" cy="3400065"/>
          </a:xfrm>
          <a:prstGeom prst="rect">
            <a:avLst/>
          </a:prstGeom>
        </p:spPr>
      </p:pic>
      <p:pic>
        <p:nvPicPr>
          <p:cNvPr id="5" name="Рисунок 4" descr="_rHMuOV8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68654"/>
            <a:ext cx="4339456" cy="2924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2996952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Клэр</a:t>
            </a:r>
            <a:r>
              <a:rPr lang="ru-RU" sz="3200" dirty="0" smtClean="0"/>
              <a:t> Паттерсон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Геолог, геохимик, маньяк</a:t>
            </a:r>
            <a:endParaRPr lang="ru-RU" sz="3600" dirty="0"/>
          </a:p>
        </p:txBody>
      </p:sp>
      <p:pic>
        <p:nvPicPr>
          <p:cNvPr id="5" name="Рисунок 4" descr="Rn_sour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832648" cy="52725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Адепт </a:t>
            </a:r>
            <a:r>
              <a:rPr lang="ru-RU" dirty="0" err="1" smtClean="0"/>
              <a:t>Мойдодыра</a:t>
            </a:r>
            <a:endParaRPr lang="ru-RU" dirty="0"/>
          </a:p>
        </p:txBody>
      </p:sp>
      <p:pic>
        <p:nvPicPr>
          <p:cNvPr id="4" name="Рисунок 3" descr="Patterson-CCP145.5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59"/>
            <a:ext cx="3600400" cy="4975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628800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Свинцовые трубы – замена на стальные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Краска на стенах – покрытие стен пленкой</a:t>
            </a:r>
          </a:p>
          <a:p>
            <a:pPr marL="342900" indent="-342900">
              <a:buAutoNum type="arabicPeriod"/>
            </a:pPr>
            <a:r>
              <a:rPr lang="ru-RU" dirty="0" smtClean="0"/>
              <a:t>Уличная пыль – мыться три раза перед входом в комнату и завернуться в пленку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«Я выяснил, что свинец шел оттуда, отсюда, он был во всем, чем я пользовался. Это было заражение любого вероятного источника, о котором люди ранее бы даже не подумали»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варить метеориты?</a:t>
            </a:r>
            <a:endParaRPr lang="ru-RU" dirty="0"/>
          </a:p>
        </p:txBody>
      </p:sp>
      <p:pic>
        <p:nvPicPr>
          <p:cNvPr id="4" name="Рисунок 3" descr="meteorite-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20755"/>
            <a:ext cx="6120680" cy="4080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5661248"/>
            <a:ext cx="473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1956 </a:t>
            </a:r>
            <a:r>
              <a:rPr lang="ru-RU" dirty="0" smtClean="0"/>
              <a:t>год: возраст Земли </a:t>
            </a:r>
            <a:r>
              <a:rPr lang="ru-RU" dirty="0" smtClean="0"/>
              <a:t>– 4.5 миллиардов лет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Явление злодея</a:t>
            </a:r>
            <a:endParaRPr lang="ru-RU" dirty="0"/>
          </a:p>
        </p:txBody>
      </p:sp>
      <p:pic>
        <p:nvPicPr>
          <p:cNvPr id="5" name="Рисунок 4" descr="main_безумный_уч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59"/>
            <a:ext cx="3312368" cy="490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1484784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Роберт </a:t>
            </a:r>
            <a:r>
              <a:rPr lang="ru-RU" dirty="0" err="1" smtClean="0"/>
              <a:t>Кехо</a:t>
            </a:r>
            <a:r>
              <a:rPr lang="ru-RU" dirty="0" smtClean="0"/>
              <a:t> – крупнейший эксперт по свинцу середины </a:t>
            </a:r>
            <a:r>
              <a:rPr lang="en-US" dirty="0" smtClean="0"/>
              <a:t>XX </a:t>
            </a:r>
            <a:r>
              <a:rPr lang="ru-RU" dirty="0" smtClean="0"/>
              <a:t>века </a:t>
            </a:r>
          </a:p>
          <a:p>
            <a:endParaRPr lang="ru-RU" dirty="0" smtClean="0"/>
          </a:p>
          <a:p>
            <a:r>
              <a:rPr lang="en-US" dirty="0" smtClean="0"/>
              <a:t>Pro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Разработал современную систему безопасности химического производства</a:t>
            </a:r>
          </a:p>
          <a:p>
            <a:endParaRPr lang="ru-RU" dirty="0" smtClean="0"/>
          </a:p>
          <a:p>
            <a:r>
              <a:rPr lang="en-US" dirty="0" smtClean="0"/>
              <a:t>Contra </a:t>
            </a:r>
          </a:p>
          <a:p>
            <a:r>
              <a:rPr lang="en-US" dirty="0" smtClean="0"/>
              <a:t>- </a:t>
            </a:r>
            <a:r>
              <a:rPr lang="ru-RU" dirty="0" smtClean="0"/>
              <a:t>Прятал неблагоприятные отчеты, перекупал исследовательские группы.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начале была женщина</a:t>
            </a:r>
            <a:endParaRPr lang="ru-RU" dirty="0"/>
          </a:p>
        </p:txBody>
      </p:sp>
      <p:pic>
        <p:nvPicPr>
          <p:cNvPr id="4" name="Рисунок 3" descr="59х24х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1579136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08518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Женская фигурка. 3100 – 2890 до н.э., свинец, 59х24х15 мм,</a:t>
            </a:r>
            <a:br>
              <a:rPr lang="ru-RU" dirty="0" smtClean="0"/>
            </a:br>
            <a:r>
              <a:rPr lang="ru-RU" dirty="0" smtClean="0"/>
              <a:t>Древний Египет. Британский музей, Лондон.</a:t>
            </a:r>
            <a:endParaRPr lang="ru-RU" dirty="0"/>
          </a:p>
        </p:txBody>
      </p:sp>
      <p:pic>
        <p:nvPicPr>
          <p:cNvPr id="6" name="Рисунок 5" descr="hits_13_21_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982" y="1628800"/>
            <a:ext cx="5535458" cy="30666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«Теперь сходитесь!»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268760"/>
            <a:ext cx="7538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Насколько велик антропогенный вклад в загрязнение свинцом?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Сколько свинца должно быть в окружающей среде?</a:t>
            </a:r>
            <a:endParaRPr lang="ru-RU" sz="2000" dirty="0"/>
          </a:p>
        </p:txBody>
      </p:sp>
      <p:pic>
        <p:nvPicPr>
          <p:cNvPr id="6" name="Рисунок 5" descr="ljVfQehb3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1988840"/>
            <a:ext cx="7167815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Замерзший во льдах</a:t>
            </a:r>
            <a:endParaRPr lang="ru-RU" dirty="0"/>
          </a:p>
        </p:txBody>
      </p:sp>
      <p:pic>
        <p:nvPicPr>
          <p:cNvPr id="4" name="Рисунок 3" descr="лед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627612" cy="3088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Ледник </a:t>
            </a:r>
            <a:r>
              <a:rPr lang="ru-RU" dirty="0" err="1" smtClean="0"/>
              <a:t>Zachariae</a:t>
            </a:r>
            <a:r>
              <a:rPr lang="ru-RU" dirty="0" smtClean="0"/>
              <a:t> </a:t>
            </a:r>
            <a:r>
              <a:rPr lang="ru-RU" dirty="0" err="1" smtClean="0"/>
              <a:t>Isstrom</a:t>
            </a:r>
            <a:r>
              <a:rPr lang="ru-RU" dirty="0" smtClean="0"/>
              <a:t>, расположенный на </a:t>
            </a:r>
            <a:r>
              <a:rPr lang="ru-RU" dirty="0" err="1" smtClean="0"/>
              <a:t>Северо-Востоке</a:t>
            </a:r>
            <a:r>
              <a:rPr lang="ru-RU" dirty="0" smtClean="0"/>
              <a:t> Гренландии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9" y="155679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Пик Древнего Рима – </a:t>
            </a:r>
            <a:r>
              <a:rPr lang="ru-RU" dirty="0" err="1" smtClean="0"/>
              <a:t>ок</a:t>
            </a:r>
            <a:r>
              <a:rPr lang="ru-RU" dirty="0" smtClean="0"/>
              <a:t>. </a:t>
            </a:r>
            <a:r>
              <a:rPr lang="en-US" dirty="0" smtClean="0"/>
              <a:t>I </a:t>
            </a:r>
            <a:r>
              <a:rPr lang="ru-RU" dirty="0" smtClean="0"/>
              <a:t>века </a:t>
            </a:r>
          </a:p>
          <a:p>
            <a:r>
              <a:rPr lang="ru-RU" dirty="0" smtClean="0"/>
              <a:t>400 тонн свинца. </a:t>
            </a:r>
          </a:p>
          <a:p>
            <a:r>
              <a:rPr lang="ru-RU" dirty="0" smtClean="0"/>
              <a:t>Центр добычи свинца – Иберийский полуостров.</a:t>
            </a:r>
          </a:p>
          <a:p>
            <a:r>
              <a:rPr lang="ru-RU" dirty="0" smtClean="0"/>
              <a:t>Добыча до 80 000 тонн в год</a:t>
            </a:r>
          </a:p>
          <a:p>
            <a:r>
              <a:rPr lang="ru-RU" dirty="0" smtClean="0"/>
              <a:t>Пик Средневековой Европы – от </a:t>
            </a:r>
            <a:r>
              <a:rPr lang="en-US" dirty="0" smtClean="0"/>
              <a:t>X </a:t>
            </a:r>
            <a:r>
              <a:rPr lang="ru-RU" dirty="0" smtClean="0"/>
              <a:t>века. Провал – </a:t>
            </a:r>
            <a:r>
              <a:rPr lang="en-US" dirty="0" smtClean="0"/>
              <a:t>XII-XIV </a:t>
            </a:r>
            <a:r>
              <a:rPr lang="ru-RU" dirty="0" smtClean="0"/>
              <a:t>века – чума.</a:t>
            </a:r>
          </a:p>
          <a:p>
            <a:r>
              <a:rPr lang="en-US" dirty="0" smtClean="0"/>
              <a:t>XX </a:t>
            </a:r>
            <a:r>
              <a:rPr lang="ru-RU" dirty="0" smtClean="0"/>
              <a:t>век – 85% всего свинца.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не только во льдах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1620" y="4725144"/>
          <a:ext cx="6840760" cy="1402080"/>
        </p:xfrm>
        <a:graphic>
          <a:graphicData uri="http://schemas.openxmlformats.org/drawingml/2006/table">
            <a:tbl>
              <a:tblPr/>
              <a:tblGrid>
                <a:gridCol w="5112568"/>
                <a:gridCol w="172819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Источник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Times New Roman"/>
                          <a:cs typeface="Calibri"/>
                        </a:rPr>
                        <a:t>Pb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2000" dirty="0" err="1">
                          <a:latin typeface="Calibri"/>
                          <a:ea typeface="Times New Roman"/>
                          <a:cs typeface="Calibri"/>
                        </a:rPr>
                        <a:t>Ca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 (х10</a:t>
                      </a:r>
                      <a:r>
                        <a:rPr lang="ru-RU" sz="2000" baseline="30000" dirty="0">
                          <a:latin typeface="Calibri"/>
                          <a:ea typeface="Times New Roman"/>
                          <a:cs typeface="Calibri"/>
                        </a:rPr>
                        <a:t>-8</a:t>
                      </a: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Calibri"/>
                        </a:rPr>
                        <a:t>Перуанский зуб (4500 лет)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Calibri"/>
                        </a:rPr>
                        <a:t>5,6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Calibri"/>
                        </a:rPr>
                        <a:t>Египетская кость (2200 лет)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  <a:cs typeface="Calibri"/>
                        </a:rPr>
                        <a:t>70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Скелет современного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Calibri"/>
                        </a:rPr>
                        <a:t>американца (1970 год)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Calibri"/>
                        </a:rPr>
                        <a:t>3500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2" name="Picture 2" descr="https://pravlife.org/sites/default/files/styles/article_575/public/field/image/40a163af6cbacc97a9f0f3ed1dca9cba.jpg?itok=HMumvYM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586" y="1268760"/>
            <a:ext cx="4682654" cy="3119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этила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340768"/>
            <a:ext cx="6935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1976 год – этилированный бензин запрещен в США</a:t>
            </a:r>
          </a:p>
          <a:p>
            <a:r>
              <a:rPr lang="ru-RU" sz="2400" dirty="0" smtClean="0"/>
              <a:t>К 1986 году – в большинстве стран</a:t>
            </a:r>
            <a:endParaRPr lang="ru-RU" sz="2400" dirty="0"/>
          </a:p>
        </p:txBody>
      </p:sp>
      <p:pic>
        <p:nvPicPr>
          <p:cNvPr id="5" name="Рисунок 4" descr="ESE-Gdynia-19 Июль 2018-20.30.31-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4480" y="2348880"/>
            <a:ext cx="5889848" cy="39265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Свинец в электронике</a:t>
            </a:r>
            <a:endParaRPr lang="ru-RU" dirty="0"/>
          </a:p>
        </p:txBody>
      </p:sp>
      <p:pic>
        <p:nvPicPr>
          <p:cNvPr id="4" name="Рисунок 3" descr="SCL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936" y="1556792"/>
            <a:ext cx="3789040" cy="3789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7728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2003 году с электроникой на свалку попадало от 1000 до 3000 тонн свинца в год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Свинца?</a:t>
            </a:r>
            <a:endParaRPr lang="ru-RU" dirty="0"/>
          </a:p>
        </p:txBody>
      </p:sp>
      <p:pic>
        <p:nvPicPr>
          <p:cNvPr id="48130" name="Picture 2" descr="Я разочарован Шерлок, Сери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66912"/>
            <a:ext cx="5715000" cy="292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потом чего только не было</a:t>
            </a:r>
            <a:endParaRPr lang="ru-RU" dirty="0"/>
          </a:p>
        </p:txBody>
      </p:sp>
      <p:pic>
        <p:nvPicPr>
          <p:cNvPr id="4" name="Рисунок 3" descr="05.01. 20-27.22. Eskiseh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592" y="1367044"/>
            <a:ext cx="3773368" cy="4078180"/>
          </a:xfrm>
          <a:prstGeom prst="rect">
            <a:avLst/>
          </a:prstGeom>
        </p:spPr>
      </p:pic>
      <p:pic>
        <p:nvPicPr>
          <p:cNvPr id="5" name="Рисунок 4" descr="Свинец в межблочном ш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833192" cy="2156171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0" y="3916213"/>
            <a:ext cx="3888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 кромки горизонтальных швов не подрезаны, то в них, иногда, прокладываются свинцовые ленты, ширина которых в обыкновенных строениях должна быть не менее 0,2 фут., а в гидравлических до 1 фут.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Полное собрание законов Российской Империи, Том 41, 1869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8924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Мечеть Куршунлу, Эскишехир, </a:t>
            </a:r>
            <a:r>
              <a:rPr lang="ru-RU" dirty="0" smtClean="0"/>
              <a:t>Турция, построена в 1525 году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Римляне и свинец</a:t>
            </a:r>
            <a:endParaRPr lang="ru-RU" dirty="0"/>
          </a:p>
        </p:txBody>
      </p:sp>
      <p:sp>
        <p:nvSpPr>
          <p:cNvPr id="28674" name="AutoShape 2" descr="https://ipetrrublog.files.wordpress.com/2016/02/12592211_571561139676514_5415777339576969784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2592211_571561139676514_54157773395769697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602480" cy="306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581128"/>
            <a:ext cx="34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Фрагмент римского водопровода</a:t>
            </a:r>
            <a:endParaRPr lang="ru-RU" dirty="0"/>
          </a:p>
        </p:txBody>
      </p:sp>
      <p:pic>
        <p:nvPicPr>
          <p:cNvPr id="7" name="Рисунок 6" descr="Tunis_Bardo_Mosaique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852936"/>
            <a:ext cx="3503524" cy="36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6056" y="198884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Винный кубок. Мозаика из музея </a:t>
            </a:r>
            <a:r>
              <a:rPr lang="ru-RU" dirty="0" err="1" smtClean="0"/>
              <a:t>Бардо</a:t>
            </a:r>
            <a:r>
              <a:rPr lang="ru-RU" dirty="0" smtClean="0"/>
              <a:t>, Тунис.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012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1964 </a:t>
            </a:r>
            <a:r>
              <a:rPr lang="ru-RU" dirty="0" smtClean="0"/>
              <a:t>год, </a:t>
            </a:r>
            <a:r>
              <a:rPr lang="ru-RU" dirty="0" err="1" smtClean="0"/>
              <a:t>Гилфиллан</a:t>
            </a:r>
            <a:r>
              <a:rPr lang="ru-RU" dirty="0" smtClean="0"/>
              <a:t> – свинцовый водопровод уничтожил Рим</a:t>
            </a:r>
          </a:p>
          <a:p>
            <a:r>
              <a:rPr lang="ru-RU" dirty="0" smtClean="0"/>
              <a:t>2014 год, </a:t>
            </a:r>
            <a:r>
              <a:rPr lang="ru-RU" dirty="0" err="1" smtClean="0"/>
              <a:t>Делиль</a:t>
            </a:r>
            <a:r>
              <a:rPr lang="ru-RU" dirty="0" smtClean="0"/>
              <a:t>. Не водопровод, а свинцовый сахар!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Свинцовый сахар</a:t>
            </a:r>
            <a:endParaRPr lang="ru-RU" dirty="0"/>
          </a:p>
        </p:txBody>
      </p:sp>
      <p:pic>
        <p:nvPicPr>
          <p:cNvPr id="5" name="Рисунок 4" descr="456837846_w640_h640_atsetat-svintsa-ii.jpg"/>
          <p:cNvPicPr>
            <a:picLocks noChangeAspect="1"/>
          </p:cNvPicPr>
          <p:nvPr/>
        </p:nvPicPr>
        <p:blipFill>
          <a:blip r:embed="rId2" cstate="print"/>
          <a:srcRect t="20134" b="15973"/>
          <a:stretch>
            <a:fillRect/>
          </a:stretch>
        </p:blipFill>
        <p:spPr>
          <a:xfrm>
            <a:off x="1897049" y="1268760"/>
            <a:ext cx="5411255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005064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Pb</a:t>
            </a:r>
            <a:r>
              <a:rPr lang="en-GB" dirty="0" smtClean="0"/>
              <a:t>(CH</a:t>
            </a:r>
            <a:r>
              <a:rPr lang="en-GB" baseline="-25000" dirty="0" smtClean="0"/>
              <a:t>3</a:t>
            </a:r>
            <a:r>
              <a:rPr lang="en-GB" dirty="0" smtClean="0"/>
              <a:t>COO)</a:t>
            </a:r>
            <a:r>
              <a:rPr lang="en-GB" baseline="-25000" dirty="0" smtClean="0"/>
              <a:t>2</a:t>
            </a:r>
          </a:p>
          <a:p>
            <a:endParaRPr lang="en-GB" sz="1000" dirty="0" smtClean="0"/>
          </a:p>
          <a:p>
            <a:pPr algn="ctr"/>
            <a:r>
              <a:rPr lang="en-GB" dirty="0" err="1" smtClean="0"/>
              <a:t>Pb</a:t>
            </a:r>
            <a:r>
              <a:rPr lang="en-GB" dirty="0" smtClean="0"/>
              <a:t> + CH</a:t>
            </a:r>
            <a:r>
              <a:rPr lang="en-GB" baseline="-25000" dirty="0" smtClean="0"/>
              <a:t>3</a:t>
            </a:r>
            <a:r>
              <a:rPr lang="en-GB" dirty="0" smtClean="0"/>
              <a:t>COOH + O</a:t>
            </a:r>
            <a:r>
              <a:rPr lang="en-GB" baseline="-25000" dirty="0" smtClean="0"/>
              <a:t>2</a:t>
            </a:r>
            <a:r>
              <a:rPr lang="en-GB" dirty="0" smtClean="0"/>
              <a:t> → </a:t>
            </a:r>
            <a:r>
              <a:rPr lang="en-GB" dirty="0" err="1" smtClean="0"/>
              <a:t>Pb</a:t>
            </a:r>
            <a:r>
              <a:rPr lang="en-GB" dirty="0" smtClean="0"/>
              <a:t>(CH</a:t>
            </a:r>
            <a:r>
              <a:rPr lang="en-GB" baseline="-25000" dirty="0" smtClean="0"/>
              <a:t>3</a:t>
            </a:r>
            <a:r>
              <a:rPr lang="en-GB" dirty="0" smtClean="0"/>
              <a:t>COO)</a:t>
            </a:r>
            <a:r>
              <a:rPr lang="en-GB" baseline="-25000" dirty="0" smtClean="0"/>
              <a:t>2 </a:t>
            </a:r>
            <a:r>
              <a:rPr lang="en-GB" dirty="0" smtClean="0"/>
              <a:t>+ 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4941168"/>
            <a:ext cx="824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Плиний </a:t>
            </a:r>
            <a:r>
              <a:rPr lang="ru-RU" dirty="0" smtClean="0"/>
              <a:t>Старший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подслащенное свинцовым сахаром вино вызывает паралич рук. </a:t>
            </a:r>
            <a:endParaRPr lang="en-US" dirty="0" smtClean="0"/>
          </a:p>
          <a:p>
            <a:r>
              <a:rPr lang="ru-RU" dirty="0" err="1" smtClean="0"/>
              <a:t>Диоскорид</a:t>
            </a:r>
            <a:r>
              <a:rPr lang="ru-RU" dirty="0" smtClean="0"/>
              <a:t> </a:t>
            </a:r>
            <a:r>
              <a:rPr lang="en-US" dirty="0" smtClean="0"/>
              <a:t>: </a:t>
            </a:r>
            <a:r>
              <a:rPr lang="ru-RU" dirty="0" smtClean="0"/>
              <a:t>свинцовые </a:t>
            </a:r>
            <a:r>
              <a:rPr lang="ru-RU" dirty="0" smtClean="0"/>
              <a:t>напитки крайне вредны для нервов. </a:t>
            </a:r>
            <a:endParaRPr lang="en-US" dirty="0" smtClean="0"/>
          </a:p>
          <a:p>
            <a:r>
              <a:rPr lang="ru-RU" dirty="0" err="1" smtClean="0"/>
              <a:t>Витрувий</a:t>
            </a:r>
            <a:r>
              <a:rPr lang="ru-RU" dirty="0" smtClean="0"/>
              <a:t> </a:t>
            </a:r>
            <a:r>
              <a:rPr lang="ru-RU" dirty="0" smtClean="0"/>
              <a:t>призывал заменить свинцовые трубы водопровода на керамические, полагая, </a:t>
            </a:r>
            <a:r>
              <a:rPr lang="ru-RU" dirty="0" smtClean="0"/>
              <a:t>что</a:t>
            </a:r>
            <a:r>
              <a:rPr lang="en-US" dirty="0" smtClean="0"/>
              <a:t> </a:t>
            </a:r>
            <a:r>
              <a:rPr lang="ru-RU" dirty="0" smtClean="0"/>
              <a:t>иначе вода не </a:t>
            </a:r>
            <a:r>
              <a:rPr lang="ru-RU" dirty="0" smtClean="0"/>
              <a:t>будет здоровой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Рим пал</a:t>
            </a:r>
            <a:endParaRPr lang="ru-RU" dirty="0"/>
          </a:p>
        </p:txBody>
      </p:sp>
      <p:pic>
        <p:nvPicPr>
          <p:cNvPr id="4" name="Рисунок 3" descr="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991102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Свинцовое загрязнение времен Древнего Рима – самое масштабное техногенное загрязнение до </a:t>
            </a:r>
            <a:r>
              <a:rPr lang="en-US" dirty="0" smtClean="0"/>
              <a:t>XX </a:t>
            </a:r>
            <a:r>
              <a:rPr lang="ru-RU" dirty="0" smtClean="0"/>
              <a:t>века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1268760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Германия, </a:t>
            </a:r>
            <a:r>
              <a:rPr lang="en-US" dirty="0" smtClean="0"/>
              <a:t>XI </a:t>
            </a:r>
            <a:r>
              <a:rPr lang="ru-RU" dirty="0" smtClean="0"/>
              <a:t>век – свинцовый сахар снова в строю</a:t>
            </a:r>
          </a:p>
          <a:p>
            <a:r>
              <a:rPr lang="ru-RU" dirty="0" smtClean="0"/>
              <a:t>1047 год – папа </a:t>
            </a:r>
            <a:r>
              <a:rPr lang="ru-RU" dirty="0" err="1" smtClean="0"/>
              <a:t>Климент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smtClean="0"/>
              <a:t>умер от хронического отравления свинцовым вином</a:t>
            </a:r>
          </a:p>
          <a:p>
            <a:r>
              <a:rPr lang="ru-RU" dirty="0" smtClean="0"/>
              <a:t>1498 год папа Александр </a:t>
            </a:r>
            <a:r>
              <a:rPr lang="en-US" dirty="0" smtClean="0"/>
              <a:t>VI </a:t>
            </a:r>
            <a:r>
              <a:rPr lang="ru-RU" dirty="0" smtClean="0"/>
              <a:t>(</a:t>
            </a:r>
            <a:r>
              <a:rPr lang="ru-RU" dirty="0" err="1" smtClean="0"/>
              <a:t>Родриго</a:t>
            </a:r>
            <a:r>
              <a:rPr lang="ru-RU" dirty="0" smtClean="0"/>
              <a:t> </a:t>
            </a:r>
            <a:r>
              <a:rPr lang="ru-RU" dirty="0" err="1" smtClean="0"/>
              <a:t>Борджиа</a:t>
            </a:r>
            <a:r>
              <a:rPr lang="ru-RU" dirty="0" smtClean="0"/>
              <a:t>) издает энциклику о запрете подслащивания вина свинцовым сахаром</a:t>
            </a:r>
          </a:p>
          <a:p>
            <a:endParaRPr lang="ru-RU" dirty="0"/>
          </a:p>
        </p:txBody>
      </p:sp>
      <p:pic>
        <p:nvPicPr>
          <p:cNvPr id="7" name="Рисунок 6" descr="Pope_Alexander_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3" y="2780928"/>
            <a:ext cx="2669395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Красота убивает</a:t>
            </a:r>
            <a:endParaRPr lang="ru-RU" dirty="0"/>
          </a:p>
        </p:txBody>
      </p:sp>
      <p:pic>
        <p:nvPicPr>
          <p:cNvPr id="4" name="Рисунок 3" descr="Mary_Radclyffe_by_William_Lar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528392" cy="42768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566124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Мэри </a:t>
            </a:r>
            <a:r>
              <a:rPr lang="ru-RU" dirty="0" err="1" smtClean="0"/>
              <a:t>Рэдклифф</a:t>
            </a:r>
            <a:r>
              <a:rPr lang="ru-RU" dirty="0" smtClean="0"/>
              <a:t>, Уильям Ларкин, 1610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26876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Женщины в особенности многим обязаны [белому свинцу], поскольку при искусном обращении он дает некоторую белизну, которая, словно маска, скрывает их очевидную и естественную смуглость и тем самым обманывает простой мужской взор, делая смуглых женщин бледными, а ужасных — если и не красивыми, то хотя бы менее уродливыми</a:t>
            </a:r>
            <a:r>
              <a:rPr lang="ru-RU" dirty="0" smtClean="0"/>
              <a:t>»</a:t>
            </a:r>
          </a:p>
          <a:p>
            <a:pPr algn="r"/>
            <a:r>
              <a:rPr lang="ru-RU" dirty="0" err="1" smtClean="0"/>
              <a:t>Ванночио</a:t>
            </a:r>
            <a:r>
              <a:rPr lang="ru-RU" dirty="0" smtClean="0"/>
              <a:t> </a:t>
            </a:r>
            <a:r>
              <a:rPr lang="ru-RU" dirty="0" err="1" smtClean="0"/>
              <a:t>Бирингучио</a:t>
            </a:r>
            <a:r>
              <a:rPr lang="ru-RU" dirty="0" smtClean="0"/>
              <a:t>, </a:t>
            </a:r>
            <a:r>
              <a:rPr lang="en-US" dirty="0" smtClean="0"/>
              <a:t>De </a:t>
            </a:r>
            <a:r>
              <a:rPr lang="en-US" dirty="0" smtClean="0"/>
              <a:t>La </a:t>
            </a:r>
            <a:r>
              <a:rPr lang="en-US" dirty="0" err="1" smtClean="0"/>
              <a:t>Pirotechnia</a:t>
            </a:r>
            <a:r>
              <a:rPr lang="ru-RU" dirty="0" smtClean="0"/>
              <a:t>, 1540 год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Массированная интоксикация свинцом</a:t>
            </a:r>
            <a:endParaRPr lang="ru-RU" dirty="0"/>
          </a:p>
        </p:txBody>
      </p:sp>
      <p:pic>
        <p:nvPicPr>
          <p:cNvPr id="4" name="Рисунок 3" descr="87669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014464" cy="2260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77072"/>
            <a:ext cx="263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XV </a:t>
            </a:r>
            <a:r>
              <a:rPr lang="ru-RU" dirty="0" smtClean="0"/>
              <a:t>век – свинцовые пули</a:t>
            </a:r>
          </a:p>
        </p:txBody>
      </p:sp>
      <p:pic>
        <p:nvPicPr>
          <p:cNvPr id="6" name="Рисунок 5" descr="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3312368" cy="357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7481" y="1556792"/>
            <a:ext cx="19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Печатный станок.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5589240"/>
            <a:ext cx="5989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XVIII</a:t>
            </a:r>
            <a:r>
              <a:rPr lang="ru-RU" dirty="0" smtClean="0"/>
              <a:t> </a:t>
            </a:r>
            <a:r>
              <a:rPr lang="ru-RU" dirty="0" smtClean="0"/>
              <a:t>век, </a:t>
            </a:r>
            <a:r>
              <a:rPr lang="ru-RU" dirty="0" smtClean="0"/>
              <a:t>США </a:t>
            </a:r>
            <a:r>
              <a:rPr lang="ru-RU" dirty="0" err="1" smtClean="0"/>
              <a:t>Бенджамин</a:t>
            </a:r>
            <a:r>
              <a:rPr lang="ru-RU" dirty="0" smtClean="0"/>
              <a:t> </a:t>
            </a:r>
            <a:r>
              <a:rPr lang="ru-RU" dirty="0" smtClean="0"/>
              <a:t>Франклин – паралич печатника</a:t>
            </a:r>
          </a:p>
          <a:p>
            <a:r>
              <a:rPr lang="ru-RU" dirty="0" smtClean="0"/>
              <a:t>Ром Новой Англии – онемение рук, очистка солями свинца.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нам свинец?</a:t>
            </a:r>
            <a:endParaRPr lang="ru-RU" dirty="0"/>
          </a:p>
        </p:txBody>
      </p:sp>
      <p:pic>
        <p:nvPicPr>
          <p:cNvPr id="29698" name="Picture 2" descr="yellowear-cr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60997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1" y="18448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А старушки все падали и падали</a:t>
            </a:r>
          </a:p>
          <a:p>
            <a:endParaRPr lang="ru-RU" dirty="0" smtClean="0"/>
          </a:p>
          <a:p>
            <a:r>
              <a:rPr lang="ru-RU" dirty="0" smtClean="0"/>
              <a:t>1835 год. </a:t>
            </a:r>
            <a:r>
              <a:rPr lang="en-US" dirty="0" smtClean="0"/>
              <a:t>The Peoples Press, </a:t>
            </a:r>
            <a:r>
              <a:rPr lang="ru-RU" dirty="0" smtClean="0"/>
              <a:t>Пенсильвания </a:t>
            </a:r>
          </a:p>
          <a:p>
            <a:r>
              <a:rPr lang="ru-RU" dirty="0" smtClean="0"/>
              <a:t>Семья в Нью-Йорке пострадала от маринованных огурцов. </a:t>
            </a:r>
          </a:p>
          <a:p>
            <a:r>
              <a:rPr lang="ru-RU" dirty="0" smtClean="0"/>
              <a:t>1890-1920 годы – картофельные чипсы окрашиваются в красивый оранжевый цвет свинцовым суриком </a:t>
            </a:r>
            <a:r>
              <a:rPr lang="en-GB" dirty="0" smtClean="0"/>
              <a:t>Pb</a:t>
            </a:r>
            <a:r>
              <a:rPr lang="en-GB" baseline="-25000" dirty="0" smtClean="0"/>
              <a:t>3</a:t>
            </a:r>
            <a:r>
              <a:rPr lang="en-GB" dirty="0" smtClean="0"/>
              <a:t>O</a:t>
            </a:r>
            <a:r>
              <a:rPr lang="en-GB" baseline="-25000" dirty="0" smtClean="0"/>
              <a:t>4</a:t>
            </a:r>
            <a:r>
              <a:rPr lang="en-GB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Керамическая кастрюля, окрашенная желтой глазурью с оксидом свинца(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ллиграфия">
  <a:themeElements>
    <a:clrScheme name="Каллиграфия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Каллиграфи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аллиграфи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powerpointbase.com-874</Template>
  <TotalTime>3100</TotalTime>
  <Words>782</Words>
  <Application>Microsoft Office PowerPoint</Application>
  <PresentationFormat>Экран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Каллиграфия</vt:lpstr>
      <vt:lpstr>Все, что нас не убивает, делает нас сильнее? Свинец – незаметный яд и убийца разума.</vt:lpstr>
      <vt:lpstr>В начале была женщина</vt:lpstr>
      <vt:lpstr>А потом чего только не было</vt:lpstr>
      <vt:lpstr>Римляне и свинец</vt:lpstr>
      <vt:lpstr>Свинцовый сахар</vt:lpstr>
      <vt:lpstr>Рим пал</vt:lpstr>
      <vt:lpstr>Красота убивает</vt:lpstr>
      <vt:lpstr>Массированная интоксикация свинцом</vt:lpstr>
      <vt:lpstr>Зачем нам свинец?</vt:lpstr>
      <vt:lpstr>И детские книжки-раскраски</vt:lpstr>
      <vt:lpstr>Повозка дьявола</vt:lpstr>
      <vt:lpstr>И смердит козлом</vt:lpstr>
      <vt:lpstr>Тетраэтилсвинец.  Козел лучше</vt:lpstr>
      <vt:lpstr>Сумасшедший газ</vt:lpstr>
      <vt:lpstr>Миру нужен новый герой</vt:lpstr>
      <vt:lpstr>Геолог, геохимик, маньяк</vt:lpstr>
      <vt:lpstr>Адепт Мойдодыра</vt:lpstr>
      <vt:lpstr>Зачем варить метеориты?</vt:lpstr>
      <vt:lpstr>Явление злодея</vt:lpstr>
      <vt:lpstr>«Теперь сходитесь!»</vt:lpstr>
      <vt:lpstr>Замерзший во льдах</vt:lpstr>
      <vt:lpstr>И не только во льдах</vt:lpstr>
      <vt:lpstr>Конец этила</vt:lpstr>
      <vt:lpstr>Свинец в электронике</vt:lpstr>
      <vt:lpstr>Конец Свинца?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Все, что нас не убивает, делает нас сильнее? Свинец – незаметный яд и убийца разума. </dc:title>
  <dc:creator>Александр Сигеев</dc:creator>
  <cp:lastModifiedBy>Александр Сигеев</cp:lastModifiedBy>
  <cp:revision>18</cp:revision>
  <dcterms:created xsi:type="dcterms:W3CDTF">2019-08-01T11:04:12Z</dcterms:created>
  <dcterms:modified xsi:type="dcterms:W3CDTF">2019-08-03T14:44:49Z</dcterms:modified>
</cp:coreProperties>
</file>