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2" r:id="rId5"/>
    <p:sldId id="283" r:id="rId6"/>
    <p:sldId id="258" r:id="rId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1"/>
    <p:restoredTop sz="94674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F608B-1191-4C9D-BADB-921669BB6845}" type="datetimeFigureOut">
              <a:rPr lang="ru-RU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79BF5-A300-4E3C-B9F6-74EA2FB4738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4652EC-FCE7-4DF2-91FA-70675B72DF1C}" type="datetimeFigureOut">
              <a:rPr lang="ru-RU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6E8AC-6037-4F89-925E-DECD93DD5FA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75DEB2-D6A9-478D-8EF4-3F50F991DC71}" type="datetimeFigureOut">
              <a:rPr lang="ru-RU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FAB4E-A955-4260-8565-3BC5F69405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1CA6C5-E1C4-48F4-8E1A-4FBB7320348B}" type="datetimeFigureOut">
              <a:rPr lang="ru-RU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E9A29-90C2-4C8D-8220-E09FF4DF8BA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44C5DF-6D35-4686-BA9E-09F990CA4DC5}" type="datetimeFigureOut">
              <a:rPr lang="ru-RU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9E174-3C79-4421-8F16-0C7F590FDB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F4BE0-429F-4C45-BD39-C7D649EFB4B7}" type="datetimeFigureOut">
              <a:rPr lang="ru-RU"/>
              <a:pPr/>
              <a:t>28.06.2019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F6565-5BD3-41C8-B238-0600F37CF5E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918B0-E23E-453C-9664-5501AFB1853C}" type="datetimeFigureOut">
              <a:rPr lang="ru-RU"/>
              <a:pPr/>
              <a:t>28.06.2019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463E2-5777-47B1-A58B-2B84FAB0DDB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E90011-11C2-481F-8FB6-6A1BBFA376D4}" type="datetimeFigureOut">
              <a:rPr lang="ru-RU"/>
              <a:pPr/>
              <a:t>28.06.2019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8AA30-72F6-4134-9491-45056A9EABC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57555C-4BDE-4EC8-BBCE-9B9697643288}" type="datetimeFigureOut">
              <a:rPr lang="ru-RU"/>
              <a:pPr/>
              <a:t>28.06.2019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3A3D9-D0DD-4C78-BBC2-4B21426651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DFAAF-CFFB-4820-B046-84B799994FE6}" type="datetimeFigureOut">
              <a:rPr lang="ru-RU"/>
              <a:pPr/>
              <a:t>28.06.2019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2F80B-E9A7-4662-8A4F-9E6E73C3488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110F1C-FA00-4C32-B898-8EFCE1960894}" type="datetimeFigureOut">
              <a:rPr lang="ru-RU"/>
              <a:pPr/>
              <a:t>28.06.2019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41C00-8835-43F8-AEFD-042C663C196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DE46C3F-A676-4297-97A4-F94B9B02B7C1}" type="datetimeFigureOut">
              <a:rPr lang="ru-RU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B0410F4-A8EB-480D-92AB-112F5AB8480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mailto:ymoman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6513"/>
            <a:ext cx="914241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3600" b="1" i="1" dirty="0" smtClean="0">
                <a:solidFill>
                  <a:srgbClr val="7030A0"/>
                </a:solidFill>
              </a:rPr>
              <a:t>Просветительские и кружковые программы, в том числе как ДПОУ</a:t>
            </a:r>
            <a:endParaRPr lang="ru-RU" sz="3600" b="1" dirty="0" smtClean="0">
              <a:solidFill>
                <a:srgbClr val="7030A0"/>
              </a:solidFill>
              <a:ea typeface="Geometria"/>
              <a:cs typeface="Geometria"/>
            </a:endParaRPr>
          </a:p>
        </p:txBody>
      </p:sp>
      <p:pic>
        <p:nvPicPr>
          <p:cNvPr id="13315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38" y="5857875"/>
            <a:ext cx="379412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4286250"/>
            <a:ext cx="6400800" cy="13525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b="1" i="1" dirty="0" smtClean="0">
                <a:solidFill>
                  <a:srgbClr val="7030A0"/>
                </a:solidFill>
              </a:rPr>
              <a:t>Антонова Ирина Валерьевна, ст.методист ДПОУ </a:t>
            </a:r>
          </a:p>
          <a:p>
            <a:pPr eaLnBrk="1" hangingPunct="1"/>
            <a:r>
              <a:rPr lang="ru-RU" sz="2000" b="1" i="1" dirty="0" smtClean="0">
                <a:solidFill>
                  <a:srgbClr val="7030A0"/>
                </a:solidFill>
              </a:rPr>
              <a:t>ГАУ ДО РС(Я) «Малая академия наук РС(Я)»</a:t>
            </a:r>
          </a:p>
        </p:txBody>
      </p:sp>
      <p:pic>
        <p:nvPicPr>
          <p:cNvPr id="13317" name="Picture 4" descr="E: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285750"/>
            <a:ext cx="150971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1000100" y="2786058"/>
            <a:ext cx="7715304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eaLnBrk="1" hangingPunct="1">
              <a:lnSpc>
                <a:spcPct val="150000"/>
              </a:lnSpc>
              <a:spcBef>
                <a:spcPts val="600"/>
              </a:spcBef>
              <a:buClr>
                <a:srgbClr val="662584"/>
              </a:buClr>
              <a:buFont typeface="Arial" pitchFamily="34" charset="0"/>
              <a:buChar char="•"/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Обзорные и тематические экскурсии</a:t>
            </a:r>
            <a:endParaRPr lang="ru-RU" alt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eaLnBrk="1" hangingPunct="1">
              <a:lnSpc>
                <a:spcPct val="150000"/>
              </a:lnSpc>
              <a:spcBef>
                <a:spcPts val="600"/>
              </a:spcBef>
              <a:buClr>
                <a:srgbClr val="662584"/>
              </a:buClr>
              <a:buFont typeface="Arial" pitchFamily="34" charset="0"/>
              <a:buChar char="•"/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Мастер-классы, научно-популярные </a:t>
            </a:r>
            <a:r>
              <a:rPr lang="ru-RU" altLang="ru-RU" sz="2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научно-популярные</a:t>
            </a: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лекции</a:t>
            </a:r>
            <a:endParaRPr lang="ru-RU" alt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eaLnBrk="1" hangingPunct="1">
              <a:lnSpc>
                <a:spcPct val="150000"/>
              </a:lnSpc>
              <a:spcBef>
                <a:spcPts val="600"/>
              </a:spcBef>
              <a:buClr>
                <a:srgbClr val="662584"/>
              </a:buClr>
              <a:buFont typeface="Arial" pitchFamily="34" charset="0"/>
              <a:buChar char="•"/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Кружковые программы</a:t>
            </a:r>
            <a:endParaRPr lang="ru-RU" alt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1214414" y="2071678"/>
            <a:ext cx="6707187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ea typeface="Geometria"/>
                <a:cs typeface="Times New Roman" pitchFamily="18" charset="0"/>
              </a:rPr>
              <a:t>Программы отвечают на актуальные запросы широкой аудитории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14348" y="42860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Просветительские и кружковые программы, в том числе как ДПОУ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Geometria"/>
              <a:cs typeface="Geomet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1000100" y="1357298"/>
            <a:ext cx="7715304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eaLnBrk="1" hangingPunct="1">
              <a:lnSpc>
                <a:spcPct val="150000"/>
              </a:lnSpc>
              <a:spcBef>
                <a:spcPts val="600"/>
              </a:spcBef>
              <a:buClr>
                <a:srgbClr val="662584"/>
              </a:buClr>
              <a:buFont typeface="Arial" pitchFamily="34" charset="0"/>
              <a:buChar char="•"/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Экспериментальная физика</a:t>
            </a:r>
            <a:endParaRPr lang="ru-RU" alt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eaLnBrk="1" hangingPunct="1">
              <a:lnSpc>
                <a:spcPct val="150000"/>
              </a:lnSpc>
              <a:spcBef>
                <a:spcPts val="600"/>
              </a:spcBef>
              <a:buClr>
                <a:srgbClr val="662584"/>
              </a:buClr>
              <a:buFont typeface="Arial" pitchFamily="34" charset="0"/>
              <a:buChar char="•"/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Экспериментальная химия</a:t>
            </a:r>
            <a:endParaRPr lang="ru-RU" alt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eaLnBrk="1" hangingPunct="1">
              <a:lnSpc>
                <a:spcPct val="150000"/>
              </a:lnSpc>
              <a:spcBef>
                <a:spcPts val="600"/>
              </a:spcBef>
              <a:buClr>
                <a:srgbClr val="662584"/>
              </a:buClr>
              <a:buFont typeface="Arial" pitchFamily="34" charset="0"/>
              <a:buChar char="•"/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Экспериментальная биология</a:t>
            </a:r>
            <a:endParaRPr lang="ru-RU" alt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eaLnBrk="1" hangingPunct="1">
              <a:lnSpc>
                <a:spcPct val="150000"/>
              </a:lnSpc>
              <a:spcBef>
                <a:spcPts val="600"/>
              </a:spcBef>
              <a:buClr>
                <a:srgbClr val="662584"/>
              </a:buClr>
              <a:buFont typeface="Arial" pitchFamily="34" charset="0"/>
              <a:buChar char="•"/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Основы цифрового производства</a:t>
            </a:r>
            <a:endParaRPr lang="ru-RU" alt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eaLnBrk="1" hangingPunct="1">
              <a:lnSpc>
                <a:spcPct val="150000"/>
              </a:lnSpc>
              <a:spcBef>
                <a:spcPts val="600"/>
              </a:spcBef>
              <a:buClr>
                <a:srgbClr val="662584"/>
              </a:buClr>
              <a:buFont typeface="Arial" pitchFamily="34" charset="0"/>
              <a:buChar char="•"/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Основы программирования </a:t>
            </a:r>
            <a:r>
              <a:rPr lang="en-US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PYTHON</a:t>
            </a:r>
            <a:endParaRPr lang="sah-RU" alt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eaLnBrk="1" hangingPunct="1">
              <a:lnSpc>
                <a:spcPct val="150000"/>
              </a:lnSpc>
              <a:spcBef>
                <a:spcPts val="600"/>
              </a:spcBef>
              <a:buClr>
                <a:srgbClr val="662584"/>
              </a:buClr>
              <a:buFont typeface="Arial" pitchFamily="34" charset="0"/>
              <a:buChar char="•"/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sah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ивопись </a:t>
            </a:r>
            <a:endParaRPr lang="en-US" alt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eaLnBrk="1" hangingPunct="1">
              <a:lnSpc>
                <a:spcPct val="150000"/>
              </a:lnSpc>
              <a:spcBef>
                <a:spcPts val="600"/>
              </a:spcBef>
              <a:buClr>
                <a:srgbClr val="662584"/>
              </a:buClr>
              <a:buFont typeface="Arial" pitchFamily="34" charset="0"/>
              <a:buChar char="•"/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Олимпиадная математика</a:t>
            </a:r>
          </a:p>
          <a:p>
            <a:pPr marL="360363" indent="-360363" eaLnBrk="1" hangingPunct="1">
              <a:lnSpc>
                <a:spcPct val="150000"/>
              </a:lnSpc>
              <a:spcBef>
                <a:spcPts val="600"/>
              </a:spcBef>
              <a:buClr>
                <a:srgbClr val="662584"/>
              </a:buClr>
              <a:buFont typeface="Arial" pitchFamily="34" charset="0"/>
              <a:buChar char="•"/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Спортивная робототехника</a:t>
            </a:r>
          </a:p>
          <a:p>
            <a:pPr marL="360363" indent="-360363" eaLnBrk="1" hangingPunct="1">
              <a:lnSpc>
                <a:spcPct val="150000"/>
              </a:lnSpc>
              <a:spcBef>
                <a:spcPts val="600"/>
              </a:spcBef>
              <a:buClr>
                <a:srgbClr val="662584"/>
              </a:buClr>
              <a:buFont typeface="Arial" pitchFamily="34" charset="0"/>
              <a:buChar char="•"/>
            </a:pPr>
            <a:endParaRPr lang="ru-RU" alt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eaLnBrk="1" hangingPunct="1">
              <a:buFont typeface="Arial" pitchFamily="34" charset="0"/>
              <a:buChar char="•"/>
            </a:pPr>
            <a:endParaRPr lang="ru-RU" altLang="ru-RU" sz="2400" dirty="0"/>
          </a:p>
        </p:txBody>
      </p:sp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1328738" y="477838"/>
            <a:ext cx="6707187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300" b="1" dirty="0" smtClean="0">
                <a:solidFill>
                  <a:srgbClr val="7030A0"/>
                </a:solidFill>
                <a:latin typeface="Geometria"/>
                <a:ea typeface="Geometria"/>
                <a:cs typeface="Geometria"/>
              </a:rPr>
              <a:t>Кружковые программы, в том числе каникулярные</a:t>
            </a:r>
          </a:p>
        </p:txBody>
      </p:sp>
      <p:pic>
        <p:nvPicPr>
          <p:cNvPr id="5" name="Рисунок 4" descr="IMG_7590.JPG"/>
          <p:cNvPicPr>
            <a:picLocks noChangeAspect="1"/>
          </p:cNvPicPr>
          <p:nvPr/>
        </p:nvPicPr>
        <p:blipFill>
          <a:blip r:embed="rId3" cstate="print"/>
          <a:srcRect t="16015" r="18750"/>
          <a:stretch>
            <a:fillRect/>
          </a:stretch>
        </p:blipFill>
        <p:spPr>
          <a:xfrm>
            <a:off x="5715008" y="1571612"/>
            <a:ext cx="3006376" cy="2071702"/>
          </a:xfrm>
          <a:prstGeom prst="rect">
            <a:avLst/>
          </a:prstGeom>
        </p:spPr>
      </p:pic>
      <p:pic>
        <p:nvPicPr>
          <p:cNvPr id="6" name="Рисунок 5" descr="IMG_7184.JPG"/>
          <p:cNvPicPr>
            <a:picLocks noChangeAspect="1"/>
          </p:cNvPicPr>
          <p:nvPr/>
        </p:nvPicPr>
        <p:blipFill>
          <a:blip r:embed="rId4" cstate="print"/>
          <a:srcRect l="3125" t="5468" r="13281" b="4297"/>
          <a:stretch>
            <a:fillRect/>
          </a:stretch>
        </p:blipFill>
        <p:spPr>
          <a:xfrm>
            <a:off x="5715008" y="4286256"/>
            <a:ext cx="307740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500034" y="1214422"/>
            <a:ext cx="82868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9-15 августа 2019г.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Летняя школа «Импульс» (логическая математика и робототехника) для 5-6 классов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Летняя школа «Эрудит» по математике и занимательной физике для 5-6 классов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Летняя школа «Пять с плюсом» (занимательная математика и иностранный язык) для 5-6 классов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Летняя школа «Формула успеха». Олимпиадная и прикладная математика (6-10 классы)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Спецкурс «Основы 3D моделирования» для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7-10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Подготовка к ОГЭ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ЕГЭ по направлениям</a:t>
            </a:r>
            <a:endParaRPr lang="ru-RU" altLang="ru-RU" sz="1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Летняя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«Эйнштейн». Экспериментальная физика и математика (8-10 классы)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Основы программирования на языке </a:t>
            </a:r>
            <a:r>
              <a:rPr lang="ru-RU" alt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7 классов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Летняя школа «Кюри». Экспериментальная химия и биология (8-10 классы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sah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ФЕСТИВАЛЬ «</a:t>
            </a:r>
            <a:r>
              <a:rPr lang="en-US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STEP IT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учащихся 7-9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  <a:endParaRPr lang="ru-RU" altLang="ru-RU" sz="1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Научная школа краеведа Ноговицына П.Р. «Экспедиция по долине </a:t>
            </a:r>
            <a:r>
              <a:rPr lang="ru-RU" alt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Эркээни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(5-10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классы</a:t>
            </a:r>
            <a:endParaRPr lang="en-US" altLang="ru-RU" sz="1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eaLnBrk="1" hangingPunct="1">
              <a:lnSpc>
                <a:spcPct val="150000"/>
              </a:lnSpc>
              <a:spcBef>
                <a:spcPts val="600"/>
              </a:spcBef>
              <a:buClr>
                <a:srgbClr val="662584"/>
              </a:buClr>
              <a:buFont typeface="Arial" pitchFamily="34" charset="0"/>
              <a:buChar char="•"/>
            </a:pPr>
            <a:endParaRPr lang="ru-RU" alt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 eaLnBrk="1" hangingPunct="1">
              <a:buFont typeface="Arial" pitchFamily="34" charset="0"/>
              <a:buChar char="•"/>
            </a:pPr>
            <a:endParaRPr lang="ru-RU" altLang="ru-RU" sz="1400" dirty="0"/>
          </a:p>
        </p:txBody>
      </p:sp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1328738" y="477838"/>
            <a:ext cx="6707187" cy="431800"/>
          </a:xfrm>
        </p:spPr>
        <p:txBody>
          <a:bodyPr>
            <a:noAutofit/>
          </a:bodyPr>
          <a:lstStyle/>
          <a:p>
            <a:pPr marL="360363" indent="-360363" eaLnBrk="1" hangingPunct="1">
              <a:lnSpc>
                <a:spcPct val="150000"/>
              </a:lnSpc>
              <a:spcBef>
                <a:spcPts val="600"/>
              </a:spcBef>
              <a:buClr>
                <a:srgbClr val="662584"/>
              </a:buClr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Летняя кампания платных образовательных услуг Малой академии наук РС (Я) 2019г.</a:t>
            </a:r>
          </a:p>
        </p:txBody>
      </p:sp>
      <p:pic>
        <p:nvPicPr>
          <p:cNvPr id="5" name="Рисунок 4" descr="WhatsApp Image 2019-06-03 at 20.20.2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714884"/>
            <a:ext cx="295479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hatsApp Image 2019-06-03 at 20.20.39.jpeg"/>
          <p:cNvPicPr>
            <a:picLocks noChangeAspect="1"/>
          </p:cNvPicPr>
          <p:nvPr/>
        </p:nvPicPr>
        <p:blipFill>
          <a:blip r:embed="rId4"/>
          <a:srcRect l="19791" t="11443"/>
          <a:stretch>
            <a:fillRect/>
          </a:stretch>
        </p:blipFill>
        <p:spPr>
          <a:xfrm>
            <a:off x="5929322" y="4714884"/>
            <a:ext cx="216320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WhatsApp Image 2019-06-03 at 20.20.27 (1).jpeg"/>
          <p:cNvPicPr>
            <a:picLocks noChangeAspect="1"/>
          </p:cNvPicPr>
          <p:nvPr/>
        </p:nvPicPr>
        <p:blipFill>
          <a:blip r:embed="rId5"/>
          <a:srcRect l="5208" t="6263" b="-209"/>
          <a:stretch>
            <a:fillRect/>
          </a:stretch>
        </p:blipFill>
        <p:spPr>
          <a:xfrm>
            <a:off x="714348" y="5214950"/>
            <a:ext cx="2166937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857224" y="1357298"/>
            <a:ext cx="7715304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21-27 июля 2019г</a:t>
            </a:r>
          </a:p>
          <a:p>
            <a:pPr algn="ctr">
              <a:lnSpc>
                <a:spcPct val="150000"/>
              </a:lnSpc>
            </a:pPr>
            <a:endParaRPr lang="ru-RU" alt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Летняя школа «Пифагор» по математике и физике для 7-8 классов (30)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Летняя языковая школа «</a:t>
            </a:r>
            <a:r>
              <a:rPr lang="en-US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Active English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ah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6-8 классов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Летняя школа «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Yakutia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Conversatinaon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English Summer Camp 2019»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altLang="ru-RU" sz="1400" dirty="0"/>
          </a:p>
        </p:txBody>
      </p:sp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1328738" y="477838"/>
            <a:ext cx="6707187" cy="431800"/>
          </a:xfrm>
        </p:spPr>
        <p:txBody>
          <a:bodyPr>
            <a:noAutofit/>
          </a:bodyPr>
          <a:lstStyle/>
          <a:p>
            <a:pPr marL="360363" indent="-360363" eaLnBrk="1" hangingPunct="1">
              <a:lnSpc>
                <a:spcPct val="150000"/>
              </a:lnSpc>
              <a:spcBef>
                <a:spcPts val="600"/>
              </a:spcBef>
              <a:buClr>
                <a:srgbClr val="662584"/>
              </a:buClr>
            </a:pPr>
            <a:r>
              <a:rPr lang="ru-RU" altLang="ru-RU" sz="2200" b="1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Летняя кампания платных образовательных услуг Малой академии наук РС (Я) 2019г.</a:t>
            </a:r>
          </a:p>
        </p:txBody>
      </p:sp>
      <p:pic>
        <p:nvPicPr>
          <p:cNvPr id="1026" name="Picture 2" descr="C:\Users\MAN 12-1\Desktop\инф для сайта\уикенд2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00504"/>
            <a:ext cx="2733660" cy="2050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0504"/>
            <a:ext cx="2781283" cy="208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241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858280" cy="1341438"/>
          </a:xfrm>
        </p:spPr>
        <p:txBody>
          <a:bodyPr/>
          <a:lstStyle/>
          <a:p>
            <a:pPr eaLnBrk="1" hangingPunct="1"/>
            <a:r>
              <a:rPr lang="sah-RU" altLang="ru-RU" sz="2400" b="1" dirty="0" smtClean="0">
                <a:solidFill>
                  <a:srgbClr val="762B90"/>
                </a:solidFill>
                <a:ea typeface="Geometria"/>
                <a:cs typeface="Geometria"/>
              </a:rPr>
              <a:t>Просветительские и кружковые программы проводятся по образовательным запросам от классных коллективов, родителей</a:t>
            </a:r>
            <a:endParaRPr lang="ru-RU" altLang="ru-RU" sz="2400" b="1" dirty="0" smtClean="0">
              <a:solidFill>
                <a:srgbClr val="762B90"/>
              </a:solidFill>
              <a:ea typeface="Geometria"/>
              <a:cs typeface="Geometria"/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123950" y="5127625"/>
            <a:ext cx="711517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chemeClr val="bg1"/>
                </a:solidFill>
                <a:latin typeface="Geometria"/>
                <a:ea typeface="Geometria"/>
                <a:cs typeface="Geometria"/>
              </a:rPr>
              <a:t>Сеть региональных центров выявления и поддержки одарённых детей, созданных с учётом опыта Образовательного фонда «Талант и успех» на базе ведущих образовательных организаций – инструмент преодоления разрывов</a:t>
            </a:r>
            <a:endParaRPr lang="ru-RU" altLang="ru-RU">
              <a:latin typeface="Calibri" pitchFamily="34" charset="0"/>
            </a:endParaRPr>
          </a:p>
        </p:txBody>
      </p:sp>
      <p:pic>
        <p:nvPicPr>
          <p:cNvPr id="15364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38" y="5857875"/>
            <a:ext cx="379412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13"/>
          <p:cNvSpPr>
            <a:spLocks noChangeArrowheads="1"/>
          </p:cNvSpPr>
          <p:nvPr/>
        </p:nvSpPr>
        <p:spPr bwMode="auto">
          <a:xfrm>
            <a:off x="785786" y="4857760"/>
            <a:ext cx="78136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accent2"/>
                </a:solidFill>
                <a:latin typeface="Calibri" pitchFamily="34" charset="0"/>
              </a:rPr>
              <a:t>Прием заявок на электронную почту </a:t>
            </a:r>
            <a:r>
              <a:rPr lang="en-US" altLang="ru-RU" sz="2400" b="1" dirty="0" smtClean="0">
                <a:solidFill>
                  <a:schemeClr val="accent2"/>
                </a:solidFill>
                <a:latin typeface="Calibri" pitchFamily="34" charset="0"/>
                <a:hlinkClick r:id="rId4"/>
              </a:rPr>
              <a:t>ymoman@mail.ru</a:t>
            </a:r>
            <a:endParaRPr lang="en-US" altLang="ru-RU" sz="24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eaLnBrk="1" hangingPunct="1"/>
            <a:r>
              <a:rPr lang="ru-RU" altLang="ru-RU" sz="2400" b="1" dirty="0" smtClean="0">
                <a:solidFill>
                  <a:schemeClr val="accent2"/>
                </a:solidFill>
                <a:latin typeface="Calibri" pitchFamily="34" charset="0"/>
              </a:rPr>
              <a:t>Ответственные методисты:</a:t>
            </a:r>
          </a:p>
          <a:p>
            <a:pPr eaLnBrk="1" hangingPunct="1"/>
            <a:r>
              <a:rPr lang="ru-RU" altLang="ru-RU" sz="2400" b="1" dirty="0" smtClean="0">
                <a:solidFill>
                  <a:schemeClr val="accent2"/>
                </a:solidFill>
                <a:latin typeface="Calibri" pitchFamily="34" charset="0"/>
              </a:rPr>
              <a:t>Антонова Ирина Валерьевна, 8-914-274-19-99</a:t>
            </a:r>
          </a:p>
          <a:p>
            <a:pPr eaLnBrk="1" hangingPunct="1"/>
            <a:r>
              <a:rPr lang="ru-RU" altLang="ru-RU" sz="2400" b="1" dirty="0" smtClean="0">
                <a:solidFill>
                  <a:schemeClr val="accent2"/>
                </a:solidFill>
                <a:latin typeface="Calibri" pitchFamily="34" charset="0"/>
              </a:rPr>
              <a:t>Прибылых Светлана Игоревна, 8-984-114-88-35</a:t>
            </a:r>
            <a:endParaRPr lang="ru-RU" altLang="ru-RU" sz="24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7" name="Рисунок 6" descr="IMG_7376.JPG"/>
          <p:cNvPicPr>
            <a:picLocks noChangeAspect="1"/>
          </p:cNvPicPr>
          <p:nvPr/>
        </p:nvPicPr>
        <p:blipFill>
          <a:blip r:embed="rId5" cstate="print"/>
          <a:srcRect t="6040"/>
          <a:stretch>
            <a:fillRect/>
          </a:stretch>
        </p:blipFill>
        <p:spPr>
          <a:xfrm>
            <a:off x="2143108" y="1643050"/>
            <a:ext cx="4786346" cy="2998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346</Words>
  <Application>Microsoft Macintosh PowerPoint</Application>
  <PresentationFormat>Экран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Просветительские и кружковые программы, в том числе как ДПОУ</vt:lpstr>
      <vt:lpstr>Программы отвечают на актуальные запросы широкой аудитории</vt:lpstr>
      <vt:lpstr>Кружковые программы, в том числе каникулярные</vt:lpstr>
      <vt:lpstr>Летняя кампания платных образовательных услуг Малой академии наук РС (Я) 2019г.</vt:lpstr>
      <vt:lpstr>Летняя кампания платных образовательных услуг Малой академии наук РС (Я) 2019г.</vt:lpstr>
      <vt:lpstr>Просветительские и кружковые программы проводятся по образовательным запросам от классных коллективов, родителей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центр выявления и поддержки одаренных детей в Республике Саха (Якутия)</dc:title>
  <dc:creator>Пользователь Microsoft Office</dc:creator>
  <cp:lastModifiedBy>MAN 12-1</cp:lastModifiedBy>
  <cp:revision>25</cp:revision>
  <dcterms:created xsi:type="dcterms:W3CDTF">2019-01-14T07:51:58Z</dcterms:created>
  <dcterms:modified xsi:type="dcterms:W3CDTF">2019-06-28T15:01:02Z</dcterms:modified>
</cp:coreProperties>
</file>