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7" r:id="rId2"/>
    <p:sldId id="268" r:id="rId3"/>
    <p:sldId id="290" r:id="rId4"/>
    <p:sldId id="258" r:id="rId5"/>
    <p:sldId id="286" r:id="rId6"/>
    <p:sldId id="291" r:id="rId7"/>
    <p:sldId id="293" r:id="rId8"/>
    <p:sldId id="294" r:id="rId9"/>
    <p:sldId id="277" r:id="rId10"/>
    <p:sldId id="278" r:id="rId11"/>
    <p:sldId id="279" r:id="rId12"/>
    <p:sldId id="282" r:id="rId13"/>
    <p:sldId id="283" r:id="rId14"/>
    <p:sldId id="284" r:id="rId15"/>
    <p:sldId id="285" r:id="rId16"/>
    <p:sldId id="287" r:id="rId17"/>
    <p:sldId id="281" r:id="rId18"/>
    <p:sldId id="280" r:id="rId19"/>
    <p:sldId id="274" r:id="rId20"/>
    <p:sldId id="289" r:id="rId21"/>
    <p:sldId id="275" r:id="rId22"/>
    <p:sldId id="276" r:id="rId23"/>
    <p:sldId id="256" r:id="rId24"/>
    <p:sldId id="260" r:id="rId25"/>
    <p:sldId id="261" r:id="rId26"/>
    <p:sldId id="270" r:id="rId27"/>
    <p:sldId id="298" r:id="rId28"/>
    <p:sldId id="262" r:id="rId29"/>
    <p:sldId id="271" r:id="rId30"/>
    <p:sldId id="272" r:id="rId31"/>
    <p:sldId id="273" r:id="rId32"/>
    <p:sldId id="295" r:id="rId33"/>
    <p:sldId id="297" r:id="rId34"/>
    <p:sldId id="296" r:id="rId35"/>
    <p:sldId id="299" r:id="rId36"/>
    <p:sldId id="300" r:id="rId37"/>
    <p:sldId id="301" r:id="rId3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112" d="100"/>
          <a:sy n="112" d="100"/>
        </p:scale>
        <p:origin x="-1592" y="-7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93B009-F08B-4A6F-9A10-5F8C8386A476}" type="datetimeFigureOut">
              <a:rPr lang="ru-RU" smtClean="0"/>
              <a:pPr/>
              <a:t>07.08.2019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F4DC2A-C786-4AB2-B189-9A9A2CFECA0D}"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52ADC18-D3F4-4721-9EE3-7BAEF4999380}" type="slidenum">
              <a:rPr lang="en-GB" altLang="ru-RU"/>
              <a:pPr/>
              <a:t>2</a:t>
            </a:fld>
            <a:endParaRPr lang="en-GB" altLang="ru-RU"/>
          </a:p>
        </p:txBody>
      </p:sp>
      <p:sp>
        <p:nvSpPr>
          <p:cNvPr id="31745"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31746" name="Rectangle 2"/>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ru-RU" altLang="ru-RU" dirty="0"/>
          </a:p>
        </p:txBody>
      </p:sp>
    </p:spTree>
    <p:extLst>
      <p:ext uri="{BB962C8B-B14F-4D97-AF65-F5344CB8AC3E}">
        <p14:creationId xmlns:p14="http://schemas.microsoft.com/office/powerpoint/2010/main" xmlns="" val="4128741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8BB5488-8341-4AC9-8AAF-D95543CDCFDA}" type="slidenum">
              <a:rPr lang="en-GB" altLang="ru-RU"/>
              <a:pPr/>
              <a:t>7</a:t>
            </a:fld>
            <a:endParaRPr lang="en-GB" altLang="ru-RU"/>
          </a:p>
        </p:txBody>
      </p:sp>
      <p:sp>
        <p:nvSpPr>
          <p:cNvPr id="36865"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36866" name="Rectangle 2"/>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ru-RU" altLang="ru-RU" dirty="0"/>
          </a:p>
        </p:txBody>
      </p:sp>
    </p:spTree>
    <p:extLst>
      <p:ext uri="{BB962C8B-B14F-4D97-AF65-F5344CB8AC3E}">
        <p14:creationId xmlns:p14="http://schemas.microsoft.com/office/powerpoint/2010/main" xmlns="" val="592806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E253B7-1AC3-4658-A34D-818D5D6D713F}" type="slidenum">
              <a:rPr lang="en-US"/>
              <a:pPr/>
              <a:t>21</a:t>
            </a:fld>
            <a:endParaRPr 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r>
              <a:rPr lang="en-US"/>
              <a:t>http://www.nasa.gov/mission_pages/exploration/main/index.html</a:t>
            </a:r>
          </a:p>
          <a:p>
            <a:r>
              <a:rPr lang="en-US"/>
              <a:t>http://www.nasa.gov/mission_pages/exploration/multimedia/vision_images_search_agent_archive_1.html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58C4EB-BEA7-472F-BC21-A435466CB9FD}" type="slidenum">
              <a:rPr lang="en-US"/>
              <a:pPr/>
              <a:t>22</a:t>
            </a:fld>
            <a:endParaRPr lang="en-US"/>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pPr>
              <a:lnSpc>
                <a:spcPct val="90000"/>
              </a:lnSpc>
            </a:pPr>
            <a:r>
              <a:rPr lang="en-US"/>
              <a:t>http://spaceflight.nasa.gov/gallery/images/mars/marsbases/html/s85_31477.html</a:t>
            </a:r>
          </a:p>
          <a:p>
            <a:pPr>
              <a:lnSpc>
                <a:spcPct val="90000"/>
              </a:lnSpc>
            </a:pPr>
            <a:r>
              <a:rPr lang="en-US"/>
              <a:t>S85-31477 (May 2 1985)--- Though no concrete plans are underway for a manned Mars visit early in the next century, several studies have been launched to investigate possibilities for such visits following possible unmanned missions. This artist's concept depicts hardware which might be involved in the event manned visits ever occur. The artist, Pat Rawlings, depicts Pavonis Mons, a large shield volcano on Mars' equator overlooking the ancient water eroded canyon in which the base is located. Hardware seen here include the Mars explorer, a traverse vehicle, a habitation module, a power module, greenhouses, central base, lightweight crane and trailer, launch and landing facility, water well pumping station, a maintenance garage, tunneling device, water well drilling rig, large dish antennae, mast antenna, even a Mars airplane. </a:t>
            </a:r>
          </a:p>
          <a:p>
            <a:pPr>
              <a:lnSpc>
                <a:spcPct val="90000"/>
              </a:lnSpc>
            </a:pPr>
            <a:endParaRPr lang="en-US"/>
          </a:p>
          <a:p>
            <a:pPr>
              <a:lnSpc>
                <a:spcPct val="90000"/>
              </a:lnSpc>
            </a:pPr>
            <a:r>
              <a:rPr lang="en-US"/>
              <a:t>http://spaceflight.nasa.gov/gallery/images/mars/marsvehicles/html/s94_44357.html</a:t>
            </a:r>
          </a:p>
          <a:p>
            <a:pPr>
              <a:lnSpc>
                <a:spcPct val="90000"/>
              </a:lnSpc>
            </a:pPr>
            <a:r>
              <a:rPr lang="en-US"/>
              <a:t>S94-44357 (February 1995) --- (Artist's concept of possible exploration programs.) After manufacturing its own propellants using Mars' thin, carbon-dioxide atmosphere as feed stock, a small ascent vehicle lifts off from the surface to begin its journey home. This spacecraft is returning rock and soil samples that were collected and stored inside by two micro-rovers during a 500-day surface stay. Artwork done for NASA by Pat Rawlings, of SAIC. </a:t>
            </a:r>
          </a:p>
          <a:p>
            <a:pPr>
              <a:lnSpc>
                <a:spcPct val="90000"/>
              </a:lnSpc>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632C12E4-841D-454A-ABC4-94BEF6230F66}" type="datetimeFigureOut">
              <a:rPr lang="ru-RU" smtClean="0"/>
              <a:pPr/>
              <a:t>07.08.2019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75634BB-0C38-432C-B009-1FDB27ECF771}"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32C12E4-841D-454A-ABC4-94BEF6230F66}" type="datetimeFigureOut">
              <a:rPr lang="ru-RU" smtClean="0"/>
              <a:pPr/>
              <a:t>07.08.2019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75634BB-0C38-432C-B009-1FDB27ECF771}"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32C12E4-841D-454A-ABC4-94BEF6230F66}" type="datetimeFigureOut">
              <a:rPr lang="ru-RU" smtClean="0"/>
              <a:pPr/>
              <a:t>07.08.2019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75634BB-0C38-432C-B009-1FDB27ECF771}"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32C12E4-841D-454A-ABC4-94BEF6230F66}" type="datetimeFigureOut">
              <a:rPr lang="ru-RU" smtClean="0"/>
              <a:pPr/>
              <a:t>07.08.2019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75634BB-0C38-432C-B009-1FDB27ECF771}"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32C12E4-841D-454A-ABC4-94BEF6230F66}" type="datetimeFigureOut">
              <a:rPr lang="ru-RU" smtClean="0"/>
              <a:pPr/>
              <a:t>07.08.2019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75634BB-0C38-432C-B009-1FDB27ECF771}"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632C12E4-841D-454A-ABC4-94BEF6230F66}" type="datetimeFigureOut">
              <a:rPr lang="ru-RU" smtClean="0"/>
              <a:pPr/>
              <a:t>07.08.2019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75634BB-0C38-432C-B009-1FDB27ECF771}"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632C12E4-841D-454A-ABC4-94BEF6230F66}" type="datetimeFigureOut">
              <a:rPr lang="ru-RU" smtClean="0"/>
              <a:pPr/>
              <a:t>07.08.2019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75634BB-0C38-432C-B009-1FDB27ECF771}"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632C12E4-841D-454A-ABC4-94BEF6230F66}" type="datetimeFigureOut">
              <a:rPr lang="ru-RU" smtClean="0"/>
              <a:pPr/>
              <a:t>07.08.2019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75634BB-0C38-432C-B009-1FDB27ECF771}"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32C12E4-841D-454A-ABC4-94BEF6230F66}" type="datetimeFigureOut">
              <a:rPr lang="ru-RU" smtClean="0"/>
              <a:pPr/>
              <a:t>07.08.2019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75634BB-0C38-432C-B009-1FDB27ECF771}"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32C12E4-841D-454A-ABC4-94BEF6230F66}" type="datetimeFigureOut">
              <a:rPr lang="ru-RU" smtClean="0"/>
              <a:pPr/>
              <a:t>07.08.2019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75634BB-0C38-432C-B009-1FDB27ECF771}"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32C12E4-841D-454A-ABC4-94BEF6230F66}" type="datetimeFigureOut">
              <a:rPr lang="ru-RU" smtClean="0"/>
              <a:pPr/>
              <a:t>07.08.2019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75634BB-0C38-432C-B009-1FDB27ECF771}"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2C12E4-841D-454A-ABC4-94BEF6230F66}" type="datetimeFigureOut">
              <a:rPr lang="ru-RU" smtClean="0"/>
              <a:pPr/>
              <a:t>07.08.2019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5634BB-0C38-432C-B009-1FDB27ECF771}"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video" Target="file:///C:\Users\user\Documents\CanSat\&#1086;&#1089;&#1077;&#1085;&#1100;2018\VID-20181028-WA0018.mp4"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142852"/>
            <a:ext cx="8229600" cy="1143000"/>
          </a:xfrm>
        </p:spPr>
        <p:txBody>
          <a:bodyPr/>
          <a:lstStyle/>
          <a:p>
            <a:r>
              <a:rPr lang="ru-RU" dirty="0" smtClean="0">
                <a:solidFill>
                  <a:schemeClr val="tx2"/>
                </a:solidFill>
              </a:rPr>
              <a:t>Космонавтика сегодня</a:t>
            </a:r>
            <a:endParaRPr lang="ru-RU" dirty="0">
              <a:solidFill>
                <a:schemeClr val="tx2"/>
              </a:solidFill>
            </a:endParaRPr>
          </a:p>
        </p:txBody>
      </p:sp>
      <p:pic>
        <p:nvPicPr>
          <p:cNvPr id="6" name="Содержимое 5" descr="ISS_March_2009.jpg"/>
          <p:cNvPicPr>
            <a:picLocks noGrp="1" noChangeAspect="1"/>
          </p:cNvPicPr>
          <p:nvPr>
            <p:ph idx="1"/>
          </p:nvPr>
        </p:nvPicPr>
        <p:blipFill>
          <a:blip r:embed="rId2"/>
          <a:stretch>
            <a:fillRect/>
          </a:stretch>
        </p:blipFill>
        <p:spPr>
          <a:xfrm>
            <a:off x="1071538" y="1214422"/>
            <a:ext cx="7076269" cy="5330177"/>
          </a:xfrm>
        </p:spPr>
      </p:pic>
      <p:sp>
        <p:nvSpPr>
          <p:cNvPr id="4" name="TextBox 3"/>
          <p:cNvSpPr txBox="1"/>
          <p:nvPr/>
        </p:nvSpPr>
        <p:spPr>
          <a:xfrm>
            <a:off x="4214810" y="5643578"/>
            <a:ext cx="3805722" cy="830997"/>
          </a:xfrm>
          <a:prstGeom prst="rect">
            <a:avLst/>
          </a:prstGeom>
          <a:noFill/>
        </p:spPr>
        <p:txBody>
          <a:bodyPr wrap="none" rtlCol="0">
            <a:spAutoFit/>
          </a:bodyPr>
          <a:lstStyle/>
          <a:p>
            <a:r>
              <a:rPr lang="sah-RU" sz="2400" dirty="0" smtClean="0">
                <a:solidFill>
                  <a:schemeClr val="bg1"/>
                </a:solidFill>
              </a:rPr>
              <a:t>Романов Юрий Николаевич</a:t>
            </a:r>
          </a:p>
          <a:p>
            <a:r>
              <a:rPr lang="sah-RU" sz="2400" dirty="0" smtClean="0">
                <a:solidFill>
                  <a:schemeClr val="bg1"/>
                </a:solidFill>
              </a:rPr>
              <a:t>Космоквантум МАН</a:t>
            </a:r>
            <a:endParaRPr lang="ru-RU" sz="240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2018-12-07-05_09_19-index.php-1200×675.jpg"/>
          <p:cNvPicPr>
            <a:picLocks noChangeAspect="1"/>
          </p:cNvPicPr>
          <p:nvPr/>
        </p:nvPicPr>
        <p:blipFill>
          <a:blip r:embed="rId2"/>
          <a:stretch>
            <a:fillRect/>
          </a:stretch>
        </p:blipFill>
        <p:spPr>
          <a:xfrm>
            <a:off x="0" y="1500174"/>
            <a:ext cx="9144000" cy="5224027"/>
          </a:xfrm>
          <a:prstGeom prst="rect">
            <a:avLst/>
          </a:prstGeom>
        </p:spPr>
      </p:pic>
      <p:sp>
        <p:nvSpPr>
          <p:cNvPr id="3" name="TextBox 2"/>
          <p:cNvSpPr txBox="1"/>
          <p:nvPr/>
        </p:nvSpPr>
        <p:spPr>
          <a:xfrm>
            <a:off x="3428992" y="285728"/>
            <a:ext cx="2434256" cy="769441"/>
          </a:xfrm>
          <a:prstGeom prst="rect">
            <a:avLst/>
          </a:prstGeom>
          <a:noFill/>
        </p:spPr>
        <p:txBody>
          <a:bodyPr wrap="none" rtlCol="0">
            <a:spAutoFit/>
          </a:bodyPr>
          <a:lstStyle/>
          <a:p>
            <a:r>
              <a:rPr lang="en-US" sz="4400" dirty="0" err="1" smtClean="0">
                <a:solidFill>
                  <a:schemeClr val="tx2"/>
                </a:solidFill>
              </a:rPr>
              <a:t>Chang’e</a:t>
            </a:r>
            <a:r>
              <a:rPr lang="en-US" sz="4400" dirty="0" smtClean="0">
                <a:solidFill>
                  <a:schemeClr val="tx2"/>
                </a:solidFill>
              </a:rPr>
              <a:t> </a:t>
            </a:r>
            <a:r>
              <a:rPr lang="en-US" sz="4400" b="1" dirty="0" smtClean="0">
                <a:solidFill>
                  <a:schemeClr val="tx2"/>
                </a:solidFill>
              </a:rPr>
              <a:t>4</a:t>
            </a:r>
            <a:endParaRPr lang="ru-RU" sz="4400" b="1" dirty="0">
              <a:solidFill>
                <a:schemeClr val="tx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2019-01-04-15_22_18-index.php-1024×1024.jpg"/>
          <p:cNvPicPr>
            <a:picLocks noChangeAspect="1"/>
          </p:cNvPicPr>
          <p:nvPr/>
        </p:nvPicPr>
        <p:blipFill>
          <a:blip r:embed="rId2"/>
          <a:stretch>
            <a:fillRect/>
          </a:stretch>
        </p:blipFill>
        <p:spPr>
          <a:xfrm>
            <a:off x="0" y="397419"/>
            <a:ext cx="9144000" cy="606316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FA3B611688756C9897F3A697436405E2F3618596_w1616_h1069.jpg"/>
          <p:cNvPicPr>
            <a:picLocks noChangeAspect="1"/>
          </p:cNvPicPr>
          <p:nvPr/>
        </p:nvPicPr>
        <p:blipFill>
          <a:blip r:embed="rId2"/>
          <a:stretch>
            <a:fillRect/>
          </a:stretch>
        </p:blipFill>
        <p:spPr>
          <a:xfrm>
            <a:off x="0" y="428604"/>
            <a:ext cx="9144000" cy="6048847"/>
          </a:xfrm>
          <a:prstGeom prst="rect">
            <a:avLst/>
          </a:prstGeom>
        </p:spPr>
      </p:pic>
      <p:pic>
        <p:nvPicPr>
          <p:cNvPr id="2" name="Рисунок 1" descr="gslvmk-iii03-ISRO-1280.jpg"/>
          <p:cNvPicPr>
            <a:picLocks noChangeAspect="1"/>
          </p:cNvPicPr>
          <p:nvPr/>
        </p:nvPicPr>
        <p:blipFill>
          <a:blip r:embed="rId3"/>
          <a:stretch>
            <a:fillRect/>
          </a:stretch>
        </p:blipFill>
        <p:spPr>
          <a:xfrm>
            <a:off x="214282" y="642918"/>
            <a:ext cx="3556025" cy="2000264"/>
          </a:xfrm>
          <a:prstGeom prst="rect">
            <a:avLst/>
          </a:prstGeom>
        </p:spPr>
      </p:pic>
      <p:sp>
        <p:nvSpPr>
          <p:cNvPr id="4" name="Заголовок 3"/>
          <p:cNvSpPr>
            <a:spLocks noGrp="1"/>
          </p:cNvSpPr>
          <p:nvPr>
            <p:ph type="title"/>
          </p:nvPr>
        </p:nvSpPr>
        <p:spPr>
          <a:xfrm>
            <a:off x="2357422" y="642918"/>
            <a:ext cx="8229600" cy="1143000"/>
          </a:xfrm>
        </p:spPr>
        <p:txBody>
          <a:bodyPr/>
          <a:lstStyle/>
          <a:p>
            <a:r>
              <a:rPr lang="ru-RU" dirty="0">
                <a:solidFill>
                  <a:schemeClr val="bg1"/>
                </a:solidFill>
              </a:rPr>
              <a:t>Чандраян-2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jaxa1.jpg"/>
          <p:cNvPicPr>
            <a:picLocks noChangeAspect="1"/>
          </p:cNvPicPr>
          <p:nvPr/>
        </p:nvPicPr>
        <p:blipFill>
          <a:blip r:embed="rId2"/>
          <a:stretch>
            <a:fillRect/>
          </a:stretch>
        </p:blipFill>
        <p:spPr>
          <a:xfrm>
            <a:off x="2357422" y="214290"/>
            <a:ext cx="6627093" cy="4683146"/>
          </a:xfrm>
          <a:prstGeom prst="rect">
            <a:avLst/>
          </a:prstGeom>
        </p:spPr>
      </p:pic>
      <p:pic>
        <p:nvPicPr>
          <p:cNvPr id="3" name="Рисунок 2" descr="Hayabusa2-sample-768x507.jpg"/>
          <p:cNvPicPr>
            <a:picLocks noChangeAspect="1"/>
          </p:cNvPicPr>
          <p:nvPr/>
        </p:nvPicPr>
        <p:blipFill>
          <a:blip r:embed="rId3"/>
          <a:stretch>
            <a:fillRect/>
          </a:stretch>
        </p:blipFill>
        <p:spPr>
          <a:xfrm>
            <a:off x="500034" y="3714752"/>
            <a:ext cx="4393428" cy="2900349"/>
          </a:xfrm>
          <a:prstGeom prst="rect">
            <a:avLst/>
          </a:prstGeom>
        </p:spPr>
      </p:pic>
      <p:sp>
        <p:nvSpPr>
          <p:cNvPr id="4" name="Заголовок 3"/>
          <p:cNvSpPr>
            <a:spLocks noGrp="1"/>
          </p:cNvSpPr>
          <p:nvPr>
            <p:ph type="title"/>
          </p:nvPr>
        </p:nvSpPr>
        <p:spPr>
          <a:xfrm>
            <a:off x="1700250" y="285728"/>
            <a:ext cx="8229600" cy="1143000"/>
          </a:xfrm>
        </p:spPr>
        <p:txBody>
          <a:bodyPr>
            <a:normAutofit fontScale="90000"/>
          </a:bodyPr>
          <a:lstStyle/>
          <a:p>
            <a:r>
              <a:rPr lang="ru-RU" dirty="0">
                <a:solidFill>
                  <a:schemeClr val="bg1"/>
                </a:solidFill>
              </a:rPr>
              <a:t>Хаябуса-2</a:t>
            </a:r>
            <a:br>
              <a:rPr lang="ru-RU" dirty="0">
                <a:solidFill>
                  <a:schemeClr val="bg1"/>
                </a:solidFill>
              </a:rPr>
            </a:br>
            <a:endParaRPr lang="ru-RU" dirty="0">
              <a:solidFill>
                <a:schemeClr val="bg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mars-curiosity-rover-msl-horizon-sky-self-portrait-PIA19808-full.jpg"/>
          <p:cNvPicPr>
            <a:picLocks noChangeAspect="1"/>
          </p:cNvPicPr>
          <p:nvPr/>
        </p:nvPicPr>
        <p:blipFill>
          <a:blip r:embed="rId2" cstate="print"/>
          <a:stretch>
            <a:fillRect/>
          </a:stretch>
        </p:blipFill>
        <p:spPr>
          <a:xfrm>
            <a:off x="0" y="643867"/>
            <a:ext cx="9144000" cy="5570266"/>
          </a:xfrm>
          <a:prstGeom prst="rect">
            <a:avLst/>
          </a:prstGeom>
        </p:spPr>
      </p:pic>
      <p:sp>
        <p:nvSpPr>
          <p:cNvPr id="3" name="Заголовок 2"/>
          <p:cNvSpPr>
            <a:spLocks noGrp="1"/>
          </p:cNvSpPr>
          <p:nvPr>
            <p:ph type="title"/>
          </p:nvPr>
        </p:nvSpPr>
        <p:spPr>
          <a:xfrm>
            <a:off x="214282" y="928670"/>
            <a:ext cx="3929090" cy="1143000"/>
          </a:xfrm>
        </p:spPr>
        <p:txBody>
          <a:bodyPr>
            <a:normAutofit/>
          </a:bodyPr>
          <a:lstStyle/>
          <a:p>
            <a:r>
              <a:rPr lang="en-US" sz="6600" b="1" dirty="0" smtClean="0">
                <a:solidFill>
                  <a:schemeClr val="bg1"/>
                </a:solidFill>
              </a:rPr>
              <a:t>MSL</a:t>
            </a:r>
            <a:endParaRPr lang="ru-RU" sz="6600" b="1" dirty="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672486main_msl_aeroshell_stackup.jpg"/>
          <p:cNvPicPr>
            <a:picLocks noChangeAspect="1"/>
          </p:cNvPicPr>
          <p:nvPr/>
        </p:nvPicPr>
        <p:blipFill>
          <a:blip r:embed="rId2"/>
          <a:stretch>
            <a:fillRect/>
          </a:stretch>
        </p:blipFill>
        <p:spPr>
          <a:xfrm>
            <a:off x="0" y="42333"/>
            <a:ext cx="9144000" cy="6773333"/>
          </a:xfrm>
          <a:prstGeom prst="rect">
            <a:avLst/>
          </a:prstGeom>
        </p:spPr>
      </p:pic>
      <p:pic>
        <p:nvPicPr>
          <p:cNvPr id="2" name="Рисунок 1" descr="msl__3.jpg"/>
          <p:cNvPicPr>
            <a:picLocks noChangeAspect="1"/>
          </p:cNvPicPr>
          <p:nvPr/>
        </p:nvPicPr>
        <p:blipFill>
          <a:blip r:embed="rId3"/>
          <a:stretch>
            <a:fillRect/>
          </a:stretch>
        </p:blipFill>
        <p:spPr>
          <a:xfrm>
            <a:off x="4429124" y="71414"/>
            <a:ext cx="4502961" cy="3084528"/>
          </a:xfrm>
          <a:prstGeom prst="rect">
            <a:avLst/>
          </a:prstGeom>
        </p:spPr>
      </p:pic>
      <p:pic>
        <p:nvPicPr>
          <p:cNvPr id="3" name="Рисунок 2" descr="Sky_Crane_-_Curiosity.jpg"/>
          <p:cNvPicPr>
            <a:picLocks noChangeAspect="1"/>
          </p:cNvPicPr>
          <p:nvPr/>
        </p:nvPicPr>
        <p:blipFill>
          <a:blip r:embed="rId4"/>
          <a:stretch>
            <a:fillRect/>
          </a:stretch>
        </p:blipFill>
        <p:spPr>
          <a:xfrm>
            <a:off x="5500694" y="3286124"/>
            <a:ext cx="2676529" cy="311252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837px-Simulated_view_of_NASA's_InSight_about_to_land_on_the_surface_of_Mars_PIA22813.jpg"/>
          <p:cNvPicPr>
            <a:picLocks noChangeAspect="1"/>
          </p:cNvPicPr>
          <p:nvPr/>
        </p:nvPicPr>
        <p:blipFill>
          <a:blip r:embed="rId2"/>
          <a:stretch>
            <a:fillRect/>
          </a:stretch>
        </p:blipFill>
        <p:spPr>
          <a:xfrm>
            <a:off x="428596" y="1214422"/>
            <a:ext cx="5029198" cy="5407740"/>
          </a:xfrm>
          <a:prstGeom prst="rect">
            <a:avLst/>
          </a:prstGeom>
        </p:spPr>
      </p:pic>
      <p:sp>
        <p:nvSpPr>
          <p:cNvPr id="3" name="Заголовок 2"/>
          <p:cNvSpPr>
            <a:spLocks noGrp="1"/>
          </p:cNvSpPr>
          <p:nvPr>
            <p:ph type="title"/>
          </p:nvPr>
        </p:nvSpPr>
        <p:spPr/>
        <p:txBody>
          <a:bodyPr/>
          <a:lstStyle/>
          <a:p>
            <a:r>
              <a:rPr lang="en-US" dirty="0" err="1" smtClean="0">
                <a:solidFill>
                  <a:schemeClr val="tx2"/>
                </a:solidFill>
              </a:rPr>
              <a:t>InSight</a:t>
            </a:r>
            <a:r>
              <a:rPr lang="sah-RU" dirty="0" smtClean="0">
                <a:solidFill>
                  <a:schemeClr val="tx2"/>
                </a:solidFill>
              </a:rPr>
              <a:t>, </a:t>
            </a:r>
            <a:r>
              <a:rPr lang="ru-RU" dirty="0" smtClean="0">
                <a:solidFill>
                  <a:schemeClr val="tx2"/>
                </a:solidFill>
              </a:rPr>
              <a:t>2018</a:t>
            </a:r>
            <a:endParaRPr lang="ru-RU" dirty="0">
              <a:solidFill>
                <a:schemeClr val="tx2"/>
              </a:solidFill>
            </a:endParaRPr>
          </a:p>
        </p:txBody>
      </p:sp>
      <p:pic>
        <p:nvPicPr>
          <p:cNvPr id="4" name="Рисунок 3" descr="mARS-rOVER.png"/>
          <p:cNvPicPr>
            <a:picLocks noChangeAspect="1"/>
          </p:cNvPicPr>
          <p:nvPr/>
        </p:nvPicPr>
        <p:blipFill>
          <a:blip r:embed="rId3"/>
          <a:srcRect t="4347" b="6534"/>
          <a:stretch>
            <a:fillRect/>
          </a:stretch>
        </p:blipFill>
        <p:spPr>
          <a:xfrm>
            <a:off x="4500562" y="2571744"/>
            <a:ext cx="4391638" cy="292895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4-nasasinsight.jpg"/>
          <p:cNvPicPr>
            <a:picLocks noChangeAspect="1"/>
          </p:cNvPicPr>
          <p:nvPr/>
        </p:nvPicPr>
        <p:blipFill>
          <a:blip r:embed="rId2"/>
          <a:stretch>
            <a:fillRect/>
          </a:stretch>
        </p:blipFill>
        <p:spPr>
          <a:xfrm>
            <a:off x="0" y="822325"/>
            <a:ext cx="9144000" cy="521335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BepiColombo’s-components-separating-at-Mercury-Credit-Astrium.jpg"/>
          <p:cNvPicPr>
            <a:picLocks noChangeAspect="1"/>
          </p:cNvPicPr>
          <p:nvPr/>
        </p:nvPicPr>
        <p:blipFill>
          <a:blip r:embed="rId2"/>
          <a:stretch>
            <a:fillRect/>
          </a:stretch>
        </p:blipFill>
        <p:spPr>
          <a:xfrm>
            <a:off x="0" y="196799"/>
            <a:ext cx="9144000" cy="6464401"/>
          </a:xfrm>
          <a:prstGeom prst="rect">
            <a:avLst/>
          </a:prstGeom>
        </p:spPr>
      </p:pic>
      <p:sp>
        <p:nvSpPr>
          <p:cNvPr id="3" name="TextBox 2"/>
          <p:cNvSpPr txBox="1"/>
          <p:nvPr/>
        </p:nvSpPr>
        <p:spPr>
          <a:xfrm>
            <a:off x="857224" y="642918"/>
            <a:ext cx="4544129" cy="461665"/>
          </a:xfrm>
          <a:prstGeom prst="rect">
            <a:avLst/>
          </a:prstGeom>
          <a:noFill/>
        </p:spPr>
        <p:txBody>
          <a:bodyPr wrap="none" rtlCol="0">
            <a:spAutoFit/>
          </a:bodyPr>
          <a:lstStyle/>
          <a:p>
            <a:r>
              <a:rPr lang="sah-RU" sz="2400" dirty="0" smtClean="0">
                <a:solidFill>
                  <a:schemeClr val="bg1"/>
                </a:solidFill>
              </a:rPr>
              <a:t>Бепи Коломбо летит к Меркурию</a:t>
            </a:r>
            <a:endParaRPr lang="ru-RU" sz="2400" dirty="0">
              <a:solidFill>
                <a:schemeClr val="bg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algn="ctr"/>
            <a:r>
              <a:rPr lang="ru-RU" dirty="0" smtClean="0">
                <a:solidFill>
                  <a:schemeClr val="tx2"/>
                </a:solidFill>
              </a:rPr>
              <a:t>Телескоп </a:t>
            </a:r>
            <a:r>
              <a:rPr lang="en-US" b="1" dirty="0" smtClean="0">
                <a:solidFill>
                  <a:schemeClr val="tx2"/>
                </a:solidFill>
              </a:rPr>
              <a:t>Hubble</a:t>
            </a:r>
            <a:endParaRPr lang="en-US" b="1" dirty="0">
              <a:solidFill>
                <a:schemeClr val="tx2"/>
              </a:solidFill>
            </a:endParaRPr>
          </a:p>
        </p:txBody>
      </p:sp>
      <p:sp>
        <p:nvSpPr>
          <p:cNvPr id="25604" name="Rectangle 4"/>
          <p:cNvSpPr>
            <a:spLocks noGrp="1" noChangeArrowheads="1"/>
          </p:cNvSpPr>
          <p:nvPr>
            <p:ph type="body" sz="half" idx="1"/>
          </p:nvPr>
        </p:nvSpPr>
        <p:spPr/>
        <p:txBody>
          <a:bodyPr/>
          <a:lstStyle/>
          <a:p>
            <a:endParaRPr lang="ru-RU" sz="2700"/>
          </a:p>
        </p:txBody>
      </p:sp>
      <p:sp>
        <p:nvSpPr>
          <p:cNvPr id="25605" name="Rectangle 5"/>
          <p:cNvSpPr>
            <a:spLocks noGrp="1" noChangeArrowheads="1"/>
          </p:cNvSpPr>
          <p:nvPr>
            <p:ph type="body" sz="half" idx="2"/>
          </p:nvPr>
        </p:nvSpPr>
        <p:spPr>
          <a:xfrm>
            <a:off x="5286380" y="2071678"/>
            <a:ext cx="4038600" cy="4525963"/>
          </a:xfrm>
        </p:spPr>
        <p:txBody>
          <a:bodyPr/>
          <a:lstStyle/>
          <a:p>
            <a:pPr>
              <a:buNone/>
            </a:pPr>
            <a:r>
              <a:rPr lang="ru-RU" sz="2700" dirty="0" smtClean="0">
                <a:solidFill>
                  <a:schemeClr val="tx2"/>
                </a:solidFill>
              </a:rPr>
              <a:t>    Запущен в 1990 году, </a:t>
            </a:r>
            <a:r>
              <a:rPr lang="ru-RU" sz="2700" dirty="0" err="1" smtClean="0">
                <a:solidFill>
                  <a:schemeClr val="tx2"/>
                </a:solidFill>
              </a:rPr>
              <a:t>экапажи</a:t>
            </a:r>
            <a:r>
              <a:rPr lang="ru-RU" sz="2700" dirty="0" smtClean="0">
                <a:solidFill>
                  <a:schemeClr val="tx2"/>
                </a:solidFill>
              </a:rPr>
              <a:t> кораблей </a:t>
            </a:r>
            <a:r>
              <a:rPr lang="sah-RU" sz="2700" dirty="0" smtClean="0">
                <a:solidFill>
                  <a:schemeClr val="tx2"/>
                </a:solidFill>
              </a:rPr>
              <a:t>Спейс Шаттл </a:t>
            </a:r>
            <a:r>
              <a:rPr lang="ru-RU" sz="2700" dirty="0" smtClean="0">
                <a:solidFill>
                  <a:schemeClr val="tx2"/>
                </a:solidFill>
              </a:rPr>
              <a:t>трижды произвели ремонт телескопа.</a:t>
            </a:r>
            <a:endParaRPr lang="en-US" sz="2700" dirty="0">
              <a:solidFill>
                <a:schemeClr val="tx2"/>
              </a:solidFill>
            </a:endParaRPr>
          </a:p>
        </p:txBody>
      </p:sp>
      <p:pic>
        <p:nvPicPr>
          <p:cNvPr id="7" name="Рисунок 6" descr="hub_sh_ear_sm.jpg"/>
          <p:cNvPicPr>
            <a:picLocks noChangeAspect="1"/>
          </p:cNvPicPr>
          <p:nvPr/>
        </p:nvPicPr>
        <p:blipFill>
          <a:blip r:embed="rId2"/>
          <a:stretch>
            <a:fillRect/>
          </a:stretch>
        </p:blipFill>
        <p:spPr>
          <a:xfrm>
            <a:off x="357158" y="1357298"/>
            <a:ext cx="4805116" cy="4786346"/>
          </a:xfrm>
          <a:prstGeom prst="rect">
            <a:avLst/>
          </a:prstGeom>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76018" y="1132434"/>
            <a:ext cx="3338235" cy="4442866"/>
          </a:xfrm>
          <a:prstGeom prst="rect">
            <a:avLst/>
          </a:prstGeom>
          <a:ln>
            <a:noFill/>
          </a:ln>
          <a:effectLst>
            <a:softEdge rad="112500"/>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4338" name="Rectangle 2"/>
          <p:cNvSpPr>
            <a:spLocks noGrp="1" noChangeArrowheads="1"/>
          </p:cNvSpPr>
          <p:nvPr>
            <p:ph type="title"/>
          </p:nvPr>
        </p:nvSpPr>
        <p:spPr>
          <a:xfrm>
            <a:off x="1333317" y="68047"/>
            <a:ext cx="6183039" cy="1062832"/>
          </a:xfrm>
          <a:ln/>
        </p:spPr>
        <p:txBody>
          <a:bodyPr>
            <a:normAutofit/>
          </a:bodyPr>
          <a:lstStyle/>
          <a:p>
            <a:pPr>
              <a:lnSpc>
                <a:spcPct val="93000"/>
              </a:lnSpc>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ru-RU" altLang="ru-RU" sz="4000" dirty="0" smtClean="0">
                <a:solidFill>
                  <a:schemeClr val="tx2"/>
                </a:solidFill>
              </a:rPr>
              <a:t>Ровно </a:t>
            </a:r>
            <a:r>
              <a:rPr lang="ru-RU" altLang="ru-RU" sz="4000" dirty="0" smtClean="0">
                <a:solidFill>
                  <a:srgbClr val="C00000"/>
                </a:solidFill>
              </a:rPr>
              <a:t>50 лет </a:t>
            </a:r>
            <a:r>
              <a:rPr lang="ru-RU" altLang="ru-RU" sz="4000" dirty="0" smtClean="0">
                <a:solidFill>
                  <a:schemeClr val="tx2"/>
                </a:solidFill>
              </a:rPr>
              <a:t>назад</a:t>
            </a:r>
            <a:endParaRPr lang="en-GB" altLang="ru-RU" sz="4000" dirty="0">
              <a:solidFill>
                <a:schemeClr val="tx2"/>
              </a:solidFill>
            </a:endParaRPr>
          </a:p>
        </p:txBody>
      </p:sp>
      <p:sp>
        <p:nvSpPr>
          <p:cNvPr id="14339" name="Rectangle 3"/>
          <p:cNvSpPr>
            <a:spLocks noGrp="1" noChangeArrowheads="1"/>
          </p:cNvSpPr>
          <p:nvPr>
            <p:ph type="body" idx="1"/>
          </p:nvPr>
        </p:nvSpPr>
        <p:spPr>
          <a:xfrm>
            <a:off x="135420" y="1130880"/>
            <a:ext cx="5194044" cy="3234225"/>
          </a:xfrm>
          <a:ln/>
        </p:spPr>
        <p:txBody>
          <a:bodyPr>
            <a:normAutofit fontScale="85000" lnSpcReduction="20000"/>
          </a:bodyPr>
          <a:lstStyle/>
          <a:p>
            <a:pPr marL="0" indent="0" algn="just">
              <a:lnSpc>
                <a:spcPct val="93000"/>
              </a:lnSpc>
              <a:buNone/>
              <a:tabLst>
                <a:tab pos="656722" algn="l"/>
                <a:tab pos="1313444" algn="l"/>
                <a:tab pos="1970166" algn="l"/>
                <a:tab pos="2626888" algn="l"/>
                <a:tab pos="3283610" algn="l"/>
                <a:tab pos="3940332" algn="l"/>
              </a:tabLst>
            </a:pPr>
            <a:r>
              <a:rPr lang="ru-RU" altLang="ru-RU" sz="2800" b="1" dirty="0" smtClean="0">
                <a:solidFill>
                  <a:srgbClr val="002060"/>
                </a:solidFill>
              </a:rPr>
              <a:t>      </a:t>
            </a:r>
            <a:r>
              <a:rPr lang="en-GB" altLang="ru-RU" sz="2800" b="1" dirty="0" smtClean="0">
                <a:solidFill>
                  <a:srgbClr val="002060"/>
                </a:solidFill>
              </a:rPr>
              <a:t>21 </a:t>
            </a:r>
            <a:r>
              <a:rPr lang="en-GB" altLang="ru-RU" sz="2800" b="1" dirty="0" err="1">
                <a:solidFill>
                  <a:srgbClr val="002060"/>
                </a:solidFill>
              </a:rPr>
              <a:t>июля</a:t>
            </a:r>
            <a:r>
              <a:rPr lang="en-GB" altLang="ru-RU" sz="2800" b="1" dirty="0">
                <a:solidFill>
                  <a:srgbClr val="002060"/>
                </a:solidFill>
              </a:rPr>
              <a:t> </a:t>
            </a:r>
            <a:r>
              <a:rPr lang="en-GB" altLang="ru-RU" sz="2800" b="1" dirty="0" smtClean="0">
                <a:solidFill>
                  <a:srgbClr val="002060"/>
                </a:solidFill>
              </a:rPr>
              <a:t>1969</a:t>
            </a:r>
            <a:r>
              <a:rPr lang="ru-RU" altLang="ru-RU" sz="2800" b="1" dirty="0" smtClean="0">
                <a:solidFill>
                  <a:srgbClr val="002060"/>
                </a:solidFill>
              </a:rPr>
              <a:t> г.</a:t>
            </a:r>
            <a:r>
              <a:rPr lang="en-GB" altLang="ru-RU" sz="2800" b="1" dirty="0" smtClean="0">
                <a:solidFill>
                  <a:srgbClr val="002060"/>
                </a:solidFill>
              </a:rPr>
              <a:t> </a:t>
            </a:r>
            <a:r>
              <a:rPr lang="en-GB" altLang="ru-RU" sz="2800" dirty="0">
                <a:solidFill>
                  <a:srgbClr val="002060"/>
                </a:solidFill>
              </a:rPr>
              <a:t>— </a:t>
            </a:r>
            <a:r>
              <a:rPr lang="en-GB" altLang="ru-RU" sz="2800" dirty="0" err="1">
                <a:solidFill>
                  <a:srgbClr val="002060"/>
                </a:solidFill>
              </a:rPr>
              <a:t>американский</a:t>
            </a:r>
            <a:r>
              <a:rPr lang="en-GB" altLang="ru-RU" sz="2800" dirty="0">
                <a:solidFill>
                  <a:srgbClr val="002060"/>
                </a:solidFill>
              </a:rPr>
              <a:t> </a:t>
            </a:r>
            <a:r>
              <a:rPr lang="en-GB" altLang="ru-RU" sz="2800" dirty="0" err="1">
                <a:solidFill>
                  <a:srgbClr val="002060"/>
                </a:solidFill>
              </a:rPr>
              <a:t>астронавт</a:t>
            </a:r>
            <a:r>
              <a:rPr lang="en-GB" altLang="ru-RU" sz="2800" dirty="0">
                <a:solidFill>
                  <a:srgbClr val="002060"/>
                </a:solidFill>
              </a:rPr>
              <a:t> </a:t>
            </a:r>
            <a:r>
              <a:rPr lang="en-GB" altLang="ru-RU" sz="2800" b="1" dirty="0" err="1">
                <a:solidFill>
                  <a:srgbClr val="002060"/>
                </a:solidFill>
              </a:rPr>
              <a:t>Нил</a:t>
            </a:r>
            <a:r>
              <a:rPr lang="en-GB" altLang="ru-RU" sz="2800" b="1" dirty="0">
                <a:solidFill>
                  <a:srgbClr val="002060"/>
                </a:solidFill>
              </a:rPr>
              <a:t> </a:t>
            </a:r>
            <a:r>
              <a:rPr lang="en-GB" altLang="ru-RU" sz="2800" b="1" dirty="0" err="1">
                <a:solidFill>
                  <a:srgbClr val="002060"/>
                </a:solidFill>
              </a:rPr>
              <a:t>Армстронг</a:t>
            </a:r>
            <a:r>
              <a:rPr lang="en-GB" altLang="ru-RU" sz="2800" b="1" dirty="0">
                <a:solidFill>
                  <a:srgbClr val="002060"/>
                </a:solidFill>
              </a:rPr>
              <a:t> </a:t>
            </a:r>
            <a:r>
              <a:rPr lang="en-GB" altLang="ru-RU" sz="2800" dirty="0" err="1">
                <a:solidFill>
                  <a:srgbClr val="002060"/>
                </a:solidFill>
              </a:rPr>
              <a:t>стал</a:t>
            </a:r>
            <a:r>
              <a:rPr lang="en-GB" altLang="ru-RU" sz="2800" dirty="0">
                <a:solidFill>
                  <a:srgbClr val="002060"/>
                </a:solidFill>
              </a:rPr>
              <a:t> </a:t>
            </a:r>
            <a:r>
              <a:rPr lang="en-GB" altLang="ru-RU" sz="2800" dirty="0" err="1">
                <a:solidFill>
                  <a:srgbClr val="002060"/>
                </a:solidFill>
              </a:rPr>
              <a:t>первым</a:t>
            </a:r>
            <a:r>
              <a:rPr lang="en-GB" altLang="ru-RU" sz="2800" dirty="0">
                <a:solidFill>
                  <a:srgbClr val="002060"/>
                </a:solidFill>
              </a:rPr>
              <a:t> </a:t>
            </a:r>
            <a:r>
              <a:rPr lang="en-GB" altLang="ru-RU" sz="2800" dirty="0" err="1">
                <a:solidFill>
                  <a:srgbClr val="002060"/>
                </a:solidFill>
              </a:rPr>
              <a:t>человеком</a:t>
            </a:r>
            <a:r>
              <a:rPr lang="en-GB" altLang="ru-RU" sz="2800" dirty="0">
                <a:solidFill>
                  <a:srgbClr val="002060"/>
                </a:solidFill>
              </a:rPr>
              <a:t>, </a:t>
            </a:r>
            <a:r>
              <a:rPr lang="en-GB" altLang="ru-RU" sz="2800" dirty="0" err="1">
                <a:solidFill>
                  <a:srgbClr val="002060"/>
                </a:solidFill>
              </a:rPr>
              <a:t>ступившим</a:t>
            </a:r>
            <a:r>
              <a:rPr lang="en-GB" altLang="ru-RU" sz="2800" dirty="0">
                <a:solidFill>
                  <a:srgbClr val="002060"/>
                </a:solidFill>
              </a:rPr>
              <a:t> </a:t>
            </a:r>
            <a:r>
              <a:rPr lang="en-GB" altLang="ru-RU" sz="2800" dirty="0" err="1">
                <a:solidFill>
                  <a:srgbClr val="002060"/>
                </a:solidFill>
              </a:rPr>
              <a:t>на</a:t>
            </a:r>
            <a:r>
              <a:rPr lang="en-GB" altLang="ru-RU" sz="2800" dirty="0">
                <a:solidFill>
                  <a:srgbClr val="002060"/>
                </a:solidFill>
              </a:rPr>
              <a:t> </a:t>
            </a:r>
            <a:r>
              <a:rPr lang="en-GB" altLang="ru-RU" sz="2800" dirty="0" err="1">
                <a:solidFill>
                  <a:srgbClr val="002060"/>
                </a:solidFill>
              </a:rPr>
              <a:t>поверхность</a:t>
            </a:r>
            <a:r>
              <a:rPr lang="en-GB" altLang="ru-RU" sz="2800" dirty="0">
                <a:solidFill>
                  <a:srgbClr val="002060"/>
                </a:solidFill>
              </a:rPr>
              <a:t> </a:t>
            </a:r>
            <a:r>
              <a:rPr lang="en-GB" altLang="ru-RU" sz="2800" dirty="0" err="1">
                <a:solidFill>
                  <a:srgbClr val="002060"/>
                </a:solidFill>
              </a:rPr>
              <a:t>Луны</a:t>
            </a:r>
            <a:r>
              <a:rPr lang="en-GB" altLang="ru-RU" sz="2800" dirty="0">
                <a:solidFill>
                  <a:srgbClr val="002060"/>
                </a:solidFill>
              </a:rPr>
              <a:t>. </a:t>
            </a:r>
            <a:endParaRPr lang="ru-RU" altLang="ru-RU" sz="2800" dirty="0" smtClean="0">
              <a:solidFill>
                <a:srgbClr val="002060"/>
              </a:solidFill>
            </a:endParaRPr>
          </a:p>
          <a:p>
            <a:pPr marL="0" indent="0" algn="just">
              <a:lnSpc>
                <a:spcPct val="93000"/>
              </a:lnSpc>
              <a:buNone/>
              <a:tabLst>
                <a:tab pos="656722" algn="l"/>
                <a:tab pos="1313444" algn="l"/>
                <a:tab pos="1970166" algn="l"/>
                <a:tab pos="2626888" algn="l"/>
                <a:tab pos="3283610" algn="l"/>
                <a:tab pos="3940332" algn="l"/>
              </a:tabLst>
            </a:pPr>
            <a:r>
              <a:rPr lang="ru-RU" altLang="ru-RU" sz="2800" dirty="0" smtClean="0">
                <a:solidFill>
                  <a:srgbClr val="002060"/>
                </a:solidFill>
              </a:rPr>
              <a:t>      </a:t>
            </a:r>
            <a:r>
              <a:rPr lang="en-GB" altLang="ru-RU" sz="2800" dirty="0" err="1" smtClean="0">
                <a:solidFill>
                  <a:srgbClr val="002060"/>
                </a:solidFill>
              </a:rPr>
              <a:t>Произнесённая</a:t>
            </a:r>
            <a:r>
              <a:rPr lang="en-GB" altLang="ru-RU" sz="2800" dirty="0" smtClean="0">
                <a:solidFill>
                  <a:srgbClr val="002060"/>
                </a:solidFill>
              </a:rPr>
              <a:t> </a:t>
            </a:r>
            <a:r>
              <a:rPr lang="en-GB" altLang="ru-RU" sz="2800" dirty="0" err="1">
                <a:solidFill>
                  <a:srgbClr val="002060"/>
                </a:solidFill>
              </a:rPr>
              <a:t>им</a:t>
            </a:r>
            <a:r>
              <a:rPr lang="en-GB" altLang="ru-RU" sz="2800" dirty="0">
                <a:solidFill>
                  <a:srgbClr val="002060"/>
                </a:solidFill>
              </a:rPr>
              <a:t> </a:t>
            </a:r>
            <a:r>
              <a:rPr lang="en-GB" altLang="ru-RU" sz="2800" dirty="0" err="1">
                <a:solidFill>
                  <a:srgbClr val="002060"/>
                </a:solidFill>
              </a:rPr>
              <a:t>фраза</a:t>
            </a:r>
            <a:r>
              <a:rPr lang="en-GB" altLang="ru-RU" sz="2800" dirty="0">
                <a:solidFill>
                  <a:srgbClr val="002060"/>
                </a:solidFill>
              </a:rPr>
              <a:t>: </a:t>
            </a:r>
            <a:r>
              <a:rPr lang="en-GB" altLang="ru-RU" sz="2800" i="1" dirty="0">
                <a:solidFill>
                  <a:srgbClr val="002060"/>
                </a:solidFill>
              </a:rPr>
              <a:t>«</a:t>
            </a:r>
            <a:r>
              <a:rPr lang="en-GB" altLang="ru-RU" sz="2800" i="1" dirty="0" err="1">
                <a:solidFill>
                  <a:srgbClr val="002060"/>
                </a:solidFill>
              </a:rPr>
              <a:t>Маленький</a:t>
            </a:r>
            <a:r>
              <a:rPr lang="en-GB" altLang="ru-RU" sz="2800" i="1" dirty="0">
                <a:solidFill>
                  <a:srgbClr val="002060"/>
                </a:solidFill>
              </a:rPr>
              <a:t> </a:t>
            </a:r>
            <a:r>
              <a:rPr lang="en-GB" altLang="ru-RU" sz="2800" i="1" dirty="0" err="1">
                <a:solidFill>
                  <a:srgbClr val="002060"/>
                </a:solidFill>
              </a:rPr>
              <a:t>шаг</a:t>
            </a:r>
            <a:r>
              <a:rPr lang="en-GB" altLang="ru-RU" sz="2800" i="1" dirty="0">
                <a:solidFill>
                  <a:srgbClr val="002060"/>
                </a:solidFill>
              </a:rPr>
              <a:t> </a:t>
            </a:r>
            <a:r>
              <a:rPr lang="en-GB" altLang="ru-RU" sz="2800" i="1" dirty="0" err="1">
                <a:solidFill>
                  <a:srgbClr val="002060"/>
                </a:solidFill>
              </a:rPr>
              <a:t>для</a:t>
            </a:r>
            <a:r>
              <a:rPr lang="en-GB" altLang="ru-RU" sz="2800" i="1" dirty="0">
                <a:solidFill>
                  <a:srgbClr val="002060"/>
                </a:solidFill>
              </a:rPr>
              <a:t> </a:t>
            </a:r>
            <a:r>
              <a:rPr lang="en-GB" altLang="ru-RU" sz="2800" i="1" dirty="0" err="1">
                <a:solidFill>
                  <a:srgbClr val="002060"/>
                </a:solidFill>
              </a:rPr>
              <a:t>человека</a:t>
            </a:r>
            <a:r>
              <a:rPr lang="en-GB" altLang="ru-RU" sz="2800" i="1" dirty="0">
                <a:solidFill>
                  <a:srgbClr val="002060"/>
                </a:solidFill>
              </a:rPr>
              <a:t>, </a:t>
            </a:r>
            <a:r>
              <a:rPr lang="en-GB" altLang="ru-RU" sz="2800" i="1" dirty="0" err="1">
                <a:solidFill>
                  <a:srgbClr val="002060"/>
                </a:solidFill>
              </a:rPr>
              <a:t>но</a:t>
            </a:r>
            <a:r>
              <a:rPr lang="en-GB" altLang="ru-RU" sz="2800" i="1" dirty="0">
                <a:solidFill>
                  <a:srgbClr val="002060"/>
                </a:solidFill>
              </a:rPr>
              <a:t> </a:t>
            </a:r>
            <a:r>
              <a:rPr lang="en-GB" altLang="ru-RU" sz="2800" i="1" dirty="0" err="1">
                <a:solidFill>
                  <a:srgbClr val="002060"/>
                </a:solidFill>
              </a:rPr>
              <a:t>гигантский</a:t>
            </a:r>
            <a:r>
              <a:rPr lang="en-GB" altLang="ru-RU" sz="2800" i="1" dirty="0">
                <a:solidFill>
                  <a:srgbClr val="002060"/>
                </a:solidFill>
              </a:rPr>
              <a:t> </a:t>
            </a:r>
            <a:r>
              <a:rPr lang="en-GB" altLang="ru-RU" sz="2800" i="1" dirty="0" err="1">
                <a:solidFill>
                  <a:srgbClr val="002060"/>
                </a:solidFill>
              </a:rPr>
              <a:t>скачок</a:t>
            </a:r>
            <a:r>
              <a:rPr lang="en-GB" altLang="ru-RU" sz="2800" i="1" dirty="0">
                <a:solidFill>
                  <a:srgbClr val="002060"/>
                </a:solidFill>
              </a:rPr>
              <a:t> </a:t>
            </a:r>
            <a:r>
              <a:rPr lang="en-GB" altLang="ru-RU" sz="2800" i="1" dirty="0" err="1">
                <a:solidFill>
                  <a:srgbClr val="002060"/>
                </a:solidFill>
              </a:rPr>
              <a:t>для</a:t>
            </a:r>
            <a:r>
              <a:rPr lang="en-GB" altLang="ru-RU" sz="2800" i="1" dirty="0">
                <a:solidFill>
                  <a:srgbClr val="002060"/>
                </a:solidFill>
              </a:rPr>
              <a:t> </a:t>
            </a:r>
            <a:r>
              <a:rPr lang="en-GB" altLang="ru-RU" sz="2800" i="1" dirty="0" err="1">
                <a:solidFill>
                  <a:srgbClr val="002060"/>
                </a:solidFill>
              </a:rPr>
              <a:t>всего</a:t>
            </a:r>
            <a:r>
              <a:rPr lang="en-GB" altLang="ru-RU" sz="2800" i="1" dirty="0">
                <a:solidFill>
                  <a:srgbClr val="002060"/>
                </a:solidFill>
              </a:rPr>
              <a:t> </a:t>
            </a:r>
            <a:r>
              <a:rPr lang="en-GB" altLang="ru-RU" sz="2800" i="1" dirty="0" err="1">
                <a:solidFill>
                  <a:srgbClr val="002060"/>
                </a:solidFill>
              </a:rPr>
              <a:t>человечества</a:t>
            </a:r>
            <a:r>
              <a:rPr lang="en-GB" altLang="ru-RU" sz="2800" i="1" dirty="0">
                <a:solidFill>
                  <a:srgbClr val="002060"/>
                </a:solidFill>
              </a:rPr>
              <a:t>»</a:t>
            </a:r>
            <a:r>
              <a:rPr lang="en-GB" altLang="ru-RU" sz="2800" dirty="0">
                <a:solidFill>
                  <a:srgbClr val="002060"/>
                </a:solidFill>
              </a:rPr>
              <a:t>, — </a:t>
            </a:r>
            <a:r>
              <a:rPr lang="en-GB" altLang="ru-RU" sz="2800" dirty="0" err="1">
                <a:solidFill>
                  <a:srgbClr val="002060"/>
                </a:solidFill>
              </a:rPr>
              <a:t>вошла</a:t>
            </a:r>
            <a:r>
              <a:rPr lang="en-GB" altLang="ru-RU" sz="2800" dirty="0">
                <a:solidFill>
                  <a:srgbClr val="002060"/>
                </a:solidFill>
              </a:rPr>
              <a:t> в </a:t>
            </a:r>
            <a:r>
              <a:rPr lang="en-GB" altLang="ru-RU" sz="2800" dirty="0" err="1">
                <a:solidFill>
                  <a:srgbClr val="002060"/>
                </a:solidFill>
              </a:rPr>
              <a:t>историю</a:t>
            </a:r>
            <a:r>
              <a:rPr lang="en-GB" altLang="ru-RU" sz="2800" dirty="0">
                <a:solidFill>
                  <a:srgbClr val="002060"/>
                </a:solidFill>
              </a:rPr>
              <a:t>.</a:t>
            </a:r>
          </a:p>
          <a:p>
            <a:pPr marL="0" indent="0" algn="just">
              <a:lnSpc>
                <a:spcPct val="93000"/>
              </a:lnSpc>
              <a:buNone/>
              <a:tabLst>
                <a:tab pos="656722" algn="l"/>
                <a:tab pos="1313444" algn="l"/>
                <a:tab pos="1970166" algn="l"/>
                <a:tab pos="2626888" algn="l"/>
                <a:tab pos="3283610" algn="l"/>
                <a:tab pos="3940332" algn="l"/>
              </a:tabLst>
            </a:pPr>
            <a:r>
              <a:rPr lang="en-GB" altLang="ru-RU" sz="2800" dirty="0" err="1">
                <a:solidFill>
                  <a:srgbClr val="002060"/>
                </a:solidFill>
              </a:rPr>
              <a:t>Всего</a:t>
            </a:r>
            <a:r>
              <a:rPr lang="en-GB" altLang="ru-RU" sz="2800" dirty="0">
                <a:solidFill>
                  <a:srgbClr val="002060"/>
                </a:solidFill>
              </a:rPr>
              <a:t> </a:t>
            </a:r>
            <a:r>
              <a:rPr lang="en-GB" altLang="ru-RU" sz="2800" dirty="0" err="1">
                <a:solidFill>
                  <a:srgbClr val="002060"/>
                </a:solidFill>
              </a:rPr>
              <a:t>на</a:t>
            </a:r>
            <a:r>
              <a:rPr lang="en-GB" altLang="ru-RU" sz="2800" dirty="0">
                <a:solidFill>
                  <a:srgbClr val="002060"/>
                </a:solidFill>
              </a:rPr>
              <a:t> </a:t>
            </a:r>
            <a:r>
              <a:rPr lang="en-GB" altLang="ru-RU" sz="2800" dirty="0" err="1">
                <a:solidFill>
                  <a:srgbClr val="002060"/>
                </a:solidFill>
              </a:rPr>
              <a:t>Луне</a:t>
            </a:r>
            <a:r>
              <a:rPr lang="en-GB" altLang="ru-RU" sz="2800" dirty="0">
                <a:solidFill>
                  <a:srgbClr val="002060"/>
                </a:solidFill>
              </a:rPr>
              <a:t> </a:t>
            </a:r>
            <a:r>
              <a:rPr lang="en-GB" altLang="ru-RU" sz="2800" dirty="0" err="1">
                <a:solidFill>
                  <a:srgbClr val="002060"/>
                </a:solidFill>
              </a:rPr>
              <a:t>люди</a:t>
            </a:r>
            <a:r>
              <a:rPr lang="en-GB" altLang="ru-RU" sz="2800" dirty="0">
                <a:solidFill>
                  <a:srgbClr val="002060"/>
                </a:solidFill>
              </a:rPr>
              <a:t> </a:t>
            </a:r>
            <a:r>
              <a:rPr lang="en-GB" altLang="ru-RU" sz="2800" dirty="0" err="1">
                <a:solidFill>
                  <a:srgbClr val="002060"/>
                </a:solidFill>
              </a:rPr>
              <a:t>побывали</a:t>
            </a:r>
            <a:r>
              <a:rPr lang="en-GB" altLang="ru-RU" sz="2800" dirty="0">
                <a:solidFill>
                  <a:srgbClr val="002060"/>
                </a:solidFill>
              </a:rPr>
              <a:t> </a:t>
            </a:r>
            <a:r>
              <a:rPr lang="ru-RU" altLang="ru-RU" sz="2800" dirty="0" smtClean="0">
                <a:solidFill>
                  <a:srgbClr val="002060"/>
                </a:solidFill>
              </a:rPr>
              <a:t>шесть экспедиций по 2 человека с 1969 по 1972 годы.</a:t>
            </a:r>
            <a:endParaRPr lang="en-GB" altLang="ru-RU" sz="2800" dirty="0">
              <a:solidFill>
                <a:srgbClr val="002060"/>
              </a:solidFill>
            </a:endParaRPr>
          </a:p>
        </p:txBody>
      </p:sp>
      <p:pic>
        <p:nvPicPr>
          <p:cNvPr id="14340"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000232" y="4143380"/>
            <a:ext cx="2575814" cy="2571117"/>
          </a:xfrm>
          <a:prstGeom prst="rect">
            <a:avLst/>
          </a:prstGeom>
          <a:ln>
            <a:noFill/>
          </a:ln>
          <a:effectLst>
            <a:softEdge rad="112500"/>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27329982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sz="half" idx="1"/>
          </p:nvPr>
        </p:nvSpPr>
        <p:spPr/>
        <p:txBody>
          <a:bodyPr/>
          <a:lstStyle/>
          <a:p>
            <a:endParaRPr lang="ru-RU"/>
          </a:p>
        </p:txBody>
      </p:sp>
      <p:sp>
        <p:nvSpPr>
          <p:cNvPr id="4" name="Содержимое 3"/>
          <p:cNvSpPr>
            <a:spLocks noGrp="1"/>
          </p:cNvSpPr>
          <p:nvPr>
            <p:ph sz="half" idx="2"/>
          </p:nvPr>
        </p:nvSpPr>
        <p:spPr/>
        <p:txBody>
          <a:bodyPr/>
          <a:lstStyle/>
          <a:p>
            <a:endParaRPr lang="ru-RU"/>
          </a:p>
        </p:txBody>
      </p:sp>
      <p:pic>
        <p:nvPicPr>
          <p:cNvPr id="5" name="Рисунок 4" descr="HST-SM4.jpeg"/>
          <p:cNvPicPr>
            <a:picLocks noChangeAspect="1"/>
          </p:cNvPicPr>
          <p:nvPr/>
        </p:nvPicPr>
        <p:blipFill>
          <a:blip r:embed="rId2"/>
          <a:stretch>
            <a:fillRect/>
          </a:stretch>
        </p:blipFill>
        <p:spPr>
          <a:xfrm>
            <a:off x="285720" y="214290"/>
            <a:ext cx="8523993" cy="639931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p:cNvPicPr>
            <a:picLocks noChangeAspect="1" noChangeArrowheads="1"/>
          </p:cNvPicPr>
          <p:nvPr/>
        </p:nvPicPr>
        <p:blipFill>
          <a:blip r:embed="rId3"/>
          <a:srcRect/>
          <a:stretch>
            <a:fillRect/>
          </a:stretch>
        </p:blipFill>
        <p:spPr bwMode="auto">
          <a:xfrm>
            <a:off x="3214678" y="142852"/>
            <a:ext cx="5410200" cy="3048000"/>
          </a:xfrm>
          <a:prstGeom prst="rect">
            <a:avLst/>
          </a:prstGeom>
          <a:noFill/>
          <a:ln w="9525">
            <a:noFill/>
            <a:miter lim="800000"/>
            <a:headEnd/>
            <a:tailEnd/>
          </a:ln>
          <a:effectLst/>
        </p:spPr>
      </p:pic>
      <p:pic>
        <p:nvPicPr>
          <p:cNvPr id="11276" name="Picture 12" descr="Two astronauts enter a small Lunar outpost"/>
          <p:cNvPicPr>
            <a:picLocks noChangeAspect="1" noChangeArrowheads="1"/>
          </p:cNvPicPr>
          <p:nvPr/>
        </p:nvPicPr>
        <p:blipFill>
          <a:blip r:embed="rId4"/>
          <a:srcRect/>
          <a:stretch>
            <a:fillRect/>
          </a:stretch>
        </p:blipFill>
        <p:spPr bwMode="auto">
          <a:xfrm>
            <a:off x="3857620" y="3714752"/>
            <a:ext cx="4914900" cy="2762250"/>
          </a:xfrm>
          <a:prstGeom prst="rect">
            <a:avLst/>
          </a:prstGeom>
          <a:noFill/>
        </p:spPr>
      </p:pic>
      <p:pic>
        <p:nvPicPr>
          <p:cNvPr id="11278" name="Picture 14" descr="Two astronauts and a robot rover collect data on the Lunar surface"/>
          <p:cNvPicPr>
            <a:picLocks noChangeAspect="1" noChangeArrowheads="1"/>
          </p:cNvPicPr>
          <p:nvPr/>
        </p:nvPicPr>
        <p:blipFill>
          <a:blip r:embed="rId5"/>
          <a:srcRect/>
          <a:stretch>
            <a:fillRect/>
          </a:stretch>
        </p:blipFill>
        <p:spPr bwMode="auto">
          <a:xfrm>
            <a:off x="357158" y="2285992"/>
            <a:ext cx="4572000" cy="2570163"/>
          </a:xfrm>
          <a:prstGeom prst="rect">
            <a:avLst/>
          </a:prstGeom>
          <a:noFill/>
        </p:spPr>
      </p:pic>
      <p:sp>
        <p:nvSpPr>
          <p:cNvPr id="6" name="TextBox 5"/>
          <p:cNvSpPr txBox="1"/>
          <p:nvPr/>
        </p:nvSpPr>
        <p:spPr>
          <a:xfrm>
            <a:off x="714348" y="642918"/>
            <a:ext cx="2000264" cy="1446550"/>
          </a:xfrm>
          <a:prstGeom prst="rect">
            <a:avLst/>
          </a:prstGeom>
          <a:noFill/>
        </p:spPr>
        <p:txBody>
          <a:bodyPr wrap="square" rtlCol="0">
            <a:spAutoFit/>
          </a:bodyPr>
          <a:lstStyle/>
          <a:p>
            <a:pPr algn="ctr"/>
            <a:r>
              <a:rPr lang="sah-RU" sz="4400" dirty="0" smtClean="0">
                <a:solidFill>
                  <a:schemeClr val="tx2"/>
                </a:solidFill>
              </a:rPr>
              <a:t>Луна, </a:t>
            </a:r>
            <a:r>
              <a:rPr lang="ru-RU" sz="4400" dirty="0" smtClean="0">
                <a:solidFill>
                  <a:schemeClr val="tx2"/>
                </a:solidFill>
              </a:rPr>
              <a:t>2020-е</a:t>
            </a:r>
            <a:endParaRPr lang="ru-RU" sz="4400" dirty="0">
              <a:solidFill>
                <a:schemeClr val="tx2"/>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500034" y="0"/>
            <a:ext cx="8229600" cy="1143000"/>
          </a:xfrm>
        </p:spPr>
        <p:txBody>
          <a:bodyPr/>
          <a:lstStyle/>
          <a:p>
            <a:r>
              <a:rPr lang="sah-RU" dirty="0" smtClean="0">
                <a:solidFill>
                  <a:schemeClr val="tx2"/>
                </a:solidFill>
              </a:rPr>
              <a:t>Марс, </a:t>
            </a:r>
            <a:r>
              <a:rPr lang="en-US" dirty="0" smtClean="0">
                <a:solidFill>
                  <a:schemeClr val="tx2"/>
                </a:solidFill>
              </a:rPr>
              <a:t> 2030</a:t>
            </a:r>
            <a:r>
              <a:rPr lang="sah-RU" dirty="0" smtClean="0">
                <a:solidFill>
                  <a:schemeClr val="tx2"/>
                </a:solidFill>
              </a:rPr>
              <a:t>-е</a:t>
            </a:r>
            <a:endParaRPr lang="en-US" dirty="0">
              <a:solidFill>
                <a:schemeClr val="tx2"/>
              </a:solidFill>
            </a:endParaRPr>
          </a:p>
        </p:txBody>
      </p:sp>
      <p:pic>
        <p:nvPicPr>
          <p:cNvPr id="73733" name="Picture 5" descr="s85_31477"/>
          <p:cNvPicPr>
            <a:picLocks noChangeAspect="1" noChangeArrowheads="1"/>
          </p:cNvPicPr>
          <p:nvPr/>
        </p:nvPicPr>
        <p:blipFill>
          <a:blip r:embed="rId3"/>
          <a:srcRect/>
          <a:stretch>
            <a:fillRect/>
          </a:stretch>
        </p:blipFill>
        <p:spPr bwMode="auto">
          <a:xfrm>
            <a:off x="457200" y="1143000"/>
            <a:ext cx="3467100" cy="5372100"/>
          </a:xfrm>
          <a:prstGeom prst="rect">
            <a:avLst/>
          </a:prstGeom>
          <a:noFill/>
        </p:spPr>
      </p:pic>
      <p:pic>
        <p:nvPicPr>
          <p:cNvPr id="73739" name="Picture 11" descr="s94_44357"/>
          <p:cNvPicPr>
            <a:picLocks noChangeAspect="1" noChangeArrowheads="1"/>
          </p:cNvPicPr>
          <p:nvPr/>
        </p:nvPicPr>
        <p:blipFill>
          <a:blip r:embed="rId4"/>
          <a:srcRect/>
          <a:stretch>
            <a:fillRect/>
          </a:stretch>
        </p:blipFill>
        <p:spPr bwMode="auto">
          <a:xfrm>
            <a:off x="4191000" y="1143000"/>
            <a:ext cx="4489450" cy="548640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IMG_3943.JPG"/>
          <p:cNvPicPr>
            <a:picLocks noChangeAspect="1"/>
          </p:cNvPicPr>
          <p:nvPr/>
        </p:nvPicPr>
        <p:blipFill>
          <a:blip r:embed="rId2" cstate="print"/>
          <a:stretch>
            <a:fillRect/>
          </a:stretch>
        </p:blipFill>
        <p:spPr>
          <a:xfrm>
            <a:off x="285720" y="428604"/>
            <a:ext cx="8667405" cy="5786478"/>
          </a:xfrm>
          <a:prstGeom prst="rect">
            <a:avLst/>
          </a:prstGeom>
        </p:spPr>
      </p:pic>
      <p:sp>
        <p:nvSpPr>
          <p:cNvPr id="2" name="Заголовок 1"/>
          <p:cNvSpPr>
            <a:spLocks noGrp="1"/>
          </p:cNvSpPr>
          <p:nvPr>
            <p:ph type="ctrTitle"/>
          </p:nvPr>
        </p:nvSpPr>
        <p:spPr>
          <a:xfrm>
            <a:off x="785786" y="642918"/>
            <a:ext cx="7772400" cy="1470025"/>
          </a:xfrm>
        </p:spPr>
        <p:txBody>
          <a:bodyPr/>
          <a:lstStyle/>
          <a:p>
            <a:r>
              <a:rPr lang="sah-RU" dirty="0" smtClean="0">
                <a:solidFill>
                  <a:schemeClr val="bg1"/>
                </a:solidFill>
              </a:rPr>
              <a:t>Космическая инженерия</a:t>
            </a:r>
            <a:endParaRPr lang="ru-RU" dirty="0">
              <a:solidFill>
                <a:schemeClr val="bg1"/>
              </a:solidFill>
            </a:endParaRPr>
          </a:p>
        </p:txBody>
      </p:sp>
      <p:sp>
        <p:nvSpPr>
          <p:cNvPr id="3" name="Подзаголовок 2"/>
          <p:cNvSpPr>
            <a:spLocks noGrp="1"/>
          </p:cNvSpPr>
          <p:nvPr>
            <p:ph type="subTitle" idx="1"/>
          </p:nvPr>
        </p:nvSpPr>
        <p:spPr>
          <a:xfrm>
            <a:off x="1571604" y="1643050"/>
            <a:ext cx="6400800" cy="785818"/>
          </a:xfrm>
        </p:spPr>
        <p:txBody>
          <a:bodyPr/>
          <a:lstStyle/>
          <a:p>
            <a:r>
              <a:rPr lang="en-US" b="1" dirty="0" smtClean="0">
                <a:solidFill>
                  <a:srgbClr val="990000"/>
                </a:solidFill>
              </a:rPr>
              <a:t>Aerospace  Engineering</a:t>
            </a:r>
            <a:endParaRPr lang="ru-RU" dirty="0"/>
          </a:p>
        </p:txBody>
      </p:sp>
      <p:sp>
        <p:nvSpPr>
          <p:cNvPr id="4" name="TextBox 3"/>
          <p:cNvSpPr txBox="1"/>
          <p:nvPr/>
        </p:nvSpPr>
        <p:spPr>
          <a:xfrm>
            <a:off x="2357422" y="2214554"/>
            <a:ext cx="4858318" cy="369332"/>
          </a:xfrm>
          <a:prstGeom prst="rect">
            <a:avLst/>
          </a:prstGeom>
          <a:noFill/>
        </p:spPr>
        <p:txBody>
          <a:bodyPr wrap="none" rtlCol="0">
            <a:spAutoFit/>
          </a:bodyPr>
          <a:lstStyle/>
          <a:p>
            <a:r>
              <a:rPr lang="sah-RU" dirty="0" smtClean="0">
                <a:solidFill>
                  <a:schemeClr val="bg1"/>
                </a:solidFill>
              </a:rPr>
              <a:t>Космическое образование в нашей республике</a:t>
            </a:r>
            <a:endParaRPr lang="ru-RU" dirty="0">
              <a:solidFill>
                <a:schemeClr val="bg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IMG_3926.JPG"/>
          <p:cNvPicPr>
            <a:picLocks noChangeAspect="1"/>
          </p:cNvPicPr>
          <p:nvPr/>
        </p:nvPicPr>
        <p:blipFill>
          <a:blip r:embed="rId2" cstate="print"/>
          <a:stretch>
            <a:fillRect/>
          </a:stretch>
        </p:blipFill>
        <p:spPr>
          <a:xfrm>
            <a:off x="0" y="376670"/>
            <a:ext cx="9144000" cy="6104659"/>
          </a:xfrm>
          <a:prstGeom prst="rect">
            <a:avLst/>
          </a:prstGeom>
        </p:spPr>
      </p:pic>
      <p:sp>
        <p:nvSpPr>
          <p:cNvPr id="6" name="Заголовок 5"/>
          <p:cNvSpPr>
            <a:spLocks noGrp="1"/>
          </p:cNvSpPr>
          <p:nvPr>
            <p:ph type="title"/>
          </p:nvPr>
        </p:nvSpPr>
        <p:spPr>
          <a:xfrm>
            <a:off x="642910" y="714356"/>
            <a:ext cx="8229600" cy="1143000"/>
          </a:xfrm>
        </p:spPr>
        <p:txBody>
          <a:bodyPr/>
          <a:lstStyle/>
          <a:p>
            <a:r>
              <a:rPr lang="en-US" dirty="0" err="1" smtClean="0">
                <a:solidFill>
                  <a:schemeClr val="bg1"/>
                </a:solidFill>
              </a:rPr>
              <a:t>Cansat</a:t>
            </a:r>
            <a:r>
              <a:rPr lang="en-US" dirty="0" smtClean="0">
                <a:solidFill>
                  <a:schemeClr val="bg1"/>
                </a:solidFill>
              </a:rPr>
              <a:t> </a:t>
            </a:r>
            <a:r>
              <a:rPr lang="sah-RU" dirty="0" smtClean="0">
                <a:solidFill>
                  <a:schemeClr val="bg1"/>
                </a:solidFill>
              </a:rPr>
              <a:t>в России</a:t>
            </a:r>
            <a:endParaRPr lang="ru-RU" dirty="0">
              <a:solidFill>
                <a:schemeClr val="bg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G_3932(1).JPG"/>
          <p:cNvPicPr>
            <a:picLocks noChangeAspect="1"/>
          </p:cNvPicPr>
          <p:nvPr/>
        </p:nvPicPr>
        <p:blipFill>
          <a:blip r:embed="rId2"/>
          <a:stretch>
            <a:fillRect/>
          </a:stretch>
        </p:blipFill>
        <p:spPr>
          <a:xfrm>
            <a:off x="0" y="172042"/>
            <a:ext cx="9144000" cy="651391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4f76300dadd1e10505841663178d76b8.jpg"/>
          <p:cNvPicPr>
            <a:picLocks noChangeAspect="1"/>
          </p:cNvPicPr>
          <p:nvPr/>
        </p:nvPicPr>
        <p:blipFill>
          <a:blip r:embed="rId2"/>
          <a:stretch>
            <a:fillRect/>
          </a:stretch>
        </p:blipFill>
        <p:spPr>
          <a:xfrm>
            <a:off x="357158" y="785794"/>
            <a:ext cx="8040217" cy="5214974"/>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20181028-WA0018.mp4">
            <a:hlinkClick r:id="" action="ppaction://media"/>
          </p:cNvPr>
          <p:cNvPicPr>
            <a:picLocks noRot="1" noChangeAspect="1"/>
          </p:cNvPicPr>
          <p:nvPr>
            <a:videoFile r:link="rId1"/>
          </p:nvPr>
        </p:nvPicPr>
        <p:blipFill>
          <a:blip r:embed="rId3"/>
          <a:stretch>
            <a:fillRect/>
          </a:stretch>
        </p:blipFill>
        <p:spPr>
          <a:xfrm>
            <a:off x="428596" y="285728"/>
            <a:ext cx="8302676" cy="622700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G_3943.JPG"/>
          <p:cNvPicPr>
            <a:picLocks noChangeAspect="1"/>
          </p:cNvPicPr>
          <p:nvPr/>
        </p:nvPicPr>
        <p:blipFill>
          <a:blip r:embed="rId2" cstate="print"/>
          <a:stretch>
            <a:fillRect/>
          </a:stretch>
        </p:blipFill>
        <p:spPr>
          <a:xfrm>
            <a:off x="0" y="376670"/>
            <a:ext cx="9144000" cy="6104659"/>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9748575_1597237530309621_2294106957446297175_n.jpg"/>
          <p:cNvPicPr>
            <a:picLocks noChangeAspect="1"/>
          </p:cNvPicPr>
          <p:nvPr/>
        </p:nvPicPr>
        <p:blipFill>
          <a:blip r:embed="rId2"/>
          <a:stretch>
            <a:fillRect/>
          </a:stretch>
        </p:blipFill>
        <p:spPr>
          <a:xfrm>
            <a:off x="285720" y="410735"/>
            <a:ext cx="8596351" cy="644726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sah-RU" dirty="0" smtClean="0">
                <a:solidFill>
                  <a:schemeClr val="tx2"/>
                </a:solidFill>
              </a:rPr>
              <a:t>СПЕКТР-РГ</a:t>
            </a:r>
            <a:endParaRPr lang="ru-RU" dirty="0">
              <a:solidFill>
                <a:schemeClr val="tx2"/>
              </a:solidFill>
            </a:endParaRPr>
          </a:p>
        </p:txBody>
      </p:sp>
      <p:sp>
        <p:nvSpPr>
          <p:cNvPr id="3" name="Содержимое 2"/>
          <p:cNvSpPr>
            <a:spLocks noGrp="1"/>
          </p:cNvSpPr>
          <p:nvPr>
            <p:ph idx="1"/>
          </p:nvPr>
        </p:nvSpPr>
        <p:spPr>
          <a:xfrm>
            <a:off x="428596" y="1428736"/>
            <a:ext cx="8572560" cy="4525963"/>
          </a:xfrm>
        </p:spPr>
        <p:txBody>
          <a:bodyPr/>
          <a:lstStyle/>
          <a:p>
            <a:pPr>
              <a:buNone/>
            </a:pPr>
            <a:r>
              <a:rPr lang="ru-RU" dirty="0" smtClean="0">
                <a:solidFill>
                  <a:schemeClr val="tx2"/>
                </a:solidFill>
              </a:rPr>
              <a:t>       «</a:t>
            </a:r>
            <a:r>
              <a:rPr lang="ru-RU" b="1" dirty="0" err="1">
                <a:solidFill>
                  <a:schemeClr val="tx2"/>
                </a:solidFill>
              </a:rPr>
              <a:t>Спектр-РГ</a:t>
            </a:r>
            <a:r>
              <a:rPr lang="ru-RU" dirty="0">
                <a:solidFill>
                  <a:schemeClr val="tx2"/>
                </a:solidFill>
              </a:rPr>
              <a:t>» («Спектр-Рентген-Гамма») — российско-германская орбитальная астрофизическая обсерватория, предназначенная для построения полной карты Вселенной в рентгеновском диапазоне энергий</a:t>
            </a:r>
            <a:r>
              <a:rPr lang="ru-RU" dirty="0" smtClean="0">
                <a:solidFill>
                  <a:schemeClr val="tx2"/>
                </a:solidFill>
              </a:rPr>
              <a:t>.</a:t>
            </a:r>
            <a:endParaRPr lang="en-US" dirty="0" smtClean="0">
              <a:solidFill>
                <a:schemeClr val="tx2"/>
              </a:solidFill>
            </a:endParaRPr>
          </a:p>
          <a:p>
            <a:pPr>
              <a:buNone/>
            </a:pPr>
            <a:r>
              <a:rPr lang="sah-RU" sz="2800" dirty="0" smtClean="0">
                <a:solidFill>
                  <a:srgbClr val="C00000"/>
                </a:solidFill>
              </a:rPr>
              <a:t>    Запущен в июле </a:t>
            </a:r>
          </a:p>
          <a:p>
            <a:pPr>
              <a:buNone/>
            </a:pPr>
            <a:r>
              <a:rPr lang="ru-RU" sz="2800" smtClean="0">
                <a:solidFill>
                  <a:srgbClr val="C00000"/>
                </a:solidFill>
              </a:rPr>
              <a:t>    2019 </a:t>
            </a:r>
            <a:r>
              <a:rPr lang="ru-RU" sz="2800" dirty="0" smtClean="0">
                <a:solidFill>
                  <a:srgbClr val="C00000"/>
                </a:solidFill>
              </a:rPr>
              <a:t>г.</a:t>
            </a:r>
            <a:endParaRPr lang="ru-RU" sz="2800" dirty="0">
              <a:solidFill>
                <a:srgbClr val="C00000"/>
              </a:solidFill>
            </a:endParaRPr>
          </a:p>
        </p:txBody>
      </p:sp>
      <p:pic>
        <p:nvPicPr>
          <p:cNvPr id="4" name="Рисунок 3" descr="sp1.jpg"/>
          <p:cNvPicPr>
            <a:picLocks noChangeAspect="1"/>
          </p:cNvPicPr>
          <p:nvPr/>
        </p:nvPicPr>
        <p:blipFill>
          <a:blip r:embed="rId2"/>
          <a:stretch>
            <a:fillRect/>
          </a:stretch>
        </p:blipFill>
        <p:spPr>
          <a:xfrm>
            <a:off x="3643306" y="4000504"/>
            <a:ext cx="4762500" cy="27305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697624_original.jpg"/>
          <p:cNvPicPr>
            <a:picLocks noChangeAspect="1"/>
          </p:cNvPicPr>
          <p:nvPr/>
        </p:nvPicPr>
        <p:blipFill>
          <a:blip r:embed="rId2"/>
          <a:stretch>
            <a:fillRect/>
          </a:stretch>
        </p:blipFill>
        <p:spPr>
          <a:xfrm>
            <a:off x="0" y="386542"/>
            <a:ext cx="9144000" cy="608491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66283234_241666673468844_2908897480611399562_n.jpg"/>
          <p:cNvPicPr>
            <a:picLocks noChangeAspect="1"/>
          </p:cNvPicPr>
          <p:nvPr/>
        </p:nvPicPr>
        <p:blipFill>
          <a:blip r:embed="rId2"/>
          <a:stretch>
            <a:fillRect/>
          </a:stretch>
        </p:blipFill>
        <p:spPr>
          <a:xfrm>
            <a:off x="1500166" y="285728"/>
            <a:ext cx="6286531" cy="6286531"/>
          </a:xfrm>
          <a:prstGeom prst="rect">
            <a:avLst/>
          </a:prstGeom>
        </p:spPr>
      </p:pic>
      <p:sp>
        <p:nvSpPr>
          <p:cNvPr id="3" name="TextBox 2"/>
          <p:cNvSpPr txBox="1"/>
          <p:nvPr/>
        </p:nvSpPr>
        <p:spPr>
          <a:xfrm>
            <a:off x="1214414" y="428604"/>
            <a:ext cx="6879512" cy="830997"/>
          </a:xfrm>
          <a:prstGeom prst="rect">
            <a:avLst/>
          </a:prstGeom>
          <a:solidFill>
            <a:schemeClr val="tx2"/>
          </a:solidFill>
        </p:spPr>
        <p:txBody>
          <a:bodyPr wrap="none" rtlCol="0">
            <a:spAutoFit/>
          </a:bodyPr>
          <a:lstStyle/>
          <a:p>
            <a:pPr algn="ctr"/>
            <a:r>
              <a:rPr lang="sah-RU" sz="2400" dirty="0" smtClean="0">
                <a:solidFill>
                  <a:schemeClr val="bg1"/>
                </a:solidFill>
              </a:rPr>
              <a:t>Наши ребята в Образовательном центре “Сириус”, </a:t>
            </a:r>
          </a:p>
          <a:p>
            <a:pPr algn="ctr"/>
            <a:r>
              <a:rPr lang="sah-RU" sz="2400" dirty="0" smtClean="0">
                <a:solidFill>
                  <a:schemeClr val="bg1"/>
                </a:solidFill>
              </a:rPr>
              <a:t>Сочи, июль 2019 года</a:t>
            </a:r>
            <a:endParaRPr lang="ru-RU" sz="2400" dirty="0">
              <a:solidFill>
                <a:schemeClr val="bg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D_LtQjLXoAAJTYd.jpg"/>
          <p:cNvPicPr>
            <a:picLocks noChangeAspect="1"/>
          </p:cNvPicPr>
          <p:nvPr/>
        </p:nvPicPr>
        <p:blipFill>
          <a:blip r:embed="rId2"/>
          <a:srcRect l="16562"/>
          <a:stretch>
            <a:fillRect/>
          </a:stretch>
        </p:blipFill>
        <p:spPr>
          <a:xfrm>
            <a:off x="357158" y="785794"/>
            <a:ext cx="6884516" cy="5500726"/>
          </a:xfrm>
          <a:prstGeom prst="rect">
            <a:avLst/>
          </a:prstGeom>
        </p:spPr>
      </p:pic>
      <p:pic>
        <p:nvPicPr>
          <p:cNvPr id="2" name="Рисунок 1" descr="PLT3-3-1.jpg"/>
          <p:cNvPicPr>
            <a:picLocks noChangeAspect="1"/>
          </p:cNvPicPr>
          <p:nvPr/>
        </p:nvPicPr>
        <p:blipFill>
          <a:blip r:embed="rId3"/>
          <a:srcRect l="23625" r="20124"/>
          <a:stretch>
            <a:fillRect/>
          </a:stretch>
        </p:blipFill>
        <p:spPr>
          <a:xfrm>
            <a:off x="5572100" y="214290"/>
            <a:ext cx="3571900" cy="6350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_IQj3FW4AIH_y9.jpg"/>
          <p:cNvPicPr>
            <a:picLocks noChangeAspect="1"/>
          </p:cNvPicPr>
          <p:nvPr/>
        </p:nvPicPr>
        <p:blipFill>
          <a:blip r:embed="rId2"/>
          <a:stretch>
            <a:fillRect/>
          </a:stretch>
        </p:blipFill>
        <p:spPr>
          <a:xfrm>
            <a:off x="285720" y="714356"/>
            <a:ext cx="8406227" cy="5214974"/>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4b369e2ea651d49e751f1583a803cb87.jpg"/>
          <p:cNvPicPr>
            <a:picLocks noChangeAspect="1"/>
          </p:cNvPicPr>
          <p:nvPr/>
        </p:nvPicPr>
        <p:blipFill>
          <a:blip r:embed="rId2"/>
          <a:stretch>
            <a:fillRect/>
          </a:stretch>
        </p:blipFill>
        <p:spPr>
          <a:xfrm>
            <a:off x="1285852" y="214290"/>
            <a:ext cx="6535767" cy="652682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age.jpg"/>
          <p:cNvPicPr>
            <a:picLocks noChangeAspect="1"/>
          </p:cNvPicPr>
          <p:nvPr/>
        </p:nvPicPr>
        <p:blipFill>
          <a:blip r:embed="rId2"/>
          <a:stretch>
            <a:fillRect/>
          </a:stretch>
        </p:blipFill>
        <p:spPr>
          <a:xfrm>
            <a:off x="285720" y="357166"/>
            <a:ext cx="8128000" cy="4483100"/>
          </a:xfrm>
          <a:prstGeom prst="rect">
            <a:avLst/>
          </a:prstGeom>
        </p:spPr>
      </p:pic>
      <p:pic>
        <p:nvPicPr>
          <p:cNvPr id="3" name="Рисунок 2" descr="Launching-SiriusSats_from_ISS_image_source-life_ru-310x165.png"/>
          <p:cNvPicPr>
            <a:picLocks noChangeAspect="1"/>
          </p:cNvPicPr>
          <p:nvPr/>
        </p:nvPicPr>
        <p:blipFill>
          <a:blip r:embed="rId3"/>
          <a:stretch>
            <a:fillRect/>
          </a:stretch>
        </p:blipFill>
        <p:spPr>
          <a:xfrm>
            <a:off x="4071934" y="3857628"/>
            <a:ext cx="4697589" cy="250033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6074572980.jpg"/>
          <p:cNvPicPr>
            <a:picLocks noChangeAspect="1"/>
          </p:cNvPicPr>
          <p:nvPr/>
        </p:nvPicPr>
        <p:blipFill>
          <a:blip r:embed="rId2" cstate="print"/>
          <a:stretch>
            <a:fillRect/>
          </a:stretch>
        </p:blipFill>
        <p:spPr>
          <a:xfrm>
            <a:off x="0" y="196338"/>
            <a:ext cx="9144000" cy="6465324"/>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OneWeb-constellation-in-orbit-879x485.jpg"/>
          <p:cNvPicPr>
            <a:picLocks noChangeAspect="1"/>
          </p:cNvPicPr>
          <p:nvPr/>
        </p:nvPicPr>
        <p:blipFill>
          <a:blip r:embed="rId2"/>
          <a:stretch>
            <a:fillRect/>
          </a:stretch>
        </p:blipFill>
        <p:spPr>
          <a:xfrm>
            <a:off x="0" y="906338"/>
            <a:ext cx="9144000" cy="504532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_107864360_899a5d13-e2da-47f7-8fe9-bd29670246bb.jpg"/>
          <p:cNvPicPr>
            <a:picLocks noChangeAspect="1"/>
          </p:cNvPicPr>
          <p:nvPr/>
        </p:nvPicPr>
        <p:blipFill>
          <a:blip r:embed="rId2"/>
          <a:stretch>
            <a:fillRect/>
          </a:stretch>
        </p:blipFill>
        <p:spPr>
          <a:xfrm>
            <a:off x="1214414" y="214290"/>
            <a:ext cx="6500858" cy="650085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airbus-iss-cimon-assistance-system-4.jpg"/>
          <p:cNvPicPr>
            <a:picLocks noChangeAspect="1"/>
          </p:cNvPicPr>
          <p:nvPr/>
        </p:nvPicPr>
        <p:blipFill>
          <a:blip r:embed="rId2"/>
          <a:stretch>
            <a:fillRect/>
          </a:stretch>
        </p:blipFill>
        <p:spPr>
          <a:xfrm>
            <a:off x="571472" y="1500174"/>
            <a:ext cx="7823200" cy="4406900"/>
          </a:xfrm>
          <a:prstGeom prst="rect">
            <a:avLst/>
          </a:prstGeom>
        </p:spPr>
      </p:pic>
      <p:sp>
        <p:nvSpPr>
          <p:cNvPr id="4" name="Заголовок 3"/>
          <p:cNvSpPr>
            <a:spLocks noGrp="1"/>
          </p:cNvSpPr>
          <p:nvPr>
            <p:ph type="title"/>
          </p:nvPr>
        </p:nvSpPr>
        <p:spPr/>
        <p:txBody>
          <a:bodyPr>
            <a:normAutofit/>
          </a:bodyPr>
          <a:lstStyle/>
          <a:p>
            <a:r>
              <a:rPr lang="sah-RU" sz="3600" dirty="0" smtClean="0">
                <a:solidFill>
                  <a:schemeClr val="tx2"/>
                </a:solidFill>
              </a:rPr>
              <a:t>Международная космическая станция</a:t>
            </a:r>
            <a:endParaRPr lang="ru-RU" sz="3600" dirty="0">
              <a:solidFill>
                <a:schemeClr val="tx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ss037e028787.jpg"/>
          <p:cNvPicPr>
            <a:picLocks noChangeAspect="1"/>
          </p:cNvPicPr>
          <p:nvPr/>
        </p:nvPicPr>
        <p:blipFill>
          <a:blip r:embed="rId2" cstate="print"/>
          <a:stretch>
            <a:fillRect/>
          </a:stretch>
        </p:blipFill>
        <p:spPr>
          <a:xfrm>
            <a:off x="0" y="386729"/>
            <a:ext cx="9144000" cy="608454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1479939" y="1"/>
            <a:ext cx="6183039" cy="1144921"/>
          </a:xfrm>
          <a:ln/>
        </p:spPr>
        <p:txBody>
          <a:bodyPr>
            <a:normAutofit/>
          </a:bodyPr>
          <a:lstStyle/>
          <a:p>
            <a:pPr>
              <a:lnSpc>
                <a:spcPct val="93000"/>
              </a:lnSpc>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altLang="ru-RU" sz="4000" dirty="0" err="1">
                <a:solidFill>
                  <a:schemeClr val="tx2"/>
                </a:solidFill>
              </a:rPr>
              <a:t>Орбитальные</a:t>
            </a:r>
            <a:r>
              <a:rPr lang="en-GB" altLang="ru-RU" sz="4000" dirty="0">
                <a:solidFill>
                  <a:schemeClr val="tx2"/>
                </a:solidFill>
              </a:rPr>
              <a:t> </a:t>
            </a:r>
            <a:r>
              <a:rPr lang="en-GB" altLang="ru-RU" sz="4000" dirty="0" err="1">
                <a:solidFill>
                  <a:schemeClr val="tx2"/>
                </a:solidFill>
              </a:rPr>
              <a:t>станции</a:t>
            </a:r>
            <a:endParaRPr lang="en-GB" altLang="ru-RU" sz="4000" dirty="0">
              <a:solidFill>
                <a:schemeClr val="tx2"/>
              </a:solidFill>
            </a:endParaRPr>
          </a:p>
        </p:txBody>
      </p:sp>
      <p:sp>
        <p:nvSpPr>
          <p:cNvPr id="19460" name="Text Box 4"/>
          <p:cNvSpPr txBox="1">
            <a:spLocks noChangeArrowheads="1"/>
          </p:cNvSpPr>
          <p:nvPr/>
        </p:nvSpPr>
        <p:spPr bwMode="auto">
          <a:xfrm>
            <a:off x="4939909" y="6368350"/>
            <a:ext cx="2822080" cy="440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81646" tIns="40823" rIns="81646" bIns="40823"/>
          <a:lstStyle>
            <a:lvl1pPr>
              <a:tabLst>
                <a:tab pos="723900" algn="l"/>
                <a:tab pos="1447800" algn="l"/>
                <a:tab pos="2171700" algn="l"/>
                <a:tab pos="2895600" algn="l"/>
                <a:tab pos="3619500" algn="l"/>
              </a:tabLst>
              <a:defRPr>
                <a:solidFill>
                  <a:srgbClr val="000000"/>
                </a:solidFill>
                <a:latin typeface="Arial" charset="0"/>
              </a:defRPr>
            </a:lvl1pPr>
            <a:lvl2pPr>
              <a:tabLst>
                <a:tab pos="723900" algn="l"/>
                <a:tab pos="1447800" algn="l"/>
                <a:tab pos="2171700" algn="l"/>
                <a:tab pos="2895600" algn="l"/>
                <a:tab pos="3619500" algn="l"/>
              </a:tabLst>
              <a:defRPr>
                <a:solidFill>
                  <a:srgbClr val="000000"/>
                </a:solidFill>
                <a:latin typeface="Arial" charset="0"/>
              </a:defRPr>
            </a:lvl2pPr>
            <a:lvl3pPr>
              <a:tabLst>
                <a:tab pos="723900" algn="l"/>
                <a:tab pos="1447800" algn="l"/>
                <a:tab pos="2171700" algn="l"/>
                <a:tab pos="2895600" algn="l"/>
                <a:tab pos="3619500" algn="l"/>
              </a:tabLst>
              <a:defRPr>
                <a:solidFill>
                  <a:srgbClr val="000000"/>
                </a:solidFill>
                <a:latin typeface="Arial" charset="0"/>
              </a:defRPr>
            </a:lvl3pPr>
            <a:lvl4pPr>
              <a:tabLst>
                <a:tab pos="723900" algn="l"/>
                <a:tab pos="1447800" algn="l"/>
                <a:tab pos="2171700" algn="l"/>
                <a:tab pos="2895600" algn="l"/>
                <a:tab pos="3619500" algn="l"/>
              </a:tabLst>
              <a:defRPr>
                <a:solidFill>
                  <a:srgbClr val="000000"/>
                </a:solidFill>
                <a:latin typeface="Arial" charset="0"/>
              </a:defRPr>
            </a:lvl4pPr>
            <a:lvl5pPr>
              <a:tabLst>
                <a:tab pos="723900" algn="l"/>
                <a:tab pos="1447800" algn="l"/>
                <a:tab pos="2171700" algn="l"/>
                <a:tab pos="2895600" algn="l"/>
                <a:tab pos="3619500" algn="l"/>
              </a:tabLst>
              <a:defRPr>
                <a:solidFill>
                  <a:srgbClr val="000000"/>
                </a:solidFill>
                <a:latin typeface="Arial" charset="0"/>
              </a:defRPr>
            </a:lvl5pPr>
            <a:lvl6pPr marL="1536700" indent="-215900" defTabSz="449263" fontAlgn="base" hangingPunct="0">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a:solidFill>
                  <a:srgbClr val="000000"/>
                </a:solidFill>
                <a:latin typeface="Arial" charset="0"/>
              </a:defRPr>
            </a:lvl6pPr>
            <a:lvl7pPr marL="1993900" indent="-215900" defTabSz="449263" fontAlgn="base" hangingPunct="0">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a:solidFill>
                  <a:srgbClr val="000000"/>
                </a:solidFill>
                <a:latin typeface="Arial" charset="0"/>
              </a:defRPr>
            </a:lvl7pPr>
            <a:lvl8pPr marL="2451100" indent="-215900" defTabSz="449263" fontAlgn="base" hangingPunct="0">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a:solidFill>
                  <a:srgbClr val="000000"/>
                </a:solidFill>
                <a:latin typeface="Arial" charset="0"/>
              </a:defRPr>
            </a:lvl8pPr>
            <a:lvl9pPr marL="2908300" indent="-215900" defTabSz="449263" fontAlgn="base" hangingPunct="0">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a:solidFill>
                  <a:srgbClr val="000000"/>
                </a:solidFill>
                <a:latin typeface="Arial" charset="0"/>
              </a:defRPr>
            </a:lvl9pPr>
          </a:lstStyle>
          <a:p>
            <a:pPr>
              <a:lnSpc>
                <a:spcPct val="93000"/>
              </a:lnSpc>
            </a:pPr>
            <a:r>
              <a:rPr lang="en-GB" altLang="ru-RU" sz="2540">
                <a:solidFill>
                  <a:srgbClr val="FFFFFF"/>
                </a:solidFill>
              </a:rPr>
              <a:t>«Салют-7»</a:t>
            </a:r>
          </a:p>
        </p:txBody>
      </p:sp>
      <p:sp>
        <p:nvSpPr>
          <p:cNvPr id="2" name="TextBox 1"/>
          <p:cNvSpPr txBox="1"/>
          <p:nvPr/>
        </p:nvSpPr>
        <p:spPr>
          <a:xfrm>
            <a:off x="785786" y="3143248"/>
            <a:ext cx="7734616" cy="3600986"/>
          </a:xfrm>
          <a:prstGeom prst="rect">
            <a:avLst/>
          </a:prstGeom>
          <a:noFill/>
        </p:spPr>
        <p:txBody>
          <a:bodyPr wrap="square" rtlCol="0">
            <a:spAutoFit/>
          </a:bodyPr>
          <a:lstStyle/>
          <a:p>
            <a:pPr algn="ctr"/>
            <a:r>
              <a:rPr lang="ru-RU" sz="2400" dirty="0">
                <a:solidFill>
                  <a:schemeClr val="tx2"/>
                </a:solidFill>
                <a:latin typeface="+mj-lt"/>
              </a:rPr>
              <a:t>Для постоянной работы людей на орбите Земли были созданы </a:t>
            </a:r>
            <a:r>
              <a:rPr lang="ru-RU" sz="2400" b="1" dirty="0" smtClean="0">
                <a:solidFill>
                  <a:schemeClr val="tx2"/>
                </a:solidFill>
                <a:latin typeface="+mj-lt"/>
              </a:rPr>
              <a:t>долговременные </a:t>
            </a:r>
            <a:r>
              <a:rPr lang="ru-RU" sz="2400" b="1" dirty="0">
                <a:solidFill>
                  <a:schemeClr val="tx2"/>
                </a:solidFill>
                <a:latin typeface="+mj-lt"/>
              </a:rPr>
              <a:t>орбитальные станции</a:t>
            </a:r>
            <a:r>
              <a:rPr lang="ru-RU" sz="2400" dirty="0">
                <a:solidFill>
                  <a:schemeClr val="tx2"/>
                </a:solidFill>
                <a:latin typeface="+mj-lt"/>
              </a:rPr>
              <a:t>.</a:t>
            </a:r>
          </a:p>
          <a:p>
            <a:pPr algn="just"/>
            <a:r>
              <a:rPr lang="ru-RU" sz="2400" b="1" dirty="0">
                <a:solidFill>
                  <a:schemeClr val="tx2"/>
                </a:solidFill>
                <a:latin typeface="+mj-lt"/>
              </a:rPr>
              <a:t>1971</a:t>
            </a:r>
            <a:r>
              <a:rPr lang="ru-RU" sz="2400" dirty="0">
                <a:solidFill>
                  <a:schemeClr val="tx2"/>
                </a:solidFill>
                <a:latin typeface="+mj-lt"/>
              </a:rPr>
              <a:t>-1991 — станции серии «Салют» (1-7)</a:t>
            </a:r>
          </a:p>
          <a:p>
            <a:pPr algn="just"/>
            <a:r>
              <a:rPr lang="ru-RU" sz="2400" dirty="0">
                <a:solidFill>
                  <a:schemeClr val="tx2"/>
                </a:solidFill>
                <a:latin typeface="+mj-lt"/>
              </a:rPr>
              <a:t>1973 </a:t>
            </a:r>
            <a:r>
              <a:rPr lang="ru-RU" sz="2400" dirty="0" smtClean="0">
                <a:solidFill>
                  <a:schemeClr val="tx2"/>
                </a:solidFill>
                <a:latin typeface="+mj-lt"/>
              </a:rPr>
              <a:t>-1979 американская </a:t>
            </a:r>
            <a:r>
              <a:rPr lang="ru-RU" sz="2400" dirty="0">
                <a:solidFill>
                  <a:schemeClr val="tx2"/>
                </a:solidFill>
                <a:latin typeface="+mj-lt"/>
              </a:rPr>
              <a:t>станция «</a:t>
            </a:r>
            <a:r>
              <a:rPr lang="ru-RU" sz="2400" dirty="0" err="1">
                <a:solidFill>
                  <a:schemeClr val="tx2"/>
                </a:solidFill>
                <a:latin typeface="+mj-lt"/>
              </a:rPr>
              <a:t>Скайлэб</a:t>
            </a:r>
            <a:r>
              <a:rPr lang="ru-RU" sz="2400" dirty="0">
                <a:solidFill>
                  <a:schemeClr val="tx2"/>
                </a:solidFill>
                <a:latin typeface="+mj-lt"/>
              </a:rPr>
              <a:t>»</a:t>
            </a:r>
          </a:p>
          <a:p>
            <a:pPr algn="just"/>
            <a:r>
              <a:rPr lang="ru-RU" sz="2400" b="1" dirty="0">
                <a:solidFill>
                  <a:schemeClr val="tx2"/>
                </a:solidFill>
                <a:latin typeface="+mj-lt"/>
              </a:rPr>
              <a:t>1986-2001</a:t>
            </a:r>
            <a:r>
              <a:rPr lang="ru-RU" sz="2400" dirty="0">
                <a:solidFill>
                  <a:schemeClr val="tx2"/>
                </a:solidFill>
                <a:latin typeface="+mj-lt"/>
              </a:rPr>
              <a:t> — первая в Мире многомодульная станция «Мир»</a:t>
            </a:r>
          </a:p>
          <a:p>
            <a:pPr algn="just"/>
            <a:r>
              <a:rPr lang="ru-RU" sz="2400" dirty="0">
                <a:solidFill>
                  <a:schemeClr val="tx2"/>
                </a:solidFill>
                <a:latin typeface="+mj-lt"/>
              </a:rPr>
              <a:t>С </a:t>
            </a:r>
            <a:r>
              <a:rPr lang="ru-RU" sz="2400" b="1" dirty="0">
                <a:solidFill>
                  <a:schemeClr val="tx2"/>
                </a:solidFill>
                <a:latin typeface="+mj-lt"/>
              </a:rPr>
              <a:t>1998</a:t>
            </a:r>
            <a:r>
              <a:rPr lang="ru-RU" sz="2400" dirty="0">
                <a:solidFill>
                  <a:schemeClr val="tx2"/>
                </a:solidFill>
                <a:latin typeface="+mj-lt"/>
              </a:rPr>
              <a:t> года на орбите работает МКС — </a:t>
            </a:r>
            <a:endParaRPr lang="ru-RU" sz="2400" dirty="0" smtClean="0">
              <a:solidFill>
                <a:schemeClr val="tx2"/>
              </a:solidFill>
              <a:latin typeface="+mj-lt"/>
            </a:endParaRPr>
          </a:p>
          <a:p>
            <a:pPr algn="just"/>
            <a:r>
              <a:rPr lang="ru-RU" sz="2400" dirty="0" smtClean="0">
                <a:solidFill>
                  <a:schemeClr val="tx2"/>
                </a:solidFill>
                <a:latin typeface="+mj-lt"/>
              </a:rPr>
              <a:t>Международная космическая </a:t>
            </a:r>
            <a:r>
              <a:rPr lang="ru-RU" sz="2400" dirty="0">
                <a:solidFill>
                  <a:schemeClr val="tx2"/>
                </a:solidFill>
                <a:latin typeface="+mj-lt"/>
              </a:rPr>
              <a:t>станция.</a:t>
            </a:r>
          </a:p>
          <a:p>
            <a:endParaRPr lang="ru-RU" altLang="ru-RU" dirty="0"/>
          </a:p>
          <a:p>
            <a:endParaRPr lang="ru-RU" dirty="0"/>
          </a:p>
        </p:txBody>
      </p:sp>
      <p:pic>
        <p:nvPicPr>
          <p:cNvPr id="6" name="Рисунок 5" descr="1455851836_image05_big.jpg"/>
          <p:cNvPicPr>
            <a:picLocks noChangeAspect="1"/>
          </p:cNvPicPr>
          <p:nvPr/>
        </p:nvPicPr>
        <p:blipFill>
          <a:blip r:embed="rId3"/>
          <a:stretch>
            <a:fillRect/>
          </a:stretch>
        </p:blipFill>
        <p:spPr>
          <a:xfrm>
            <a:off x="3071802" y="928670"/>
            <a:ext cx="3151174" cy="2095530"/>
          </a:xfrm>
          <a:prstGeom prst="rect">
            <a:avLst/>
          </a:prstGeom>
        </p:spPr>
      </p:pic>
    </p:spTree>
    <p:extLst>
      <p:ext uri="{BB962C8B-B14F-4D97-AF65-F5344CB8AC3E}">
        <p14:creationId xmlns:p14="http://schemas.microsoft.com/office/powerpoint/2010/main" xmlns="" val="24185692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Mir_on_12_June_1998edit1.jpg"/>
          <p:cNvPicPr>
            <a:picLocks noGrp="1" noChangeAspect="1"/>
          </p:cNvPicPr>
          <p:nvPr>
            <p:ph idx="1"/>
          </p:nvPr>
        </p:nvPicPr>
        <p:blipFill>
          <a:blip r:embed="rId2" cstate="print"/>
          <a:stretch>
            <a:fillRect/>
          </a:stretch>
        </p:blipFill>
        <p:spPr>
          <a:xfrm>
            <a:off x="1000100" y="214290"/>
            <a:ext cx="6722027" cy="6433940"/>
          </a:xfrm>
        </p:spPr>
      </p:pic>
      <p:sp>
        <p:nvSpPr>
          <p:cNvPr id="2" name="Заголовок 1"/>
          <p:cNvSpPr>
            <a:spLocks noGrp="1"/>
          </p:cNvSpPr>
          <p:nvPr>
            <p:ph type="title"/>
          </p:nvPr>
        </p:nvSpPr>
        <p:spPr>
          <a:xfrm>
            <a:off x="357158" y="-142900"/>
            <a:ext cx="8229600" cy="1143000"/>
          </a:xfrm>
        </p:spPr>
        <p:txBody>
          <a:bodyPr/>
          <a:lstStyle/>
          <a:p>
            <a:r>
              <a:rPr lang="ru-RU" b="1" dirty="0" smtClean="0">
                <a:solidFill>
                  <a:schemeClr val="bg1"/>
                </a:solidFill>
              </a:rPr>
              <a:t>Станция МИР</a:t>
            </a:r>
            <a:endParaRPr lang="ru-RU" b="1" dirty="0">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Falcon-Heavy-on-the-launchpad_SpaceX-2.jpg"/>
          <p:cNvPicPr>
            <a:picLocks noChangeAspect="1"/>
          </p:cNvPicPr>
          <p:nvPr/>
        </p:nvPicPr>
        <p:blipFill>
          <a:blip r:embed="rId2"/>
          <a:stretch>
            <a:fillRect/>
          </a:stretch>
        </p:blipFill>
        <p:spPr>
          <a:xfrm>
            <a:off x="2571736" y="2357430"/>
            <a:ext cx="6059871" cy="4038336"/>
          </a:xfrm>
          <a:prstGeom prst="rect">
            <a:avLst/>
          </a:prstGeom>
        </p:spPr>
      </p:pic>
      <p:pic>
        <p:nvPicPr>
          <p:cNvPr id="2" name="Рисунок 1" descr="383px-Falcon_Heavy_Side_Boosters_landing_on_LZ1_and_LZ2_-_2018_(25254688767).jpg"/>
          <p:cNvPicPr>
            <a:picLocks noChangeAspect="1"/>
          </p:cNvPicPr>
          <p:nvPr/>
        </p:nvPicPr>
        <p:blipFill>
          <a:blip r:embed="rId3"/>
          <a:stretch>
            <a:fillRect/>
          </a:stretch>
        </p:blipFill>
        <p:spPr>
          <a:xfrm>
            <a:off x="285720" y="500042"/>
            <a:ext cx="4184586" cy="2786082"/>
          </a:xfrm>
          <a:prstGeom prst="rect">
            <a:avLst/>
          </a:prstGeom>
        </p:spPr>
      </p:pic>
      <p:sp>
        <p:nvSpPr>
          <p:cNvPr id="4" name="TextBox 3"/>
          <p:cNvSpPr txBox="1"/>
          <p:nvPr/>
        </p:nvSpPr>
        <p:spPr>
          <a:xfrm>
            <a:off x="5072066" y="857232"/>
            <a:ext cx="3510641" cy="830997"/>
          </a:xfrm>
          <a:prstGeom prst="rect">
            <a:avLst/>
          </a:prstGeom>
          <a:noFill/>
        </p:spPr>
        <p:txBody>
          <a:bodyPr wrap="none" rtlCol="0">
            <a:spAutoFit/>
          </a:bodyPr>
          <a:lstStyle/>
          <a:p>
            <a:r>
              <a:rPr lang="en-US" sz="4800" dirty="0" smtClean="0">
                <a:solidFill>
                  <a:schemeClr val="tx2"/>
                </a:solidFill>
              </a:rPr>
              <a:t>Falcon </a:t>
            </a:r>
            <a:r>
              <a:rPr lang="en-US" sz="4800" b="1" dirty="0" smtClean="0">
                <a:solidFill>
                  <a:schemeClr val="tx2"/>
                </a:solidFill>
              </a:rPr>
              <a:t>Heavy</a:t>
            </a:r>
            <a:endParaRPr lang="ru-RU" sz="4800" b="1" dirty="0">
              <a:solidFill>
                <a:schemeClr val="tx2"/>
              </a:solidFill>
            </a:endParaRP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TotalTime>
  <Words>451</Words>
  <Application>Microsoft Office PowerPoint</Application>
  <PresentationFormat>Экран (4:3)</PresentationFormat>
  <Paragraphs>49</Paragraphs>
  <Slides>37</Slides>
  <Notes>4</Notes>
  <HiddenSlides>0</HiddenSlides>
  <MMClips>1</MMClips>
  <ScaleCrop>false</ScaleCrop>
  <HeadingPairs>
    <vt:vector size="4" baseType="variant">
      <vt:variant>
        <vt:lpstr>Тема</vt:lpstr>
      </vt:variant>
      <vt:variant>
        <vt:i4>1</vt:i4>
      </vt:variant>
      <vt:variant>
        <vt:lpstr>Заголовки слайдов</vt:lpstr>
      </vt:variant>
      <vt:variant>
        <vt:i4>37</vt:i4>
      </vt:variant>
    </vt:vector>
  </HeadingPairs>
  <TitlesOfParts>
    <vt:vector size="38" baseType="lpstr">
      <vt:lpstr>Тема Office</vt:lpstr>
      <vt:lpstr>Космонавтика сегодня</vt:lpstr>
      <vt:lpstr>Ровно 50 лет назад</vt:lpstr>
      <vt:lpstr>СПЕКТР-РГ</vt:lpstr>
      <vt:lpstr>Слайд 4</vt:lpstr>
      <vt:lpstr>Международная космическая станция</vt:lpstr>
      <vt:lpstr>Слайд 6</vt:lpstr>
      <vt:lpstr>Орбитальные станции</vt:lpstr>
      <vt:lpstr>Станция МИР</vt:lpstr>
      <vt:lpstr>Слайд 9</vt:lpstr>
      <vt:lpstr>Слайд 10</vt:lpstr>
      <vt:lpstr>Слайд 11</vt:lpstr>
      <vt:lpstr>Чандраян-2</vt:lpstr>
      <vt:lpstr>Хаябуса-2 </vt:lpstr>
      <vt:lpstr>MSL</vt:lpstr>
      <vt:lpstr>Слайд 15</vt:lpstr>
      <vt:lpstr>InSight, 2018</vt:lpstr>
      <vt:lpstr>Слайд 17</vt:lpstr>
      <vt:lpstr>Слайд 18</vt:lpstr>
      <vt:lpstr>Телескоп Hubble</vt:lpstr>
      <vt:lpstr>Слайд 20</vt:lpstr>
      <vt:lpstr>Слайд 21</vt:lpstr>
      <vt:lpstr>Марс,  2030-е</vt:lpstr>
      <vt:lpstr>Космическая инженерия</vt:lpstr>
      <vt:lpstr>Cansat в России</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user</cp:lastModifiedBy>
  <cp:revision>8</cp:revision>
  <dcterms:created xsi:type="dcterms:W3CDTF">2019-08-05T05:37:27Z</dcterms:created>
  <dcterms:modified xsi:type="dcterms:W3CDTF">2019-08-07T03:17:22Z</dcterms:modified>
</cp:coreProperties>
</file>